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43891200" cy="246888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776">
          <p15:clr>
            <a:srgbClr val="A4A3A4"/>
          </p15:clr>
        </p15:guide>
        <p15:guide id="2" pos="13824">
          <p15:clr>
            <a:srgbClr val="A4A3A4"/>
          </p15:clr>
        </p15:guide>
        <p15:guide id="3" orient="horz" pos="1516" userDrawn="1">
          <p15:clr>
            <a:srgbClr val="A4A3A4"/>
          </p15:clr>
        </p15:guide>
        <p15:guide id="4" pos="188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4386"/>
    <p:restoredTop sz="96296"/>
  </p:normalViewPr>
  <p:slideViewPr>
    <p:cSldViewPr snapToGrid="0">
      <p:cViewPr>
        <p:scale>
          <a:sx n="154" d="100"/>
          <a:sy n="154" d="100"/>
        </p:scale>
        <p:origin x="144" y="-6208"/>
      </p:cViewPr>
      <p:guideLst>
        <p:guide orient="horz" pos="7776"/>
        <p:guide pos="13824"/>
        <p:guide orient="horz" pos="1516"/>
        <p:guide pos="18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7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7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7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7640320" y="461133"/>
            <a:ext cx="28128600" cy="24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381005" y="3526976"/>
            <a:ext cx="13700700" cy="204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⮚"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6pPr>
            <a:lvl7pPr marL="3200400" lvl="6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7pPr>
            <a:lvl8pPr marL="3657600" lvl="7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8pPr>
            <a:lvl9pPr marL="4114800" lvl="8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14980925" y="3526976"/>
            <a:ext cx="13700700" cy="204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⮚"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6pPr>
            <a:lvl7pPr marL="3200400" lvl="6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7pPr>
            <a:lvl8pPr marL="3657600" lvl="7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8pPr>
            <a:lvl9pPr marL="4114800" lvl="8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3"/>
          </p:nvPr>
        </p:nvSpPr>
        <p:spPr>
          <a:xfrm>
            <a:off x="29580844" y="3526976"/>
            <a:ext cx="13700700" cy="204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rmAutofit/>
          </a:bodyPr>
          <a:lstStyle>
            <a:lvl1pPr marL="457200" lvl="0" indent="-228600" algn="l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⮚"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4925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74650" algn="l"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»"/>
              <a:defRPr sz="2300"/>
            </a:lvl5pPr>
            <a:lvl6pPr marL="2743200" lvl="5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6pPr>
            <a:lvl7pPr marL="3200400" lvl="6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7pPr>
            <a:lvl8pPr marL="3657600" lvl="7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8pPr>
            <a:lvl9pPr marL="4114800" lvl="8" indent="-558800" algn="l"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Char char="•"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195209" y="987702"/>
            <a:ext cx="39500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3798991" y="-5843352"/>
            <a:ext cx="16293300" cy="39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146952725" y="8556363"/>
            <a:ext cx="58984500" cy="474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1778838" y="-38481987"/>
            <a:ext cx="58984500" cy="141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3291840" y="7669536"/>
            <a:ext cx="37307400" cy="5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6583680" y="13990320"/>
            <a:ext cx="30723900" cy="6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lvl="0" algn="ctr">
              <a:spcBef>
                <a:spcPts val="2040"/>
              </a:spcBef>
              <a:spcAft>
                <a:spcPts val="0"/>
              </a:spcAft>
              <a:buClr>
                <a:srgbClr val="888888"/>
              </a:buClr>
              <a:buSzPts val="10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9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560"/>
              </a:spcBef>
              <a:spcAft>
                <a:spcPts val="0"/>
              </a:spcAft>
              <a:buClr>
                <a:srgbClr val="888888"/>
              </a:buClr>
              <a:buSzPts val="7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2195209" y="987702"/>
            <a:ext cx="39500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2195209" y="5760348"/>
            <a:ext cx="39500700" cy="162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467103" y="15864841"/>
            <a:ext cx="37307400" cy="49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8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3467103" y="10464173"/>
            <a:ext cx="373074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b" anchorCtr="0">
            <a:noAutofit/>
          </a:bodyPr>
          <a:lstStyle>
            <a:lvl1pPr marL="457200" lvl="0" indent="-228600" algn="l">
              <a:spcBef>
                <a:spcPts val="1300"/>
              </a:spcBef>
              <a:spcAft>
                <a:spcPts val="0"/>
              </a:spcAft>
              <a:buClr>
                <a:srgbClr val="888888"/>
              </a:buClr>
              <a:buSzPts val="6500"/>
              <a:buNone/>
              <a:defRPr sz="6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None/>
              <a:defRPr sz="57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40"/>
              </a:spcBef>
              <a:spcAft>
                <a:spcPts val="0"/>
              </a:spcAft>
              <a:buClr>
                <a:srgbClr val="888888"/>
              </a:buClr>
              <a:buSzPts val="5200"/>
              <a:buNone/>
              <a:defRPr sz="5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  <a:defRPr sz="45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  <a:defRPr sz="45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  <a:defRPr sz="45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  <a:defRPr sz="45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  <a:defRPr sz="45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  <a:defRPr sz="45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2195209" y="987702"/>
            <a:ext cx="39500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10530845" y="16127740"/>
            <a:ext cx="94442400" cy="45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lvl="0" indent="-8001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0"/>
              <a:buChar char="•"/>
              <a:defRPr sz="9000"/>
            </a:lvl1pPr>
            <a:lvl2pPr marL="914400" lvl="1" indent="-723900" algn="l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ts val="7800"/>
              <a:buChar char="–"/>
              <a:defRPr sz="7800"/>
            </a:lvl2pPr>
            <a:lvl3pPr marL="1371600" lvl="2" indent="-64135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Char char="•"/>
              <a:defRPr sz="6500"/>
            </a:lvl3pPr>
            <a:lvl4pPr marL="1828800" lvl="3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–"/>
              <a:defRPr sz="5700"/>
            </a:lvl4pPr>
            <a:lvl5pPr marL="2286000" lvl="4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»"/>
              <a:defRPr sz="5700"/>
            </a:lvl5pPr>
            <a:lvl6pPr marL="2743200" lvl="5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•"/>
              <a:defRPr sz="5700"/>
            </a:lvl6pPr>
            <a:lvl7pPr marL="3200400" lvl="6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•"/>
              <a:defRPr sz="5700"/>
            </a:lvl7pPr>
            <a:lvl8pPr marL="3657600" lvl="7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•"/>
              <a:defRPr sz="5700"/>
            </a:lvl8pPr>
            <a:lvl9pPr marL="4114800" lvl="8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•"/>
              <a:defRPr sz="57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105704650" y="16127740"/>
            <a:ext cx="94442400" cy="45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lvl="0" indent="-8001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0"/>
              <a:buChar char="•"/>
              <a:defRPr sz="9000"/>
            </a:lvl1pPr>
            <a:lvl2pPr marL="914400" lvl="1" indent="-723900" algn="l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ts val="7800"/>
              <a:buChar char="–"/>
              <a:defRPr sz="7800"/>
            </a:lvl2pPr>
            <a:lvl3pPr marL="1371600" lvl="2" indent="-64135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Char char="•"/>
              <a:defRPr sz="6500"/>
            </a:lvl3pPr>
            <a:lvl4pPr marL="1828800" lvl="3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–"/>
              <a:defRPr sz="5700"/>
            </a:lvl4pPr>
            <a:lvl5pPr marL="2286000" lvl="4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»"/>
              <a:defRPr sz="5700"/>
            </a:lvl5pPr>
            <a:lvl6pPr marL="2743200" lvl="5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•"/>
              <a:defRPr sz="5700"/>
            </a:lvl6pPr>
            <a:lvl7pPr marL="3200400" lvl="6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•"/>
              <a:defRPr sz="5700"/>
            </a:lvl7pPr>
            <a:lvl8pPr marL="3657600" lvl="7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•"/>
              <a:defRPr sz="5700"/>
            </a:lvl8pPr>
            <a:lvl9pPr marL="4114800" lvl="8" indent="-59055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Char char="•"/>
              <a:defRPr sz="57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2195209" y="987702"/>
            <a:ext cx="39500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194569" y="982980"/>
            <a:ext cx="144399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160244" y="982987"/>
            <a:ext cx="24536400" cy="210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lvl="0" indent="-876300" algn="l">
              <a:spcBef>
                <a:spcPts val="2040"/>
              </a:spcBef>
              <a:spcAft>
                <a:spcPts val="0"/>
              </a:spcAft>
              <a:buClr>
                <a:schemeClr val="dk1"/>
              </a:buClr>
              <a:buSzPts val="10200"/>
              <a:buChar char="•"/>
              <a:defRPr sz="10200"/>
            </a:lvl1pPr>
            <a:lvl2pPr marL="914400" lvl="1" indent="-8001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0"/>
              <a:buChar char="–"/>
              <a:defRPr sz="9000"/>
            </a:lvl2pPr>
            <a:lvl3pPr marL="1371600" lvl="2" indent="-723900" algn="l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ts val="7800"/>
              <a:buChar char="•"/>
              <a:defRPr sz="7800"/>
            </a:lvl3pPr>
            <a:lvl4pPr marL="1828800" lvl="3" indent="-64135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Char char="–"/>
              <a:defRPr sz="6500"/>
            </a:lvl4pPr>
            <a:lvl5pPr marL="2286000" lvl="4" indent="-64135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Char char="»"/>
              <a:defRPr sz="6500"/>
            </a:lvl5pPr>
            <a:lvl6pPr marL="2743200" lvl="5" indent="-64135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Char char="•"/>
              <a:defRPr sz="6500"/>
            </a:lvl6pPr>
            <a:lvl7pPr marL="3200400" lvl="6" indent="-64135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Char char="•"/>
              <a:defRPr sz="6500"/>
            </a:lvl7pPr>
            <a:lvl8pPr marL="3657600" lvl="7" indent="-64135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Char char="•"/>
              <a:defRPr sz="6500"/>
            </a:lvl8pPr>
            <a:lvl9pPr marL="4114800" lvl="8" indent="-64135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Char char="•"/>
              <a:defRPr sz="6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194569" y="5166367"/>
            <a:ext cx="14439900" cy="168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lvl="0" indent="-2286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/>
            </a:lvl1pPr>
            <a:lvl2pPr marL="914400" lvl="1" indent="-228600" algn="l"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/>
            </a:lvl2pPr>
            <a:lvl3pPr marL="1371600" lvl="2" indent="-22860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/>
            </a:lvl3pPr>
            <a:lvl4pPr marL="1828800" lvl="3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marL="2286000" lvl="4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marL="2743200" lvl="5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marL="3200400" lvl="6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marL="3657600" lvl="7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marL="4114800" lvl="8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602983" y="17282167"/>
            <a:ext cx="26334600" cy="2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602983" y="2205990"/>
            <a:ext cx="26334600" cy="14813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602983" y="19322423"/>
            <a:ext cx="26334600" cy="28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lvl="0" indent="-228600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/>
            </a:lvl1pPr>
            <a:lvl2pPr marL="914400" lvl="1" indent="-228600" algn="l"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900"/>
              <a:buNone/>
              <a:defRPr sz="3900"/>
            </a:lvl2pPr>
            <a:lvl3pPr marL="1371600" lvl="2" indent="-22860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/>
            </a:lvl3pPr>
            <a:lvl4pPr marL="1828800" lvl="3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4pPr>
            <a:lvl5pPr marL="2286000" lvl="4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5pPr>
            <a:lvl6pPr marL="2743200" lvl="5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6pPr>
            <a:lvl7pPr marL="3200400" lvl="6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7pPr>
            <a:lvl8pPr marL="3657600" lvl="7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8pPr>
            <a:lvl9pPr marL="4114800" lvl="8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195209" y="987702"/>
            <a:ext cx="39500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195209" y="5760348"/>
            <a:ext cx="39500700" cy="162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Autofit/>
          </a:bodyPr>
          <a:lstStyle>
            <a:lvl1pPr marL="457200" marR="0" lvl="0" indent="-876300" algn="l" rtl="0">
              <a:spcBef>
                <a:spcPts val="2040"/>
              </a:spcBef>
              <a:spcAft>
                <a:spcPts val="0"/>
              </a:spcAft>
              <a:buClr>
                <a:schemeClr val="dk1"/>
              </a:buClr>
              <a:buSzPts val="10200"/>
              <a:buFont typeface="Arial"/>
              <a:buChar char="•"/>
              <a:defRPr sz="10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8001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Char char="–"/>
              <a:defRPr sz="9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23900" algn="l" rtl="0">
              <a:spcBef>
                <a:spcPts val="156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Arial"/>
              <a:buChar char="•"/>
              <a:defRPr sz="7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413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Char char="–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413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Char char="»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413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413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413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41350" algn="l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Char char="•"/>
              <a:defRPr sz="6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21952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4996809" y="22882985"/>
            <a:ext cx="138975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31456009" y="22882985"/>
            <a:ext cx="102399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3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18" Type="http://schemas.openxmlformats.org/officeDocument/2006/relationships/image" Target="../media/image16.png"/><Relationship Id="rId26" Type="http://schemas.openxmlformats.org/officeDocument/2006/relationships/image" Target="../media/image24.emf"/><Relationship Id="rId3" Type="http://schemas.openxmlformats.org/officeDocument/2006/relationships/image" Target="../media/image1.png"/><Relationship Id="rId21" Type="http://schemas.openxmlformats.org/officeDocument/2006/relationships/image" Target="../media/image19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17" Type="http://schemas.openxmlformats.org/officeDocument/2006/relationships/image" Target="../media/image15.emf"/><Relationship Id="rId25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wmf"/><Relationship Id="rId24" Type="http://schemas.openxmlformats.org/officeDocument/2006/relationships/image" Target="../media/image22.emf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23" Type="http://schemas.openxmlformats.org/officeDocument/2006/relationships/image" Target="../media/image21.emf"/><Relationship Id="rId28" Type="http://schemas.openxmlformats.org/officeDocument/2006/relationships/image" Target="../media/image26.emf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emf"/><Relationship Id="rId22" Type="http://schemas.openxmlformats.org/officeDocument/2006/relationships/image" Target="../media/image20.emf"/><Relationship Id="rId27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5742538" y="491117"/>
            <a:ext cx="34470900" cy="23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ctr" anchorCtr="0">
            <a:noAutofit/>
          </a:bodyPr>
          <a:lstStyle/>
          <a:p>
            <a:pPr lvl="0"/>
            <a:r>
              <a:rPr lang="en-US" altLang="en-US" sz="7500" dirty="0">
                <a:latin typeface="Arial" panose="020B0604020202020204" pitchFamily="34" charset="0"/>
                <a:cs typeface="Arial" panose="020B0604020202020204" pitchFamily="34" charset="0"/>
              </a:rPr>
              <a:t>Tracking by 3D Model Estimation of Unknown Objects in Videos</a:t>
            </a:r>
            <a:br>
              <a:rPr lang="en-US" altLang="en-US" sz="6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Denys Rozumnyi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1,2 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   Jiří Matas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	  Marc Pollefeys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      Vittorio Ferrari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     Martin R. Oswald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4,1</a:t>
            </a:r>
            <a:b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	   				     </a:t>
            </a:r>
            <a:r>
              <a:rPr lang="en-US" alt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									 </a:t>
            </a:r>
            <a:r>
              <a:rPr lang="en-US" alt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  						     </a:t>
            </a:r>
            <a:r>
              <a:rPr lang="en-US" altLang="en-US" sz="3500" baseline="30000" dirty="0">
                <a:latin typeface="Arial" panose="020B0604020202020204" pitchFamily="34" charset="0"/>
                <a:cs typeface="Arial" panose="020B0604020202020204" pitchFamily="34" charset="0"/>
              </a:rPr>
              <a:t>4					</a:t>
            </a:r>
            <a:endParaRPr lang="en-US" sz="3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931862" y="3752180"/>
            <a:ext cx="14207775" cy="1005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rmAutofit/>
          </a:bodyPr>
          <a:lstStyle/>
          <a:p>
            <a:pPr marL="565150" lvl="0" indent="-5651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None/>
            </a:pPr>
            <a:r>
              <a:rPr lang="en-US" sz="4000" b="1" dirty="0">
                <a:solidFill>
                  <a:srgbClr val="0000FF"/>
                </a:solidFill>
              </a:rPr>
              <a:t>Introduction</a:t>
            </a:r>
          </a:p>
          <a:p>
            <a:pPr marL="565150" lvl="0" indent="-5651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None/>
            </a:pPr>
            <a:endParaRPr lang="en-US" sz="2000" spc="-1" dirty="0">
              <a:solidFill>
                <a:srgbClr val="000000"/>
              </a:solidFill>
              <a:latin typeface="Calibri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Contribution</a:t>
            </a:r>
            <a:r>
              <a:rPr 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: The first </a:t>
            </a:r>
            <a:r>
              <a:rPr lang="en-US" sz="3200" b="1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model-free </a:t>
            </a:r>
            <a:r>
              <a:rPr 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object tracking explicitly estimating the object </a:t>
            </a:r>
            <a:r>
              <a:rPr lang="en-US" sz="3200" b="1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3D shape, texture, and 6DoF motion </a:t>
            </a:r>
            <a:r>
              <a:rPr 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from RGB sequence.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Font typeface="Noto Sans Symbols"/>
              <a:buNone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Input:</a:t>
            </a:r>
            <a:r>
              <a:rPr lang="en-US" sz="3200" spc="-1" dirty="0">
                <a:solidFill>
                  <a:srgbClr val="000000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a video stream			      and segmentation masks	 	 	  from a 2D tracker (processed causally).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Font typeface="Noto Sans Symbols"/>
              <a:buNone/>
              <a:tabLst>
                <a:tab pos="0" algn="l"/>
              </a:tabLst>
            </a:pPr>
            <a:endParaRPr lang="en-US" sz="3200" b="1" spc="-1" dirty="0">
              <a:solidFill>
                <a:srgbClr val="000000"/>
              </a:solidFill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Font typeface="Noto Sans Symbols"/>
              <a:buNone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Outputs: </a:t>
            </a:r>
            <a:r>
              <a:rPr lang="en-US" sz="3200" spc="-1" dirty="0">
                <a:solidFill>
                  <a:srgbClr val="000000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	</a:t>
            </a:r>
            <a:r>
              <a:rPr lang="en-US" sz="3200" spc="-1" dirty="0">
                <a:solidFill>
                  <a:srgbClr val="000000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  <a:sym typeface="Wingdings" pitchFamily="2" charset="2"/>
              </a:rPr>
              <a:t>			      </a:t>
            </a:r>
            <a:endParaRPr lang="en-US" sz="3200" spc="-1" dirty="0">
              <a:solidFill>
                <a:srgbClr val="000000"/>
              </a:solidFill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  <a:p>
            <a:pPr marL="457560" lvl="1" indent="-4572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Shape</a:t>
            </a:r>
            <a:r>
              <a:rPr lang="en-US" sz="3200" spc="-1" dirty="0">
                <a:solidFill>
                  <a:srgbClr val="000000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: </a:t>
            </a:r>
            <a:r>
              <a:rPr lang="en-US" sz="3200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3D mesh with given topology</a:t>
            </a:r>
          </a:p>
          <a:p>
            <a:pPr marL="457560" lvl="1" indent="-4572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Texture</a:t>
            </a:r>
            <a:r>
              <a:rPr lang="en-US" sz="3200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: deep S2DNet features </a:t>
            </a:r>
            <a:r>
              <a:rPr 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to improve tracking robustness under view-dependent illumination changes</a:t>
            </a:r>
            <a:endParaRPr lang="en-US" sz="3200" spc="-1" dirty="0">
              <a:solidFill>
                <a:srgbClr val="000000"/>
              </a:solidFill>
              <a:latin typeface="Calibri"/>
              <a:ea typeface="MS PGothic"/>
              <a:cs typeface="Arial" panose="020B0604020202020204" pitchFamily="34" charset="0"/>
            </a:endParaRPr>
          </a:p>
          <a:p>
            <a:pPr marL="457560" lvl="1" indent="-4572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Motion</a:t>
            </a:r>
            <a:r>
              <a:rPr lang="en-US" sz="3200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: 6D pose in each frame</a:t>
            </a:r>
          </a:p>
          <a:p>
            <a:pPr marL="457560" lvl="1" indent="-4572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Appearance 		  </a:t>
            </a:r>
            <a:r>
              <a:rPr lang="en-US" sz="3200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and</a:t>
            </a:r>
            <a:r>
              <a:rPr lang="en-US" sz="3200" b="1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 silhouette rendering		   </a:t>
            </a:r>
            <a:r>
              <a:rPr lang="en-US" sz="3200" spc="-1" dirty="0">
                <a:solidFill>
                  <a:srgbClr val="000000"/>
                </a:solidFill>
                <a:latin typeface="Calibri"/>
                <a:ea typeface="MS PGothic"/>
                <a:cs typeface="Arial" panose="020B0604020202020204" pitchFamily="34" charset="0"/>
              </a:rPr>
              <a:t>(plays the role of       )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3200" spc="-1" dirty="0">
                <a:solidFill>
                  <a:srgbClr val="000000"/>
                </a:solidFill>
                <a:ea typeface="MS PGothic"/>
              </a:rPr>
              <a:t>State-of-the-art visual tracking methods dominantly output only 2D segmentation masks or bounding boxes. </a:t>
            </a:r>
            <a:endParaRPr lang="en-US" sz="3200" spc="-1" dirty="0">
              <a:solidFill>
                <a:srgbClr val="000000"/>
              </a:solidFill>
              <a:ea typeface="MS PGothic"/>
              <a:sym typeface="Wingdings" pitchFamily="2" charset="2"/>
            </a:endParaRPr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3"/>
          </p:nvPr>
        </p:nvSpPr>
        <p:spPr>
          <a:xfrm>
            <a:off x="29602676" y="3832682"/>
            <a:ext cx="13939070" cy="1483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rmAutofit/>
          </a:bodyPr>
          <a:lstStyle/>
          <a:p>
            <a:pPr marL="565150" lvl="0" indent="-565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None/>
            </a:pPr>
            <a:r>
              <a:rPr lang="en-US" sz="4000" b="1" dirty="0">
                <a:solidFill>
                  <a:srgbClr val="0000FF"/>
                </a:solidFill>
              </a:rPr>
              <a:t>Experiments</a:t>
            </a:r>
          </a:p>
          <a:p>
            <a:pPr marL="565150" lvl="0" indent="-565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None/>
            </a:pPr>
            <a:endParaRPr dirty="0"/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VOT/CDTB dataset</a:t>
            </a:r>
            <a:r>
              <a:rPr 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: tracking-by-3d improves </a:t>
            </a:r>
            <a:r>
              <a:rPr lang="en-US" sz="3200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IoU</a:t>
            </a:r>
            <a:r>
              <a:rPr 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 of all trackers.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44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28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Dense long-term correspondences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28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on surface even after self-occlusion!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18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Coin tracking: </a:t>
            </a:r>
            <a:r>
              <a:rPr 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we improve </a:t>
            </a:r>
            <a:r>
              <a:rPr lang="en-US" sz="3200" spc="-1" dirty="0" err="1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IoU</a:t>
            </a:r>
            <a:endParaRPr lang="en-US" sz="3200" b="1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3200" spc="-1" dirty="0">
                <a:solidFill>
                  <a:srgbClr val="000000"/>
                </a:solidFill>
                <a:latin typeface="Arial" panose="020B0604020202020204" pitchFamily="34" charset="0"/>
                <a:ea typeface="MS PGothic"/>
                <a:cs typeface="Arial" panose="020B0604020202020204" pitchFamily="34" charset="0"/>
              </a:rPr>
              <a:t>with a flat-object prior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b="1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b="1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b="1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b="1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b="1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</p:txBody>
      </p:sp>
      <p:pic>
        <p:nvPicPr>
          <p:cNvPr id="140" name="Graphic 139">
            <a:extLst>
              <a:ext uri="{FF2B5EF4-FFF2-40B4-BE49-F238E27FC236}">
                <a16:creationId xmlns:a16="http://schemas.microsoft.com/office/drawing/2014/main" id="{3D7CCF93-5992-3A4B-A361-727B899F5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3402" y="693108"/>
            <a:ext cx="6899078" cy="2373876"/>
          </a:xfrm>
          <a:prstGeom prst="rect">
            <a:avLst/>
          </a:prstGeom>
        </p:spPr>
      </p:pic>
      <p:pic>
        <p:nvPicPr>
          <p:cNvPr id="141" name="Grafik 9">
            <a:extLst>
              <a:ext uri="{FF2B5EF4-FFF2-40B4-BE49-F238E27FC236}">
                <a16:creationId xmlns:a16="http://schemas.microsoft.com/office/drawing/2014/main" id="{309B31ED-BBCB-F247-AC4A-ADB2F6E42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19445" y="2619990"/>
            <a:ext cx="2706488" cy="441484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6B544817-3230-8645-8F7F-7438F94C6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7915" y="2450000"/>
            <a:ext cx="3742542" cy="84207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9526D11A-8E76-EF4E-A837-507A968D9C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433" y="2453625"/>
            <a:ext cx="1949875" cy="951486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F0926C27-AB18-AF44-864D-33832A36D5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713632" y="2553889"/>
            <a:ext cx="4196814" cy="590177"/>
          </a:xfrm>
          <a:prstGeom prst="rect">
            <a:avLst/>
          </a:prstGeom>
        </p:spPr>
      </p:pic>
      <p:pic>
        <p:nvPicPr>
          <p:cNvPr id="146" name="Picture 7">
            <a:extLst>
              <a:ext uri="{FF2B5EF4-FFF2-40B4-BE49-F238E27FC236}">
                <a16:creationId xmlns:a16="http://schemas.microsoft.com/office/drawing/2014/main" id="{4A06E70B-2A23-D84F-88F0-23CF00A3EFAF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4664722" y="2554674"/>
            <a:ext cx="928066" cy="6622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D89514-EA93-4A47-AC5E-94FE5A9B5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68461" y="9836516"/>
            <a:ext cx="7107751" cy="31043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1F49C9-1F7F-DC48-9CB6-CE87725F3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02029" y="5866189"/>
            <a:ext cx="7385905" cy="35594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8E00BC2-976F-874C-A889-8918CC5864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9476" y="14812069"/>
            <a:ext cx="28005332" cy="9353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5DE36A7-ABC8-4542-9B7A-CBBF21880C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67200" y="20388081"/>
            <a:ext cx="5391367" cy="38096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EB24F5E-58F6-3340-9F43-75681EBC86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00770" y="5508759"/>
            <a:ext cx="5691684" cy="29430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6EC227-03EF-4344-9440-9217EBF788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826882" y="10909933"/>
            <a:ext cx="5466032" cy="203095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2C2E3844-55BF-E848-B94F-BEEADA92B279}"/>
              </a:ext>
            </a:extLst>
          </p:cNvPr>
          <p:cNvSpPr txBox="1"/>
          <p:nvPr/>
        </p:nvSpPr>
        <p:spPr>
          <a:xfrm>
            <a:off x="35448222" y="20469170"/>
            <a:ext cx="74533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Approximate 3D shape </a:t>
            </a:r>
            <a:r>
              <a:rPr lang="en-GB" sz="2400" dirty="0"/>
              <a:t>and </a:t>
            </a:r>
            <a:r>
              <a:rPr lang="en-GB" sz="2400" b="1" dirty="0"/>
              <a:t>6DoF pose </a:t>
            </a:r>
            <a:r>
              <a:rPr lang="en-GB" sz="2400" dirty="0"/>
              <a:t>of the object are by-products of the proposed tracker.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We use TUD-L dataset from the Benchmark for 6D Object Pose (BOP).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Competitive with recent methods and </a:t>
            </a:r>
            <a:r>
              <a:rPr lang="en-GB" sz="2400" b="1" dirty="0"/>
              <a:t>the only one without the 3D model as input</a:t>
            </a:r>
            <a:r>
              <a:rPr lang="en-GB" sz="2400" dirty="0"/>
              <a:t>, neither at training nor test time.</a:t>
            </a:r>
            <a:endParaRPr lang="en-CH" sz="24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C20EF30-1A2A-D6BB-86F6-CC7AC5078C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213438" y="247177"/>
            <a:ext cx="3226864" cy="32268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071C38B-C3A0-81B9-26E3-5F0837D606D6}"/>
              </a:ext>
            </a:extLst>
          </p:cNvPr>
          <p:cNvGrpSpPr/>
          <p:nvPr/>
        </p:nvGrpSpPr>
        <p:grpSpPr>
          <a:xfrm>
            <a:off x="903401" y="3810663"/>
            <a:ext cx="14182374" cy="10160063"/>
            <a:chOff x="902662" y="3810663"/>
            <a:chExt cx="13962812" cy="10302214"/>
          </a:xfrm>
        </p:grpSpPr>
        <p:sp>
          <p:nvSpPr>
            <p:cNvPr id="4" name="Google Shape;102;p1">
              <a:extLst>
                <a:ext uri="{FF2B5EF4-FFF2-40B4-BE49-F238E27FC236}">
                  <a16:creationId xmlns:a16="http://schemas.microsoft.com/office/drawing/2014/main" id="{53A25E03-352D-EF29-2DF2-5444F3427A3A}"/>
                </a:ext>
              </a:extLst>
            </p:cNvPr>
            <p:cNvSpPr/>
            <p:nvPr/>
          </p:nvSpPr>
          <p:spPr>
            <a:xfrm>
              <a:off x="903402" y="3810663"/>
              <a:ext cx="13915073" cy="10302214"/>
            </a:xfrm>
            <a:prstGeom prst="snip1Rect">
              <a:avLst>
                <a:gd name="adj" fmla="val 7720"/>
              </a:avLst>
            </a:prstGeom>
            <a:noFill/>
            <a:ln w="152400" cap="flat" cmpd="sng">
              <a:solidFill>
                <a:srgbClr val="B4C7E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3;p1">
              <a:extLst>
                <a:ext uri="{FF2B5EF4-FFF2-40B4-BE49-F238E27FC236}">
                  <a16:creationId xmlns:a16="http://schemas.microsoft.com/office/drawing/2014/main" id="{4B53515B-5B28-778F-DE12-351F3701157C}"/>
                </a:ext>
              </a:extLst>
            </p:cNvPr>
            <p:cNvSpPr/>
            <p:nvPr/>
          </p:nvSpPr>
          <p:spPr>
            <a:xfrm>
              <a:off x="902662" y="4569362"/>
              <a:ext cx="13962812" cy="155556"/>
            </a:xfrm>
            <a:prstGeom prst="snip1Rect">
              <a:avLst>
                <a:gd name="adj" fmla="val 0"/>
              </a:avLst>
            </a:pr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marR="0" lvl="1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9" name="Google Shape;102;p1">
            <a:extLst>
              <a:ext uri="{FF2B5EF4-FFF2-40B4-BE49-F238E27FC236}">
                <a16:creationId xmlns:a16="http://schemas.microsoft.com/office/drawing/2014/main" id="{A0FC8317-FE22-BA37-246F-D9895B83989F}"/>
              </a:ext>
            </a:extLst>
          </p:cNvPr>
          <p:cNvSpPr/>
          <p:nvPr/>
        </p:nvSpPr>
        <p:spPr>
          <a:xfrm>
            <a:off x="903401" y="14537457"/>
            <a:ext cx="28059578" cy="9736148"/>
          </a:xfrm>
          <a:prstGeom prst="snip1Rect">
            <a:avLst>
              <a:gd name="adj" fmla="val 0"/>
            </a:avLst>
          </a:prstGeom>
          <a:noFill/>
          <a:ln w="152400" cap="flat" cmpd="sng">
            <a:solidFill>
              <a:srgbClr val="B4C7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2;p1">
            <a:extLst>
              <a:ext uri="{FF2B5EF4-FFF2-40B4-BE49-F238E27FC236}">
                <a16:creationId xmlns:a16="http://schemas.microsoft.com/office/drawing/2014/main" id="{03519703-6E8A-60DF-5424-11FD474B98E7}"/>
              </a:ext>
            </a:extLst>
          </p:cNvPr>
          <p:cNvSpPr/>
          <p:nvPr/>
        </p:nvSpPr>
        <p:spPr>
          <a:xfrm>
            <a:off x="29593101" y="3808619"/>
            <a:ext cx="13569437" cy="15152839"/>
          </a:xfrm>
          <a:prstGeom prst="snip1Rect">
            <a:avLst>
              <a:gd name="adj" fmla="val 6009"/>
            </a:avLst>
          </a:prstGeom>
          <a:noFill/>
          <a:ln w="152400" cap="flat" cmpd="sng">
            <a:solidFill>
              <a:srgbClr val="B4C7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A9310F4-FA09-6473-801F-0708AC3F82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30985" y="6521391"/>
            <a:ext cx="2431958" cy="5973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FB98B1-A25A-DBCD-1357-0AB5EDA8117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411771" y="6483546"/>
            <a:ext cx="2776181" cy="67301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DEAFDE2-38FE-A5F6-0600-C7F6CF15838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51780" y="10854469"/>
            <a:ext cx="1340051" cy="5806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61C9E26-38A9-0833-2CAA-5967F09C11D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16725" y="10842774"/>
            <a:ext cx="1340052" cy="580689"/>
          </a:xfrm>
          <a:prstGeom prst="rect">
            <a:avLst/>
          </a:prstGeom>
        </p:spPr>
      </p:pic>
      <p:sp>
        <p:nvSpPr>
          <p:cNvPr id="64" name="Google Shape;102;p1">
            <a:extLst>
              <a:ext uri="{FF2B5EF4-FFF2-40B4-BE49-F238E27FC236}">
                <a16:creationId xmlns:a16="http://schemas.microsoft.com/office/drawing/2014/main" id="{B23B4F08-BF82-A8B6-B3D9-7C80C1A36A97}"/>
              </a:ext>
            </a:extLst>
          </p:cNvPr>
          <p:cNvSpPr/>
          <p:nvPr/>
        </p:nvSpPr>
        <p:spPr>
          <a:xfrm>
            <a:off x="15622020" y="3808619"/>
            <a:ext cx="13340960" cy="10728838"/>
          </a:xfrm>
          <a:prstGeom prst="snip1Rect">
            <a:avLst>
              <a:gd name="adj" fmla="val 7203"/>
            </a:avLst>
          </a:prstGeom>
          <a:noFill/>
          <a:ln w="152400" cap="flat" cmpd="sng">
            <a:solidFill>
              <a:srgbClr val="B4C7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103;p1">
            <a:extLst>
              <a:ext uri="{FF2B5EF4-FFF2-40B4-BE49-F238E27FC236}">
                <a16:creationId xmlns:a16="http://schemas.microsoft.com/office/drawing/2014/main" id="{0F8C27CE-601E-7DBE-8E62-191BE7561982}"/>
              </a:ext>
            </a:extLst>
          </p:cNvPr>
          <p:cNvSpPr/>
          <p:nvPr/>
        </p:nvSpPr>
        <p:spPr>
          <a:xfrm flipV="1">
            <a:off x="15696089" y="14436725"/>
            <a:ext cx="13193302" cy="265566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b="1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2"/>
          </p:nvPr>
        </p:nvSpPr>
        <p:spPr>
          <a:xfrm>
            <a:off x="15616721" y="3763300"/>
            <a:ext cx="13263095" cy="11249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rmAutofit/>
          </a:bodyPr>
          <a:lstStyle/>
          <a:p>
            <a:pPr marL="565150" lvl="0" indent="-5651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None/>
            </a:pPr>
            <a:r>
              <a:rPr lang="en-US" sz="4000" b="1" dirty="0">
                <a:solidFill>
                  <a:srgbClr val="0000FF"/>
                </a:solidFill>
              </a:rPr>
              <a:t>Method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14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3200" spc="-1" dirty="0">
                <a:solidFill>
                  <a:srgbClr val="000000"/>
                </a:solidFill>
                <a:ea typeface="MS PGothic"/>
              </a:rPr>
              <a:t>Parameter estimation is driven by minimizing the discrepancy between the input video and a video </a:t>
            </a:r>
            <a:r>
              <a:rPr lang="en-US" sz="3200" b="1" spc="-1" dirty="0">
                <a:solidFill>
                  <a:srgbClr val="000000"/>
                </a:solidFill>
                <a:ea typeface="MS PGothic"/>
              </a:rPr>
              <a:t>re-rendered </a:t>
            </a:r>
            <a:r>
              <a:rPr lang="en-US" sz="3200" spc="-1" dirty="0">
                <a:solidFill>
                  <a:srgbClr val="000000"/>
                </a:solidFill>
                <a:ea typeface="MS PGothic"/>
              </a:rPr>
              <a:t>from the model, using </a:t>
            </a:r>
            <a:r>
              <a:rPr lang="en-US" sz="3200" b="1" spc="-1" dirty="0">
                <a:solidFill>
                  <a:srgbClr val="000000"/>
                </a:solidFill>
                <a:ea typeface="MS PGothic"/>
              </a:rPr>
              <a:t>differentiable rendering </a:t>
            </a:r>
            <a:r>
              <a:rPr lang="en-US" sz="3200" spc="-1" dirty="0">
                <a:solidFill>
                  <a:srgbClr val="000000"/>
                </a:solidFill>
                <a:ea typeface="MS PGothic"/>
              </a:rPr>
              <a:t>and backprop.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3200" b="1" spc="-1" dirty="0">
              <a:solidFill>
                <a:srgbClr val="000000"/>
              </a:solidFill>
              <a:ea typeface="MS PGothic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3200" b="1" spc="-1" dirty="0">
                <a:solidFill>
                  <a:srgbClr val="000000"/>
                </a:solidFill>
                <a:ea typeface="MS PGothic"/>
              </a:rPr>
              <a:t>Losses: </a:t>
            </a:r>
            <a:r>
              <a:rPr lang="en-US" sz="2800" spc="-1" dirty="0">
                <a:solidFill>
                  <a:srgbClr val="000000"/>
                </a:solidFill>
                <a:ea typeface="MS PGothic"/>
              </a:rPr>
              <a:t>(indices of automatically selected keyframes			      )</a:t>
            </a:r>
          </a:p>
          <a:p>
            <a:pPr marL="457560" lvl="1" indent="-4572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3200" spc="-1" dirty="0">
                <a:solidFill>
                  <a:srgbClr val="000000"/>
                </a:solidFill>
                <a:ea typeface="MS PGothic"/>
              </a:rPr>
              <a:t>appearance rendering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ea typeface="MS PGothic"/>
            </a:endParaRPr>
          </a:p>
          <a:p>
            <a:pPr marL="457560" lvl="1" indent="-4572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3200" spc="-1" dirty="0">
                <a:solidFill>
                  <a:srgbClr val="000000"/>
                </a:solidFill>
                <a:ea typeface="MS PGothic"/>
              </a:rPr>
              <a:t>silhouette rendering</a:t>
            </a:r>
          </a:p>
          <a:p>
            <a:pPr marL="457560" lvl="1" indent="-4572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en-US" sz="2400" spc="-1" dirty="0">
              <a:solidFill>
                <a:srgbClr val="000000"/>
              </a:solidFill>
              <a:ea typeface="MS PGothic"/>
            </a:endParaRPr>
          </a:p>
          <a:p>
            <a:pPr marL="457560" lvl="1" indent="-457200"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3200" spc="-1" dirty="0">
                <a:solidFill>
                  <a:srgbClr val="000000"/>
                </a:solidFill>
                <a:ea typeface="MS PGothic"/>
              </a:rPr>
              <a:t>shape, texture, and motion regularization</a:t>
            </a: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3200" spc="-1" dirty="0">
                <a:solidFill>
                  <a:srgbClr val="000000"/>
                </a:solidFill>
                <a:ea typeface="MS PGothic"/>
              </a:rPr>
              <a:t>We minimize the loss with ADAM for each frame iteratively: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A62C09A-A68D-234C-9481-5924CD2A13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597520" y="11447316"/>
            <a:ext cx="6014432" cy="92057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35D55C2-E39E-CB47-91FA-F8FD78E1DE6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516968" y="12491646"/>
            <a:ext cx="5426407" cy="9149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1ED704-F53E-3545-8B48-2918C25124D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868330" y="6433137"/>
            <a:ext cx="10560814" cy="45617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B8AF428-8BD3-3942-9D00-1812D333734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590861" y="10931983"/>
            <a:ext cx="3017819" cy="666727"/>
          </a:xfrm>
          <a:prstGeom prst="rect">
            <a:avLst/>
          </a:prstGeom>
        </p:spPr>
      </p:pic>
      <p:sp>
        <p:nvSpPr>
          <p:cNvPr id="72" name="Google Shape;86;p13">
            <a:extLst>
              <a:ext uri="{FF2B5EF4-FFF2-40B4-BE49-F238E27FC236}">
                <a16:creationId xmlns:a16="http://schemas.microsoft.com/office/drawing/2014/main" id="{98C831EB-FD53-0182-E0F6-F020939E7693}"/>
              </a:ext>
            </a:extLst>
          </p:cNvPr>
          <p:cNvSpPr txBox="1">
            <a:spLocks/>
          </p:cNvSpPr>
          <p:nvPr/>
        </p:nvSpPr>
        <p:spPr>
          <a:xfrm>
            <a:off x="29598666" y="19334079"/>
            <a:ext cx="13617178" cy="16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4825" tIns="147400" rIns="294825" bIns="147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⮚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58800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58800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58800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58800" algn="l" rtl="0">
              <a:lnSpc>
                <a:spcPct val="100000"/>
              </a:lnSpc>
              <a:spcBef>
                <a:spcPts val="104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60" lvl="1" indent="0">
              <a:spcBef>
                <a:spcPts val="64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-US" sz="4000" b="1" dirty="0">
                <a:solidFill>
                  <a:srgbClr val="0000FF"/>
                </a:solidFill>
              </a:rPr>
              <a:t>Benchmark for 6DoF Object Pose</a:t>
            </a:r>
            <a:endParaRPr lang="en-US" sz="2000" spc="-1" dirty="0">
              <a:solidFill>
                <a:srgbClr val="000000"/>
              </a:solidFill>
              <a:latin typeface="Calibri"/>
            </a:endParaRPr>
          </a:p>
          <a:p>
            <a:pPr marL="360" lvl="1" indent="0">
              <a:spcBef>
                <a:spcPts val="641"/>
              </a:spcBef>
              <a:buClr>
                <a:srgbClr val="000000"/>
              </a:buClr>
              <a:buFont typeface="Noto Sans Symbols"/>
              <a:buNone/>
              <a:tabLst>
                <a:tab pos="0" algn="l"/>
              </a:tabLst>
            </a:pPr>
            <a:endParaRPr lang="en-US" sz="3200" spc="-1" dirty="0">
              <a:solidFill>
                <a:srgbClr val="000000"/>
              </a:solidFill>
              <a:latin typeface="Arial" panose="020B0604020202020204" pitchFamily="34" charset="0"/>
              <a:ea typeface="MS PGothic"/>
              <a:cs typeface="Arial" panose="020B0604020202020204" pitchFamily="34" charset="0"/>
            </a:endParaRPr>
          </a:p>
        </p:txBody>
      </p:sp>
      <p:sp>
        <p:nvSpPr>
          <p:cNvPr id="77" name="Google Shape;102;p1">
            <a:extLst>
              <a:ext uri="{FF2B5EF4-FFF2-40B4-BE49-F238E27FC236}">
                <a16:creationId xmlns:a16="http://schemas.microsoft.com/office/drawing/2014/main" id="{4A13FD9C-A3FB-8151-1939-D38C94F8D4F0}"/>
              </a:ext>
            </a:extLst>
          </p:cNvPr>
          <p:cNvSpPr/>
          <p:nvPr/>
        </p:nvSpPr>
        <p:spPr>
          <a:xfrm>
            <a:off x="29574216" y="19453845"/>
            <a:ext cx="13569438" cy="4819760"/>
          </a:xfrm>
          <a:prstGeom prst="snip1Rect">
            <a:avLst>
              <a:gd name="adj" fmla="val 15256"/>
            </a:avLst>
          </a:prstGeom>
          <a:noFill/>
          <a:ln w="152400" cap="flat" cmpd="sng">
            <a:solidFill>
              <a:srgbClr val="B4C7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03;p1">
            <a:extLst>
              <a:ext uri="{FF2B5EF4-FFF2-40B4-BE49-F238E27FC236}">
                <a16:creationId xmlns:a16="http://schemas.microsoft.com/office/drawing/2014/main" id="{2C1FA3D2-9E2E-14C6-8717-5D3044AD98D3}"/>
              </a:ext>
            </a:extLst>
          </p:cNvPr>
          <p:cNvSpPr/>
          <p:nvPr/>
        </p:nvSpPr>
        <p:spPr>
          <a:xfrm>
            <a:off x="15603400" y="4549851"/>
            <a:ext cx="13359579" cy="162452"/>
          </a:xfrm>
          <a:prstGeom prst="snip1Rect">
            <a:avLst>
              <a:gd name="adj" fmla="val 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b="1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1" name="Google Shape;103;p1">
            <a:extLst>
              <a:ext uri="{FF2B5EF4-FFF2-40B4-BE49-F238E27FC236}">
                <a16:creationId xmlns:a16="http://schemas.microsoft.com/office/drawing/2014/main" id="{E09A17CD-99E4-1038-BFEF-AFFEF28DFD76}"/>
              </a:ext>
            </a:extLst>
          </p:cNvPr>
          <p:cNvSpPr/>
          <p:nvPr/>
        </p:nvSpPr>
        <p:spPr>
          <a:xfrm>
            <a:off x="29593101" y="4581984"/>
            <a:ext cx="13569437" cy="153410"/>
          </a:xfrm>
          <a:prstGeom prst="snip1Rect">
            <a:avLst>
              <a:gd name="adj" fmla="val 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b="1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2" name="Google Shape;103;p1">
            <a:extLst>
              <a:ext uri="{FF2B5EF4-FFF2-40B4-BE49-F238E27FC236}">
                <a16:creationId xmlns:a16="http://schemas.microsoft.com/office/drawing/2014/main" id="{DE349275-3E17-6F4D-2C35-FAE7EC30ED55}"/>
              </a:ext>
            </a:extLst>
          </p:cNvPr>
          <p:cNvSpPr/>
          <p:nvPr/>
        </p:nvSpPr>
        <p:spPr>
          <a:xfrm>
            <a:off x="29574215" y="20144086"/>
            <a:ext cx="13569438" cy="153410"/>
          </a:xfrm>
          <a:prstGeom prst="snip1Rect">
            <a:avLst>
              <a:gd name="adj" fmla="val 0"/>
            </a:avLst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b="1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E0C71B-6B1C-874F-AFFF-7FDD048867F4}"/>
              </a:ext>
            </a:extLst>
          </p:cNvPr>
          <p:cNvGrpSpPr/>
          <p:nvPr/>
        </p:nvGrpSpPr>
        <p:grpSpPr>
          <a:xfrm>
            <a:off x="30669505" y="12986183"/>
            <a:ext cx="11475499" cy="5865049"/>
            <a:chOff x="31856900" y="14211161"/>
            <a:chExt cx="9093876" cy="464781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14E197-A7D2-2449-9266-9BF983CC9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t="58637"/>
            <a:stretch/>
          </p:blipFill>
          <p:spPr>
            <a:xfrm>
              <a:off x="31856900" y="16474190"/>
              <a:ext cx="9093876" cy="238478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F8209F2-65AE-E240-B001-C964C9F79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b="60749"/>
            <a:stretch/>
          </p:blipFill>
          <p:spPr>
            <a:xfrm>
              <a:off x="31856900" y="14211161"/>
              <a:ext cx="9093876" cy="226302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DBF230-B272-754E-8542-FBE1E6F1F59F}"/>
              </a:ext>
            </a:extLst>
          </p:cNvPr>
          <p:cNvGrpSpPr/>
          <p:nvPr/>
        </p:nvGrpSpPr>
        <p:grpSpPr>
          <a:xfrm>
            <a:off x="13506541" y="10854469"/>
            <a:ext cx="554131" cy="673014"/>
            <a:chOff x="13502293" y="9892781"/>
            <a:chExt cx="554131" cy="67301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4098B9A-9E88-E24E-9ED8-98737BEC44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10864" r="73534"/>
            <a:stretch/>
          </p:blipFill>
          <p:spPr>
            <a:xfrm>
              <a:off x="13502293" y="9892781"/>
              <a:ext cx="433136" cy="6730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95E0440-3C4F-634F-BC04-C305414BC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72155" r="14238"/>
            <a:stretch/>
          </p:blipFill>
          <p:spPr>
            <a:xfrm>
              <a:off x="13935429" y="10106145"/>
              <a:ext cx="120995" cy="3853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5302</TotalTime>
  <Words>325</Words>
  <Application>Microsoft Macintosh PowerPoint</Application>
  <PresentationFormat>Custom</PresentationFormat>
  <Paragraphs>61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Noto Sans Symbols</vt:lpstr>
      <vt:lpstr>Roboto Light</vt:lpstr>
      <vt:lpstr>Office Theme</vt:lpstr>
      <vt:lpstr>Tracking by 3D Model Estimation of Unknown Objects in Videos Denys Rozumnyi1,2     Jiří Matas2   Marc Pollefeys1       Vittorio Ferrari3       Martin R. Oswald4,1 1              2          3              4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FMODetect: Robust Detection of Fast Moving Objects authors and affiliation (First names of authors increase interaction potential) </dc:title>
  <cp:lastModifiedBy>Rozumnyi  Denys</cp:lastModifiedBy>
  <cp:revision>234</cp:revision>
  <dcterms:modified xsi:type="dcterms:W3CDTF">2023-09-26T14:44:22Z</dcterms:modified>
</cp:coreProperties>
</file>