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3" r:id="rId3"/>
    <p:sldId id="266" r:id="rId4"/>
    <p:sldId id="265" r:id="rId5"/>
    <p:sldId id="269" r:id="rId6"/>
    <p:sldId id="270" r:id="rId7"/>
    <p:sldId id="267" r:id="rId8"/>
    <p:sldId id="271" r:id="rId9"/>
    <p:sldId id="268" r:id="rId10"/>
    <p:sldId id="278" r:id="rId11"/>
    <p:sldId id="273" r:id="rId12"/>
    <p:sldId id="279" r:id="rId13"/>
    <p:sldId id="281" r:id="rId14"/>
    <p:sldId id="282" r:id="rId15"/>
    <p:sldId id="283" r:id="rId16"/>
    <p:sldId id="274" r:id="rId17"/>
    <p:sldId id="275" r:id="rId18"/>
    <p:sldId id="276" r:id="rId19"/>
    <p:sldId id="277" r:id="rId20"/>
    <p:sldId id="264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7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17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30.09.21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30.09.21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70" y="144741"/>
            <a:ext cx="10728325" cy="900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/>
              <a:t>Click to edit Master title style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855830"/>
            <a:ext cx="10728325" cy="4680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698" y="6522444"/>
            <a:ext cx="5400000" cy="21600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 dirty="0"/>
              <a:t>D. </a:t>
            </a:r>
            <a:r>
              <a:rPr lang="de-DE" dirty="0" err="1"/>
              <a:t>Rozumnyi</a:t>
            </a:r>
            <a:r>
              <a:rPr lang="de-DE" dirty="0"/>
              <a:t> et al.: </a:t>
            </a:r>
            <a:r>
              <a:rPr lang="de-DE" dirty="0" err="1"/>
              <a:t>FMODetect</a:t>
            </a:r>
            <a:r>
              <a:rPr lang="de-DE" dirty="0"/>
              <a:t> @ ICCV 2021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8202" y="6522444"/>
            <a:ext cx="322577" cy="216000"/>
          </a:xfrm>
        </p:spPr>
        <p:txBody>
          <a:bodyPr/>
          <a:lstStyle>
            <a:lvl1pPr>
              <a:defRPr sz="1200"/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3093ACA-115F-C941-BEC7-3C061DC4D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521" y="119556"/>
            <a:ext cx="1855479" cy="4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D. Rozumnyi et al.: FMODetect @ ICCV 2021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github.com/rozumden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53DF2A-2730-487C-8E19-2CA6CA915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1048" y="3579842"/>
            <a:ext cx="9961127" cy="1186804"/>
          </a:xfrm>
        </p:spPr>
        <p:txBody>
          <a:bodyPr/>
          <a:lstStyle/>
          <a:p>
            <a:pPr algn="ctr"/>
            <a:endParaRPr lang="en-US" spc="-1" dirty="0">
              <a:solidFill>
                <a:srgbClr val="000000"/>
              </a:solidFill>
              <a:ea typeface="MS PGothic"/>
            </a:endParaRPr>
          </a:p>
          <a:p>
            <a:pPr algn="ctr"/>
            <a:r>
              <a:rPr lang="en-US" spc="-1" baseline="30000" dirty="0">
                <a:solidFill>
                  <a:srgbClr val="000000"/>
                </a:solidFill>
                <a:ea typeface="MS PGothic"/>
              </a:rPr>
              <a:t>1</a:t>
            </a:r>
            <a:r>
              <a:rPr lang="en-US" spc="-1" dirty="0">
                <a:solidFill>
                  <a:srgbClr val="000000"/>
                </a:solidFill>
                <a:ea typeface="MS PGothic"/>
              </a:rPr>
              <a:t>Department of Computer Science, ETH Zurich	 </a:t>
            </a:r>
            <a:r>
              <a:rPr lang="en-US" spc="-1" baseline="30000" dirty="0">
                <a:solidFill>
                  <a:srgbClr val="000000"/>
                </a:solidFill>
                <a:ea typeface="MS PGothic"/>
              </a:rPr>
              <a:t>3</a:t>
            </a:r>
            <a:r>
              <a:rPr lang="en-US" spc="-1" dirty="0">
                <a:solidFill>
                  <a:srgbClr val="000000"/>
                </a:solidFill>
                <a:ea typeface="MS PGothic"/>
              </a:rPr>
              <a:t>Microsoft Mixed Reality and AI Zurich Lab</a:t>
            </a:r>
            <a:br>
              <a:rPr lang="en-US" dirty="0"/>
            </a:br>
            <a:r>
              <a:rPr lang="en-US" spc="-1" baseline="30000" dirty="0">
                <a:solidFill>
                  <a:srgbClr val="000000"/>
                </a:solidFill>
                <a:ea typeface="MS PGothic"/>
              </a:rPr>
              <a:t>2</a:t>
            </a:r>
            <a:r>
              <a:rPr lang="en-US" spc="-1" dirty="0">
                <a:solidFill>
                  <a:srgbClr val="000000"/>
                </a:solidFill>
                <a:ea typeface="MS PGothic"/>
              </a:rPr>
              <a:t>UTIA, Czech Academy of Sciences 		 </a:t>
            </a:r>
            <a:r>
              <a:rPr lang="en-US" spc="-1" baseline="30000" dirty="0">
                <a:solidFill>
                  <a:srgbClr val="000000"/>
                </a:solidFill>
                <a:ea typeface="MS PGothic"/>
              </a:rPr>
              <a:t>4</a:t>
            </a:r>
            <a:r>
              <a:rPr lang="en-US" spc="-1" dirty="0">
                <a:solidFill>
                  <a:srgbClr val="000000"/>
                </a:solidFill>
                <a:ea typeface="MS PGothic"/>
              </a:rPr>
              <a:t>Visual Recognition Group, CTU in Prague</a:t>
            </a:r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endParaRPr lang="de-DE" spc="-1" dirty="0">
              <a:solidFill>
                <a:srgbClr val="000000"/>
              </a:solidFill>
              <a:ea typeface="MS PGothic"/>
            </a:endParaRPr>
          </a:p>
          <a:p>
            <a:pPr algn="ctr"/>
            <a:r>
              <a:rPr lang="de-DE" spc="-1" dirty="0">
                <a:solidFill>
                  <a:srgbClr val="000000"/>
                </a:solidFill>
                <a:ea typeface="MS PGothic"/>
              </a:rPr>
              <a:t>International Conference on Computer Vision 2021</a:t>
            </a:r>
            <a:endParaRPr lang="de-DE" dirty="0"/>
          </a:p>
        </p:txBody>
      </p:sp>
      <p:pic>
        <p:nvPicPr>
          <p:cNvPr id="11" name="Grafik 9">
            <a:extLst>
              <a:ext uri="{FF2B5EF4-FFF2-40B4-BE49-F238E27FC236}">
                <a16:creationId xmlns:a16="http://schemas.microsoft.com/office/drawing/2014/main" id="{011BA8EC-9F74-6B45-9C47-17E79DCB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013" y="5354043"/>
            <a:ext cx="1765565" cy="288000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1C428B40-8C9B-7E45-B21F-926230DEF82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859658" y="4956458"/>
            <a:ext cx="443778" cy="909561"/>
          </a:xfrm>
          <a:prstGeom prst="rect">
            <a:avLst/>
          </a:prstGeom>
          <a:ln>
            <a:noFill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31633EFF-C605-9244-8123-37ED750649F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298633" y="5171248"/>
            <a:ext cx="1094345" cy="780890"/>
          </a:xfrm>
          <a:prstGeom prst="rect">
            <a:avLst/>
          </a:prstGeom>
          <a:ln>
            <a:noFill/>
          </a:ln>
        </p:spPr>
      </p:pic>
      <p:pic>
        <p:nvPicPr>
          <p:cNvPr id="14" name="Graphic 22">
            <a:extLst>
              <a:ext uri="{FF2B5EF4-FFF2-40B4-BE49-F238E27FC236}">
                <a16:creationId xmlns:a16="http://schemas.microsoft.com/office/drawing/2014/main" id="{8105C4C5-5A43-514F-949A-EF7A1B027B1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827618" y="5309695"/>
            <a:ext cx="1765565" cy="37669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401E24-9E0A-1D4D-918F-B35E5E6D3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90" y="5171248"/>
            <a:ext cx="1059339" cy="4799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E0BDAF-E46F-B34F-A9C0-7E1A35F0C2CA}"/>
              </a:ext>
            </a:extLst>
          </p:cNvPr>
          <p:cNvSpPr txBox="1"/>
          <p:nvPr/>
        </p:nvSpPr>
        <p:spPr>
          <a:xfrm>
            <a:off x="1030013" y="2108608"/>
            <a:ext cx="103631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FMODetect</a:t>
            </a:r>
            <a:r>
              <a:rPr lang="en-US" sz="3200" dirty="0"/>
              <a:t>: Robust Detection of Fast Moving Objects</a:t>
            </a:r>
          </a:p>
          <a:p>
            <a:pPr algn="ctr"/>
            <a:br>
              <a:rPr lang="en-US" sz="2000" dirty="0">
                <a:ea typeface="Arial"/>
                <a:cs typeface="Arial"/>
                <a:sym typeface="Arial"/>
              </a:rPr>
            </a:br>
            <a:r>
              <a:rPr lang="en-US" dirty="0"/>
              <a:t>Denys Rozumnyi</a:t>
            </a:r>
            <a:r>
              <a:rPr lang="en-US" baseline="30000" dirty="0"/>
              <a:t>1,4</a:t>
            </a:r>
            <a:r>
              <a:rPr lang="en-US" dirty="0"/>
              <a:t>, Jiří Matas</a:t>
            </a:r>
            <a:r>
              <a:rPr lang="en-US" baseline="30000" dirty="0"/>
              <a:t>4</a:t>
            </a:r>
            <a:r>
              <a:rPr lang="en-US" dirty="0"/>
              <a:t>, Filip Šroubek</a:t>
            </a:r>
            <a:r>
              <a:rPr lang="en-US" baseline="30000" dirty="0"/>
              <a:t>2</a:t>
            </a:r>
            <a:r>
              <a:rPr lang="en-US" dirty="0"/>
              <a:t>, Marc Pollefeys</a:t>
            </a:r>
            <a:r>
              <a:rPr lang="en-US" baseline="30000" dirty="0"/>
              <a:t>1,3</a:t>
            </a:r>
            <a:r>
              <a:rPr lang="en-US" dirty="0"/>
              <a:t>, Martin R. Oswald</a:t>
            </a:r>
            <a:r>
              <a:rPr lang="en-US" baseline="30000" dirty="0"/>
              <a:t>1</a:t>
            </a:r>
            <a:endParaRPr lang="en-CH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9618A9E7-6076-8542-88BA-272AC7B55A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1095" y="508045"/>
            <a:ext cx="5593046" cy="13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2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two: Matting and fitting network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10</a:t>
            </a:fld>
            <a:endParaRPr lang="de-CH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18C3F-B52F-3944-9BA8-39A4F867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8" y="1662182"/>
            <a:ext cx="11656406" cy="353363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4F086-8C86-E647-8ABE-E93AD864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D. </a:t>
            </a:r>
            <a:r>
              <a:rPr lang="de-DE" noProof="0" dirty="0" err="1"/>
              <a:t>Rozumnyi</a:t>
            </a:r>
            <a:r>
              <a:rPr lang="de-DE" noProof="0" dirty="0"/>
              <a:t> et al.: </a:t>
            </a:r>
            <a:r>
              <a:rPr lang="de-DE" noProof="0" dirty="0" err="1"/>
              <a:t>FMODetect</a:t>
            </a:r>
            <a:r>
              <a:rPr lang="de-DE" noProof="0" dirty="0"/>
              <a:t>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54119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three: Deblurring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6BD7DC3-17C3-4B09-9D8E-F143A82B20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1" dirty="0"/>
                  <a:t>Blurred object </a:t>
                </a:r>
                <a:r>
                  <a:rPr lang="en-GB" dirty="0"/>
                  <a:t>without background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and </a:t>
                </a:r>
                <a:r>
                  <a:rPr lang="en-GB" b="1" dirty="0"/>
                  <a:t>its trajectory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are then further used in the proposed deblurring to establish </a:t>
                </a:r>
                <a:r>
                  <a:rPr lang="en-GB" b="1" dirty="0"/>
                  <a:t>sharp object appearance </a:t>
                </a:r>
                <a:r>
                  <a:rPr lang="en-GB" dirty="0"/>
                  <a:t>and </a:t>
                </a:r>
                <a:r>
                  <a:rPr lang="en-GB" b="1" dirty="0"/>
                  <a:t>refine the trajectory</a:t>
                </a:r>
                <a:r>
                  <a:rPr lang="en-GB" dirty="0"/>
                  <a:t>.</a:t>
                </a:r>
              </a:p>
              <a:p>
                <a:r>
                  <a:rPr lang="en-GB" dirty="0"/>
                  <a:t>Compared to other baselines that solve the matting and deblurring task simultaneously, we learn matting from data and deblur the object by optimization.</a:t>
                </a:r>
              </a:p>
              <a:p>
                <a:r>
                  <a:rPr lang="en-GB" dirty="0"/>
                  <a:t>Such decomposition makes the problem much easier, and results are better.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6BD7DC3-17C3-4B09-9D8E-F143A82B2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5" t="-189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6E21B-FD2B-E247-84E5-EAC32FD5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35" y="3608591"/>
            <a:ext cx="8541200" cy="70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9C34B-7145-2E4A-A007-F7D16A3F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32" y="4271309"/>
            <a:ext cx="4166621" cy="1437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865AC-D3F6-3346-8016-EFD374088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34" y="4291800"/>
            <a:ext cx="4093557" cy="1396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E80948-6EF0-A24D-9C68-54991CA2BFD5}"/>
                  </a:ext>
                </a:extLst>
              </p:cNvPr>
              <p:cNvSpPr txBox="1"/>
              <p:nvPr/>
            </p:nvSpPr>
            <p:spPr>
              <a:xfrm>
                <a:off x="1332930" y="5731298"/>
                <a:ext cx="4159280" cy="686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     TDF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GB" dirty="0"/>
                  <a:t>      Base-</a:t>
                </a:r>
              </a:p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      </a:t>
                </a:r>
                <a:r>
                  <a:rPr lang="en-GB" dirty="0" err="1"/>
                  <a:t>Traj</a:t>
                </a:r>
                <a:r>
                  <a:rPr lang="en-GB" dirty="0"/>
                  <a:t>.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GB" dirty="0"/>
                  <a:t>        line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E80948-6EF0-A24D-9C68-54991CA2B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930" y="5731298"/>
                <a:ext cx="4159280" cy="686919"/>
              </a:xfrm>
              <a:prstGeom prst="rect">
                <a:avLst/>
              </a:prstGeom>
              <a:blipFill>
                <a:blip r:embed="rId6"/>
                <a:stretch>
                  <a:fillRect t="-3636" b="-909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69B453-9748-D842-A565-E50C03521BBD}"/>
                  </a:ext>
                </a:extLst>
              </p:cNvPr>
              <p:cNvSpPr txBox="1"/>
              <p:nvPr/>
            </p:nvSpPr>
            <p:spPr>
              <a:xfrm>
                <a:off x="6901304" y="5731298"/>
                <a:ext cx="4159280" cy="686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     TDF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GB" dirty="0"/>
                  <a:t>      Base-</a:t>
                </a:r>
              </a:p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      </a:t>
                </a:r>
                <a:r>
                  <a:rPr lang="en-GB" dirty="0" err="1"/>
                  <a:t>Traj</a:t>
                </a:r>
                <a:r>
                  <a:rPr lang="en-GB" dirty="0"/>
                  <a:t>.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GB" dirty="0"/>
                  <a:t>        line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69B453-9748-D842-A565-E50C03521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4" y="5731298"/>
                <a:ext cx="4159280" cy="686919"/>
              </a:xfrm>
              <a:prstGeom prst="rect">
                <a:avLst/>
              </a:prstGeom>
              <a:blipFill>
                <a:blip r:embed="rId7"/>
                <a:stretch>
                  <a:fillRect t="-3636" r="-305" b="-909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DFE0C-2CEA-B146-BB9E-74E0C474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51732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on real-world data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FMODetect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outperforms the previous methods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is much faster (runs in real-time),</a:t>
            </a:r>
          </a:p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12</a:t>
            </a:fld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F68B5-E1DC-004D-86CD-DF1279D07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55"/>
          <a:stretch/>
        </p:blipFill>
        <p:spPr>
          <a:xfrm>
            <a:off x="731837" y="2664956"/>
            <a:ext cx="9524353" cy="242846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D6494-B1C8-154C-9F2F-DAA2F86E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79146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on real-world data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13</a:t>
            </a:fld>
            <a:endParaRPr lang="de-CH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A8F2A-306E-1A4F-8DC6-9ABC9E18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  <p:pic>
        <p:nvPicPr>
          <p:cNvPr id="4" name="tennis2" descr="tennis2">
            <a:hlinkClick r:id="" action="ppaction://media"/>
            <a:extLst>
              <a:ext uri="{FF2B5EF4-FFF2-40B4-BE49-F238E27FC236}">
                <a16:creationId xmlns:a16="http://schemas.microsoft.com/office/drawing/2014/main" id="{40BCD1C6-5B17-1848-9F66-CB20D9F41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206" y="1671144"/>
            <a:ext cx="11363265" cy="4190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3E101-2766-664E-982F-0A3576B08AF6}"/>
              </a:ext>
            </a:extLst>
          </p:cNvPr>
          <p:cNvSpPr txBox="1"/>
          <p:nvPr/>
        </p:nvSpPr>
        <p:spPr>
          <a:xfrm>
            <a:off x="300625" y="3807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2368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super-resolution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14</a:t>
            </a:fld>
            <a:endParaRPr lang="de-CH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DF75D-E6E6-0A43-8D80-76A22D57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  <p:pic>
        <p:nvPicPr>
          <p:cNvPr id="4" name="ezgif.com-gif-maker" descr="ezgif.com-gif-maker">
            <a:hlinkClick r:id="" action="ppaction://media"/>
            <a:extLst>
              <a:ext uri="{FF2B5EF4-FFF2-40B4-BE49-F238E27FC236}">
                <a16:creationId xmlns:a16="http://schemas.microsoft.com/office/drawing/2014/main" id="{676FCE04-54B8-DF4C-9F67-334E39A0A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206" y="1326418"/>
            <a:ext cx="11363265" cy="45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Deblurring on real-world data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53E5CE-8B0F-9D4E-8B1E-CEAFFE84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67" y="1566561"/>
            <a:ext cx="9884703" cy="49826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2B911-86DE-C24A-A994-F297F10E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745A46-75E1-0241-AD20-0D1CFC3A5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terms of deblurring</a:t>
            </a:r>
            <a:r>
              <a:rPr lang="en-US" dirty="0">
                <a:solidFill>
                  <a:srgbClr val="000000"/>
                </a:solidFill>
              </a:rPr>
              <a:t> quality, the reconstructed object is sharper compared to previous methods.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2686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FMO retrieval: surveillance camera (rabbit)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16</a:t>
            </a:fld>
            <a:endParaRPr lang="de-CH" noProof="0"/>
          </a:p>
        </p:txBody>
      </p:sp>
      <p:pic>
        <p:nvPicPr>
          <p:cNvPr id="15" name="Picture 14" descr="A car covered in snow&#10;&#10;Description automatically generated with low confidence">
            <a:extLst>
              <a:ext uri="{FF2B5EF4-FFF2-40B4-BE49-F238E27FC236}">
                <a16:creationId xmlns:a16="http://schemas.microsoft.com/office/drawing/2014/main" id="{4C3DED4E-6F29-6444-AA03-7CB00A5F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" y="1160351"/>
            <a:ext cx="8614400" cy="484560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24A32217-8CC5-9742-80EC-9354BC594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2" y="1665451"/>
            <a:ext cx="3352800" cy="3835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4AF04-1347-6549-8AC5-3D1D0BF3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98938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FMO retrieval: surveillance camera (bird)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17</a:t>
            </a:fld>
            <a:endParaRPr lang="de-CH" noProof="0"/>
          </a:p>
        </p:txBody>
      </p:sp>
      <p:pic>
        <p:nvPicPr>
          <p:cNvPr id="5" name="Picture 4" descr="A picture containing indoor, wall, floor, furniture&#10;&#10;Description automatically generated">
            <a:extLst>
              <a:ext uri="{FF2B5EF4-FFF2-40B4-BE49-F238E27FC236}">
                <a16:creationId xmlns:a16="http://schemas.microsoft.com/office/drawing/2014/main" id="{6516DD1D-1DB0-1444-89E1-57227B3F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" y="1160351"/>
            <a:ext cx="8614400" cy="484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04AA1D-602D-8A42-B637-ED73B386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92" y="1678151"/>
            <a:ext cx="3302000" cy="3810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CB331-510A-C84A-B905-BFE939C7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364629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FMO retrieval:  trick shots (tennis)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18</a:t>
            </a:fld>
            <a:endParaRPr lang="de-CH" noProof="0"/>
          </a:p>
        </p:txBody>
      </p:sp>
      <p:pic>
        <p:nvPicPr>
          <p:cNvPr id="5" name="Picture 4" descr="A person taking a selfie in a bathtub&#10;&#10;Description automatically generated with medium confidence">
            <a:extLst>
              <a:ext uri="{FF2B5EF4-FFF2-40B4-BE49-F238E27FC236}">
                <a16:creationId xmlns:a16="http://schemas.microsoft.com/office/drawing/2014/main" id="{C03548AA-652C-B246-896B-D6B326FA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" y="1160351"/>
            <a:ext cx="8614400" cy="4845600"/>
          </a:xfrm>
          <a:prstGeom prst="rect">
            <a:avLst/>
          </a:prstGeom>
        </p:spPr>
      </p:pic>
      <p:pic>
        <p:nvPicPr>
          <p:cNvPr id="10" name="Picture 9" descr="A picture containing text, wall, rack&#10;&#10;Description automatically generated">
            <a:extLst>
              <a:ext uri="{FF2B5EF4-FFF2-40B4-BE49-F238E27FC236}">
                <a16:creationId xmlns:a16="http://schemas.microsoft.com/office/drawing/2014/main" id="{4F99BBCA-0B6D-B94A-A7E2-BE913FF2C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63" y="1678151"/>
            <a:ext cx="3327400" cy="3810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3288C-38F8-C340-A38F-F9AD1E31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2567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FMO retrieval: trick shots (toast)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19</a:t>
            </a:fld>
            <a:endParaRPr lang="de-CH" noProof="0"/>
          </a:p>
        </p:txBody>
      </p:sp>
      <p:pic>
        <p:nvPicPr>
          <p:cNvPr id="5" name="Picture 4" descr="A person sitting in a room&#10;&#10;Description automatically generated with low confidence">
            <a:extLst>
              <a:ext uri="{FF2B5EF4-FFF2-40B4-BE49-F238E27FC236}">
                <a16:creationId xmlns:a16="http://schemas.microsoft.com/office/drawing/2014/main" id="{EBE0D31C-F27D-C74D-B7EB-EA0D83DD9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" y="1160352"/>
            <a:ext cx="8614399" cy="4845599"/>
          </a:xfrm>
          <a:prstGeom prst="rect">
            <a:avLst/>
          </a:prstGeom>
        </p:spPr>
      </p:pic>
      <p:pic>
        <p:nvPicPr>
          <p:cNvPr id="8" name="Picture 7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0198B740-C018-5544-9C73-C6B50171E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31" y="1678151"/>
            <a:ext cx="3340100" cy="3810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878B4-85A3-8C4C-A471-A7F24FA2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46081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55845"/>
            <a:ext cx="7525560" cy="2025652"/>
          </a:xfrm>
        </p:spPr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object is called fast moving (FMO) if it travels a distance larger than its size in one frame.</a:t>
            </a:r>
          </a:p>
          <a:p>
            <a:r>
              <a:rPr lang="en-US" b="1" dirty="0"/>
              <a:t>Applications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sports analysis, astronomy, anomaly detection.</a:t>
            </a:r>
          </a:p>
          <a:p>
            <a:r>
              <a:rPr lang="en-US" b="1" dirty="0"/>
              <a:t>Temporal super-resolution</a:t>
            </a:r>
            <a:r>
              <a:rPr lang="en-US" dirty="0"/>
              <a:t>: replacing expensive high-speed cameras with software.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1D63-B81B-2C40-85C8-128983C1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470" y="1038784"/>
            <a:ext cx="3883307" cy="2284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2B7C5-EA9D-EE41-BC33-AF9CFF9F4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04" y="3547968"/>
            <a:ext cx="2653315" cy="1393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6D4C5-410A-D242-931C-735DFF746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68" y="5035820"/>
            <a:ext cx="2290344" cy="1388355"/>
          </a:xfrm>
          <a:prstGeom prst="rect">
            <a:avLst/>
          </a:prstGeom>
        </p:spPr>
      </p:pic>
      <p:pic>
        <p:nvPicPr>
          <p:cNvPr id="11" name="Google Shape;124;p26" descr="Google Shape;124;p26">
            <a:extLst>
              <a:ext uri="{FF2B5EF4-FFF2-40B4-BE49-F238E27FC236}">
                <a16:creationId xmlns:a16="http://schemas.microsoft.com/office/drawing/2014/main" id="{7AFF8611-FF53-114F-A1C6-3B538A56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128" y="3537795"/>
            <a:ext cx="7525559" cy="289605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DD86A8-9F91-484E-B09A-57E8E2BB8F2D}"/>
              </a:ext>
            </a:extLst>
          </p:cNvPr>
          <p:cNvSpPr/>
          <p:nvPr/>
        </p:nvSpPr>
        <p:spPr>
          <a:xfrm>
            <a:off x="4476737" y="3547322"/>
            <a:ext cx="56783" cy="2877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33F0-71A5-1747-BB91-BACC54402332}"/>
              </a:ext>
            </a:extLst>
          </p:cNvPr>
          <p:cNvSpPr txBox="1"/>
          <p:nvPr/>
        </p:nvSpPr>
        <p:spPr>
          <a:xfrm>
            <a:off x="329477" y="4937551"/>
            <a:ext cx="2596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Rozumnyi</a:t>
            </a:r>
            <a:r>
              <a:rPr lang="en-US" sz="1200" dirty="0"/>
              <a:t> et al. @ CVPR 2017</a:t>
            </a:r>
          </a:p>
          <a:p>
            <a:endParaRPr lang="en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55A2C-72A3-684F-B658-6AD4E91E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77711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1" dirty="0">
                <a:ea typeface="MS PGothic"/>
              </a:rPr>
              <a:t>We presented </a:t>
            </a:r>
            <a:r>
              <a:rPr lang="en-US" spc="-1" dirty="0" err="1">
                <a:ea typeface="MS PGothic"/>
              </a:rPr>
              <a:t>FMODetect</a:t>
            </a:r>
            <a:r>
              <a:rPr lang="en-US" spc="-1" dirty="0">
                <a:ea typeface="MS PGothic"/>
              </a:rPr>
              <a:t>:</a:t>
            </a:r>
            <a:endParaRPr lang="ru-RU" spc="-1" dirty="0">
              <a:ea typeface="MS PGothic"/>
            </a:endParaRPr>
          </a:p>
          <a:p>
            <a:pPr lvl="1"/>
            <a:r>
              <a:rPr lang="en-US" spc="-1" dirty="0">
                <a:ea typeface="MS PGothic"/>
              </a:rPr>
              <a:t>the first learning-based approach for FMO detection</a:t>
            </a:r>
            <a:endParaRPr lang="ru-RU" spc="-1" dirty="0">
              <a:ea typeface="MS PGothic"/>
            </a:endParaRPr>
          </a:p>
          <a:p>
            <a:pPr lvl="1"/>
            <a:r>
              <a:rPr lang="en-US" spc="-1" dirty="0">
                <a:ea typeface="MS PGothic"/>
              </a:rPr>
              <a:t>simpler than previous methods</a:t>
            </a:r>
          </a:p>
          <a:p>
            <a:pPr lvl="1"/>
            <a:r>
              <a:rPr lang="en-US" spc="-1" dirty="0">
                <a:ea typeface="MS PGothic"/>
              </a:rPr>
              <a:t>does not require extensive parameter tuning</a:t>
            </a:r>
          </a:p>
          <a:p>
            <a:pPr lvl="1"/>
            <a:r>
              <a:rPr lang="en-US" spc="-1" dirty="0">
                <a:ea typeface="MS PGothic"/>
              </a:rPr>
              <a:t>works with the same settings for a wide range of scenarios</a:t>
            </a:r>
          </a:p>
          <a:p>
            <a:r>
              <a:rPr lang="en-US" spc="-1" dirty="0">
                <a:ea typeface="MS PGothic"/>
              </a:rPr>
              <a:t>Code is released on GitHub: </a:t>
            </a:r>
            <a:r>
              <a:rPr lang="en-US" u="sng" spc="-1" dirty="0">
                <a:solidFill>
                  <a:srgbClr val="0000FF"/>
                </a:solidFill>
                <a:ea typeface="MS PGothic"/>
                <a:hlinkClick r:id="rId2"/>
              </a:rPr>
              <a:t>https://github.com/rozumden/</a:t>
            </a:r>
            <a:r>
              <a:rPr lang="en-US" u="sng" spc="-1" dirty="0" err="1">
                <a:solidFill>
                  <a:srgbClr val="0000FF"/>
                </a:solidFill>
                <a:ea typeface="MS PGothic"/>
              </a:rPr>
              <a:t>FMODetect</a:t>
            </a:r>
            <a:endParaRPr lang="en-GB" spc="-1" dirty="0">
              <a:latin typeface="Calibri"/>
              <a:ea typeface="MS PGothic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20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38978-EE02-3647-8848-73A7D9CF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61" y="3681524"/>
            <a:ext cx="2663875" cy="26638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34A2-5755-E74C-8176-EE32F45F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2060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Datasets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problem of detecting and tracking FMOs has been unnoticed by the research community.</a:t>
            </a:r>
          </a:p>
          <a:p>
            <a:r>
              <a:rPr lang="en-US" sz="2400" dirty="0"/>
              <a:t>Such objects are not present in standard tracking datasets (Got10k, </a:t>
            </a:r>
            <a:r>
              <a:rPr lang="en-US" sz="2400" dirty="0" err="1"/>
              <a:t>LaSOT</a:t>
            </a:r>
            <a:r>
              <a:rPr lang="en-US" sz="2400" dirty="0"/>
              <a:t>).</a:t>
            </a:r>
          </a:p>
          <a:p>
            <a:r>
              <a:rPr lang="en-US" sz="2400" dirty="0"/>
              <a:t>Only recently proposed datasets, such as </a:t>
            </a:r>
            <a:r>
              <a:rPr lang="en-US" sz="2400" dirty="0" err="1"/>
              <a:t>TbD</a:t>
            </a:r>
            <a:r>
              <a:rPr lang="en-US" sz="2400" dirty="0"/>
              <a:t>, contain such motions.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605BE-1B58-0340-99A1-C4ADFCD9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52" y="3213000"/>
            <a:ext cx="7141129" cy="3429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F01B8-4E6A-3F42-AB26-9C77DFEF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42990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Inputs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image </a:t>
            </a:r>
            <a:r>
              <a:rPr lang="en-US" i="1" dirty="0"/>
              <a:t>I</a:t>
            </a:r>
            <a:r>
              <a:rPr lang="en-US" dirty="0"/>
              <a:t> with potentially several objects that are moving fast and thus appearing blurred, </a:t>
            </a:r>
          </a:p>
          <a:p>
            <a:pPr lvl="1"/>
            <a:r>
              <a:rPr lang="en-US" dirty="0"/>
              <a:t>background </a:t>
            </a:r>
            <a:r>
              <a:rPr lang="en-US" i="1" dirty="0"/>
              <a:t>B</a:t>
            </a:r>
            <a:r>
              <a:rPr lang="en-US" dirty="0"/>
              <a:t> without the object. </a:t>
            </a:r>
          </a:p>
          <a:p>
            <a:pPr marL="266700" lvl="1" indent="0">
              <a:buNone/>
            </a:pPr>
            <a:endParaRPr lang="en-US" dirty="0"/>
          </a:p>
          <a:p>
            <a:r>
              <a:rPr lang="en-US" b="1" dirty="0"/>
              <a:t>Approach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step one</a:t>
            </a:r>
            <a:r>
              <a:rPr lang="en-US" dirty="0"/>
              <a:t>: detect all FMOs,</a:t>
            </a:r>
          </a:p>
          <a:p>
            <a:pPr lvl="1"/>
            <a:r>
              <a:rPr lang="en-US" b="1" dirty="0"/>
              <a:t>step two</a:t>
            </a:r>
            <a:r>
              <a:rPr lang="en-US" dirty="0"/>
              <a:t>: remove the background, fit the trajectory,</a:t>
            </a:r>
          </a:p>
          <a:p>
            <a:pPr lvl="1"/>
            <a:r>
              <a:rPr lang="en-US" b="1" dirty="0"/>
              <a:t>step three</a:t>
            </a:r>
            <a:r>
              <a:rPr lang="en-US" dirty="0"/>
              <a:t>: deblur appearance.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68BD-B753-3044-88A8-56618650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D. </a:t>
            </a:r>
            <a:r>
              <a:rPr lang="de-DE" noProof="0" dirty="0" err="1"/>
              <a:t>Rozumnyi</a:t>
            </a:r>
            <a:r>
              <a:rPr lang="de-DE" noProof="0" dirty="0"/>
              <a:t> et al.: </a:t>
            </a:r>
            <a:r>
              <a:rPr lang="de-DE" noProof="0" dirty="0" err="1"/>
              <a:t>FMODetect</a:t>
            </a:r>
            <a:r>
              <a:rPr lang="de-DE" noProof="0" dirty="0"/>
              <a:t>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6665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853575-C018-F545-A2CA-0D455ABE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3" y="4910707"/>
            <a:ext cx="9876439" cy="6522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problem formulation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Local assumption</a:t>
            </a:r>
            <a:r>
              <a:rPr lang="en-GB" dirty="0"/>
              <a:t>: a single object with 2D appearance </a:t>
            </a:r>
            <a:r>
              <a:rPr lang="en-GB" i="1" dirty="0"/>
              <a:t>F</a:t>
            </a:r>
            <a:r>
              <a:rPr lang="en-GB" dirty="0"/>
              <a:t> and 2D shape </a:t>
            </a:r>
            <a:r>
              <a:rPr lang="en-GB" i="1" dirty="0"/>
              <a:t>M</a:t>
            </a:r>
            <a:r>
              <a:rPr lang="en-GB" dirty="0"/>
              <a:t> moving over static background </a:t>
            </a:r>
            <a:r>
              <a:rPr lang="en-GB" i="1" dirty="0"/>
              <a:t>B.</a:t>
            </a:r>
          </a:p>
          <a:p>
            <a:r>
              <a:rPr lang="en-GB" i="1" dirty="0"/>
              <a:t>H</a:t>
            </a:r>
            <a:r>
              <a:rPr lang="en-GB" dirty="0"/>
              <a:t> is the blur caused by motion along object trajectory.</a:t>
            </a:r>
          </a:p>
          <a:p>
            <a:r>
              <a:rPr lang="en-GB" dirty="0"/>
              <a:t>Image formation in 2D</a:t>
            </a:r>
            <a:r>
              <a:rPr lang="en-GB" i="1" dirty="0"/>
              <a:t> </a:t>
            </a:r>
            <a:r>
              <a:rPr lang="en-GB" dirty="0"/>
              <a:t>is modelled as follows:</a:t>
            </a:r>
            <a:endParaRPr lang="en-GB" i="1" dirty="0"/>
          </a:p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sp>
        <p:nvSpPr>
          <p:cNvPr id="8" name="Google Shape;142;p28">
            <a:extLst>
              <a:ext uri="{FF2B5EF4-FFF2-40B4-BE49-F238E27FC236}">
                <a16:creationId xmlns:a16="http://schemas.microsoft.com/office/drawing/2014/main" id="{CF8AF0F3-FF2D-074D-BA27-FECBAB1ACA5F}"/>
              </a:ext>
            </a:extLst>
          </p:cNvPr>
          <p:cNvSpPr txBox="1"/>
          <p:nvPr/>
        </p:nvSpPr>
        <p:spPr>
          <a:xfrm>
            <a:off x="3093503" y="2955968"/>
            <a:ext cx="2155439" cy="76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8" tIns="243798" rIns="243798" bIns="243798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Blurred object</a:t>
            </a:r>
          </a:p>
        </p:txBody>
      </p:sp>
      <p:sp>
        <p:nvSpPr>
          <p:cNvPr id="9" name="Google Shape;143;p28">
            <a:extLst>
              <a:ext uri="{FF2B5EF4-FFF2-40B4-BE49-F238E27FC236}">
                <a16:creationId xmlns:a16="http://schemas.microsoft.com/office/drawing/2014/main" id="{B755CB9C-26C9-EE4B-BF85-28895DAD93FA}"/>
              </a:ext>
            </a:extLst>
          </p:cNvPr>
          <p:cNvSpPr txBox="1"/>
          <p:nvPr/>
        </p:nvSpPr>
        <p:spPr>
          <a:xfrm>
            <a:off x="9766048" y="2730788"/>
            <a:ext cx="2155446" cy="76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8" tIns="243798" rIns="243798" bIns="243798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10" name="Google Shape;150;p28" descr="Google Shape;150;p28">
            <a:extLst>
              <a:ext uri="{FF2B5EF4-FFF2-40B4-BE49-F238E27FC236}">
                <a16:creationId xmlns:a16="http://schemas.microsoft.com/office/drawing/2014/main" id="{E725F167-22E7-5C4E-869D-468632A2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989" y="4827107"/>
            <a:ext cx="1790076" cy="72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151;p28" descr="Google Shape;151;p28">
            <a:extLst>
              <a:ext uri="{FF2B5EF4-FFF2-40B4-BE49-F238E27FC236}">
                <a16:creationId xmlns:a16="http://schemas.microsoft.com/office/drawing/2014/main" id="{9FD716B3-9417-BF4F-BF07-DC00AE3D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23" r="35688" b="1612"/>
          <a:stretch/>
        </p:blipFill>
        <p:spPr>
          <a:xfrm>
            <a:off x="4555636" y="4855239"/>
            <a:ext cx="610242" cy="718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152;p28" descr="Google Shape;152;p28">
            <a:extLst>
              <a:ext uri="{FF2B5EF4-FFF2-40B4-BE49-F238E27FC236}">
                <a16:creationId xmlns:a16="http://schemas.microsoft.com/office/drawing/2014/main" id="{7E87B5D3-0120-DC4A-82C0-879A2AA1F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" y="4832991"/>
            <a:ext cx="1790076" cy="72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53;p28" descr="Google Shape;153;p28">
            <a:extLst>
              <a:ext uri="{FF2B5EF4-FFF2-40B4-BE49-F238E27FC236}">
                <a16:creationId xmlns:a16="http://schemas.microsoft.com/office/drawing/2014/main" id="{C02674C6-CE1F-1B49-B549-B2A573638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898" y="4844918"/>
            <a:ext cx="1761216" cy="718166"/>
          </a:xfrm>
          <a:prstGeom prst="rect">
            <a:avLst/>
          </a:prstGeom>
          <a:ln w="12700">
            <a:miter lim="400000"/>
          </a:ln>
          <a:effectLst>
            <a:outerShdw blurRad="63500" dist="19050" dir="5400000" rotWithShape="0">
              <a:srgbClr val="000000">
                <a:alpha val="50000"/>
              </a:srgbClr>
            </a:outerShdw>
            <a:reflection endPos="40000" dir="5400000" sy="-100000" algn="bl" rotWithShape="0"/>
          </a:effectLst>
        </p:spPr>
      </p:pic>
      <p:sp>
        <p:nvSpPr>
          <p:cNvPr id="15" name="Google Shape;156;p28">
            <a:extLst>
              <a:ext uri="{FF2B5EF4-FFF2-40B4-BE49-F238E27FC236}">
                <a16:creationId xmlns:a16="http://schemas.microsoft.com/office/drawing/2014/main" id="{2C3B9186-2A22-3947-8471-7074D45A52FC}"/>
              </a:ext>
            </a:extLst>
          </p:cNvPr>
          <p:cNvSpPr/>
          <p:nvPr/>
        </p:nvSpPr>
        <p:spPr>
          <a:xfrm>
            <a:off x="13598906" y="3536739"/>
            <a:ext cx="2" cy="98944"/>
          </a:xfrm>
          <a:prstGeom prst="line">
            <a:avLst/>
          </a:prstGeom>
          <a:ln>
            <a:solidFill>
              <a:srgbClr val="595959"/>
            </a:solidFill>
            <a:tailEnd type="triangle"/>
          </a:ln>
        </p:spPr>
        <p:txBody>
          <a:bodyPr lIns="121918" rIns="121918"/>
          <a:lstStyle/>
          <a:p>
            <a:endParaRPr sz="4800"/>
          </a:p>
        </p:txBody>
      </p:sp>
      <p:sp>
        <p:nvSpPr>
          <p:cNvPr id="16" name="Google Shape;157;p28">
            <a:extLst>
              <a:ext uri="{FF2B5EF4-FFF2-40B4-BE49-F238E27FC236}">
                <a16:creationId xmlns:a16="http://schemas.microsoft.com/office/drawing/2014/main" id="{9E2F3194-793B-1D44-A284-486D92F98A9E}"/>
              </a:ext>
            </a:extLst>
          </p:cNvPr>
          <p:cNvSpPr/>
          <p:nvPr/>
        </p:nvSpPr>
        <p:spPr>
          <a:xfrm flipH="1">
            <a:off x="10529728" y="3342057"/>
            <a:ext cx="13344" cy="316335"/>
          </a:xfrm>
          <a:prstGeom prst="line">
            <a:avLst/>
          </a:prstGeom>
          <a:ln>
            <a:solidFill>
              <a:srgbClr val="595959"/>
            </a:solidFill>
            <a:tailEnd type="triangle"/>
          </a:ln>
        </p:spPr>
        <p:txBody>
          <a:bodyPr lIns="121918" rIns="121918"/>
          <a:lstStyle/>
          <a:p>
            <a:endParaRPr sz="4800"/>
          </a:p>
        </p:txBody>
      </p:sp>
      <p:pic>
        <p:nvPicPr>
          <p:cNvPr id="17" name="Google Shape;153;p28" descr="Google Shape;153;p28">
            <a:extLst>
              <a:ext uri="{FF2B5EF4-FFF2-40B4-BE49-F238E27FC236}">
                <a16:creationId xmlns:a16="http://schemas.microsoft.com/office/drawing/2014/main" id="{C3F8EF1F-F8C0-1C47-9BD9-F378AD698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688" y="4838875"/>
            <a:ext cx="1761216" cy="718166"/>
          </a:xfrm>
          <a:prstGeom prst="rect">
            <a:avLst/>
          </a:prstGeom>
          <a:ln w="12700">
            <a:miter lim="400000"/>
          </a:ln>
          <a:effectLst>
            <a:outerShdw blurRad="63500" dist="19050" dir="5400000" rotWithShape="0">
              <a:srgbClr val="000000">
                <a:alpha val="50000"/>
              </a:srgbClr>
            </a:outerShdw>
            <a:reflection endPos="40000" dir="5400000" sy="-100000" algn="bl" rotWithShape="0"/>
          </a:effec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8D861FDC-3E60-574F-9D48-51E6FAE0EE36}"/>
              </a:ext>
            </a:extLst>
          </p:cNvPr>
          <p:cNvSpPr/>
          <p:nvPr/>
        </p:nvSpPr>
        <p:spPr>
          <a:xfrm rot="16200000">
            <a:off x="8137653" y="2268682"/>
            <a:ext cx="99419" cy="2830929"/>
          </a:xfrm>
          <a:prstGeom prst="rightBrace">
            <a:avLst/>
          </a:prstGeom>
          <a:ln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19" name="Google Shape;143;p28">
            <a:extLst>
              <a:ext uri="{FF2B5EF4-FFF2-40B4-BE49-F238E27FC236}">
                <a16:creationId xmlns:a16="http://schemas.microsoft.com/office/drawing/2014/main" id="{B3092748-FA88-8442-AC58-37C79523795D}"/>
              </a:ext>
            </a:extLst>
          </p:cNvPr>
          <p:cNvSpPr txBox="1"/>
          <p:nvPr/>
        </p:nvSpPr>
        <p:spPr>
          <a:xfrm>
            <a:off x="4972496" y="2964499"/>
            <a:ext cx="1799402" cy="76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8" tIns="243798" rIns="243798" bIns="243798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Foreground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56;p28">
            <a:extLst>
              <a:ext uri="{FF2B5EF4-FFF2-40B4-BE49-F238E27FC236}">
                <a16:creationId xmlns:a16="http://schemas.microsoft.com/office/drawing/2014/main" id="{AF1C1392-B292-604C-A18C-50FB09A955E6}"/>
              </a:ext>
            </a:extLst>
          </p:cNvPr>
          <p:cNvSpPr/>
          <p:nvPr/>
        </p:nvSpPr>
        <p:spPr>
          <a:xfrm flipH="1">
            <a:off x="5165878" y="3579503"/>
            <a:ext cx="428806" cy="391761"/>
          </a:xfrm>
          <a:prstGeom prst="line">
            <a:avLst/>
          </a:prstGeom>
          <a:ln>
            <a:solidFill>
              <a:srgbClr val="595959"/>
            </a:solidFill>
            <a:tailEnd type="triangle"/>
          </a:ln>
        </p:spPr>
        <p:txBody>
          <a:bodyPr lIns="121918" rIns="121918"/>
          <a:lstStyle/>
          <a:p>
            <a:endParaRPr sz="4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34DE71-2AF1-EE4F-8CE1-7ADBF2B1A3FD}"/>
              </a:ext>
            </a:extLst>
          </p:cNvPr>
          <p:cNvSpPr/>
          <p:nvPr/>
        </p:nvSpPr>
        <p:spPr>
          <a:xfrm>
            <a:off x="11253659" y="6373490"/>
            <a:ext cx="610243" cy="148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pic>
        <p:nvPicPr>
          <p:cNvPr id="22" name="Google Shape;159;p28" descr="Google Shape;159;p28">
            <a:extLst>
              <a:ext uri="{FF2B5EF4-FFF2-40B4-BE49-F238E27FC236}">
                <a16:creationId xmlns:a16="http://schemas.microsoft.com/office/drawing/2014/main" id="{4CD7E303-BA48-0149-B2C9-4E550E119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219" y="5063158"/>
            <a:ext cx="661649" cy="34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6E6331-4AFF-EF46-B127-897D6BB5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3" y="3860118"/>
            <a:ext cx="9876439" cy="652218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EB752444-9F65-B14C-B8A3-8D01A95D275B}"/>
              </a:ext>
            </a:extLst>
          </p:cNvPr>
          <p:cNvSpPr/>
          <p:nvPr/>
        </p:nvSpPr>
        <p:spPr>
          <a:xfrm rot="16200000">
            <a:off x="3855607" y="2554681"/>
            <a:ext cx="263810" cy="2275231"/>
          </a:xfrm>
          <a:prstGeom prst="rightBrace">
            <a:avLst/>
          </a:prstGeom>
          <a:ln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970681-6F7F-E746-A73B-0A863FABE8F7}"/>
              </a:ext>
            </a:extLst>
          </p:cNvPr>
          <p:cNvSpPr/>
          <p:nvPr/>
        </p:nvSpPr>
        <p:spPr>
          <a:xfrm>
            <a:off x="8918219" y="4912259"/>
            <a:ext cx="661649" cy="15245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Google Shape;142;p28">
            <a:extLst>
              <a:ext uri="{FF2B5EF4-FFF2-40B4-BE49-F238E27FC236}">
                <a16:creationId xmlns:a16="http://schemas.microsoft.com/office/drawing/2014/main" id="{DACDF950-9AEB-884C-8882-9A8699C9154D}"/>
              </a:ext>
            </a:extLst>
          </p:cNvPr>
          <p:cNvSpPr txBox="1"/>
          <p:nvPr/>
        </p:nvSpPr>
        <p:spPr>
          <a:xfrm>
            <a:off x="7356128" y="2924785"/>
            <a:ext cx="2155439" cy="76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8" tIns="243798" rIns="243798" bIns="243798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Visibility map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5699F8-4BB7-D245-9287-53BF1169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D149E-0E4E-7544-AFC8-72A26827AB55}"/>
              </a:ext>
            </a:extLst>
          </p:cNvPr>
          <p:cNvSpPr txBox="1"/>
          <p:nvPr/>
        </p:nvSpPr>
        <p:spPr>
          <a:xfrm>
            <a:off x="8433847" y="5729839"/>
            <a:ext cx="4129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Modified from </a:t>
            </a:r>
            <a:r>
              <a:rPr lang="en-US" sz="1200" dirty="0" err="1"/>
              <a:t>Rozumnyi</a:t>
            </a:r>
            <a:r>
              <a:rPr lang="en-US" sz="1200" dirty="0"/>
              <a:t> et al. @ CVPR 2017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2579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Dataset generation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55830"/>
            <a:ext cx="10650866" cy="4680000"/>
          </a:xfrm>
        </p:spPr>
        <p:txBody>
          <a:bodyPr/>
          <a:lstStyle/>
          <a:p>
            <a:r>
              <a:rPr lang="en-US" dirty="0"/>
              <a:t>Synthetic dataset for training is easy to generate.</a:t>
            </a:r>
          </a:p>
          <a:p>
            <a:r>
              <a:rPr lang="en-US" dirty="0"/>
              <a:t>We sample:</a:t>
            </a:r>
          </a:p>
          <a:p>
            <a:pPr lvl="1"/>
            <a:r>
              <a:rPr lang="en-US" dirty="0"/>
              <a:t>backgrounds from standard tracking datasets,</a:t>
            </a:r>
          </a:p>
          <a:p>
            <a:pPr lvl="1"/>
            <a:r>
              <a:rPr lang="en-US" dirty="0"/>
              <a:t>random trajectories,</a:t>
            </a:r>
          </a:p>
          <a:p>
            <a:pPr lvl="1"/>
            <a:r>
              <a:rPr lang="en-US" dirty="0"/>
              <a:t>objects with random size and texture.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401525-AAAF-7044-8F5D-67E30054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80" y="3556267"/>
            <a:ext cx="1996319" cy="26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2EA55A4-5D4E-274C-A5C1-1E382F67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52" y="3526088"/>
            <a:ext cx="1996320" cy="26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8F29102-813B-9D4A-A4F2-88A180B6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20" y="3519924"/>
            <a:ext cx="1996286" cy="26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A06F564-E2A4-C944-9E01-BEC72B1B3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8" t="41913" r="38674" b="41721"/>
          <a:stretch/>
        </p:blipFill>
        <p:spPr bwMode="auto">
          <a:xfrm>
            <a:off x="7016754" y="4525199"/>
            <a:ext cx="438913" cy="4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59A2D1-8C0E-0E48-9D5A-E0690F47807D}"/>
              </a:ext>
            </a:extLst>
          </p:cNvPr>
          <p:cNvSpPr txBox="1"/>
          <p:nvPr/>
        </p:nvSpPr>
        <p:spPr>
          <a:xfrm>
            <a:off x="1719987" y="467675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5E4F-EEC5-394A-840A-CB40CA8B3C28}"/>
              </a:ext>
            </a:extLst>
          </p:cNvPr>
          <p:cNvSpPr txBox="1"/>
          <p:nvPr/>
        </p:nvSpPr>
        <p:spPr>
          <a:xfrm>
            <a:off x="4716950" y="4676753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A1602-4A89-6C42-A65D-33A9DF5972C7}"/>
              </a:ext>
            </a:extLst>
          </p:cNvPr>
          <p:cNvSpPr txBox="1"/>
          <p:nvPr/>
        </p:nvSpPr>
        <p:spPr>
          <a:xfrm>
            <a:off x="6830945" y="4676753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7C801-1D1C-E74F-A949-33C0FECD82D6}"/>
              </a:ext>
            </a:extLst>
          </p:cNvPr>
          <p:cNvSpPr txBox="1"/>
          <p:nvPr/>
        </p:nvSpPr>
        <p:spPr>
          <a:xfrm>
            <a:off x="7423613" y="459295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=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id="{21EE35E3-A76F-F84A-BFCF-681F70E37857}"/>
              </a:ext>
            </a:extLst>
          </p:cNvPr>
          <p:cNvSpPr/>
          <p:nvPr/>
        </p:nvSpPr>
        <p:spPr>
          <a:xfrm>
            <a:off x="2515930" y="3408673"/>
            <a:ext cx="5014929" cy="2909758"/>
          </a:xfrm>
          <a:prstGeom prst="bracketPair">
            <a:avLst>
              <a:gd name="adj" fmla="val 747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2B73F-33F9-EF4E-8964-E6AC80A9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D. </a:t>
            </a:r>
            <a:r>
              <a:rPr lang="de-DE" noProof="0" dirty="0" err="1"/>
              <a:t>Rozumnyi</a:t>
            </a:r>
            <a:r>
              <a:rPr lang="de-DE" noProof="0" dirty="0"/>
              <a:t> et al.: </a:t>
            </a:r>
            <a:r>
              <a:rPr lang="de-DE" noProof="0" dirty="0" err="1"/>
              <a:t>FMODetect</a:t>
            </a:r>
            <a:r>
              <a:rPr lang="de-DE" noProof="0" dirty="0"/>
              <a:t>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15806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one: Detection network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GB" dirty="0"/>
              <a:t>he FMO detection network recovers all fast moving objects (FMOs) in the input image.</a:t>
            </a:r>
          </a:p>
          <a:p>
            <a:r>
              <a:rPr lang="en-GB" dirty="0"/>
              <a:t>Truncated distance function (TDF) is an intermediate output of our method for a detected trajectory. 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925530-3ED1-CA4B-8F97-91295E97D323}"/>
              </a:ext>
            </a:extLst>
          </p:cNvPr>
          <p:cNvGrpSpPr/>
          <p:nvPr/>
        </p:nvGrpSpPr>
        <p:grpSpPr>
          <a:xfrm>
            <a:off x="731837" y="2493925"/>
            <a:ext cx="10917842" cy="3770457"/>
            <a:chOff x="911214" y="604539"/>
            <a:chExt cx="10917842" cy="3770457"/>
          </a:xfrm>
        </p:grpSpPr>
        <p:sp>
          <p:nvSpPr>
            <p:cNvPr id="8" name="CustomShape 1">
              <a:extLst>
                <a:ext uri="{FF2B5EF4-FFF2-40B4-BE49-F238E27FC236}">
                  <a16:creationId xmlns:a16="http://schemas.microsoft.com/office/drawing/2014/main" id="{468C207F-A6E6-234A-B463-C94E9EA823CD}"/>
                </a:ext>
              </a:extLst>
            </p:cNvPr>
            <p:cNvSpPr/>
            <p:nvPr/>
          </p:nvSpPr>
          <p:spPr>
            <a:xfrm>
              <a:off x="2161440" y="1940760"/>
              <a:ext cx="1032480" cy="794880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" name="CustomShape 2">
              <a:extLst>
                <a:ext uri="{FF2B5EF4-FFF2-40B4-BE49-F238E27FC236}">
                  <a16:creationId xmlns:a16="http://schemas.microsoft.com/office/drawing/2014/main" id="{78B02A21-3965-8046-805C-1B9AC5B830FD}"/>
                </a:ext>
              </a:extLst>
            </p:cNvPr>
            <p:cNvSpPr/>
            <p:nvPr/>
          </p:nvSpPr>
          <p:spPr>
            <a:xfrm flipV="1">
              <a:off x="2161440" y="2743560"/>
              <a:ext cx="515880" cy="779760"/>
            </a:xfrm>
            <a:prstGeom prst="bentConnector2">
              <a:avLst/>
            </a:prstGeom>
            <a:noFill/>
            <a:ln>
              <a:solidFill>
                <a:srgbClr val="3F6EC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3">
              <a:extLst>
                <a:ext uri="{FF2B5EF4-FFF2-40B4-BE49-F238E27FC236}">
                  <a16:creationId xmlns:a16="http://schemas.microsoft.com/office/drawing/2014/main" id="{9EA2D7BC-CC53-204F-A263-7736BE3DE0B6}"/>
                </a:ext>
              </a:extLst>
            </p:cNvPr>
            <p:cNvSpPr/>
            <p:nvPr/>
          </p:nvSpPr>
          <p:spPr>
            <a:xfrm>
              <a:off x="3194640" y="1499040"/>
              <a:ext cx="199440" cy="242316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 sz="800" dirty="0"/>
            </a:p>
          </p:txBody>
        </p:sp>
        <p:sp>
          <p:nvSpPr>
            <p:cNvPr id="11" name="CustomShape 4">
              <a:extLst>
                <a:ext uri="{FF2B5EF4-FFF2-40B4-BE49-F238E27FC236}">
                  <a16:creationId xmlns:a16="http://schemas.microsoft.com/office/drawing/2014/main" id="{A5C5A72F-B31C-3A43-A54C-80D10ACC2E4A}"/>
                </a:ext>
              </a:extLst>
            </p:cNvPr>
            <p:cNvSpPr/>
            <p:nvPr/>
          </p:nvSpPr>
          <p:spPr>
            <a:xfrm>
              <a:off x="3455640" y="1871280"/>
              <a:ext cx="177480" cy="17290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" name="CustomShape 5">
              <a:extLst>
                <a:ext uri="{FF2B5EF4-FFF2-40B4-BE49-F238E27FC236}">
                  <a16:creationId xmlns:a16="http://schemas.microsoft.com/office/drawing/2014/main" id="{9D286999-8999-AC41-B696-369AA56D9D30}"/>
                </a:ext>
              </a:extLst>
            </p:cNvPr>
            <p:cNvSpPr/>
            <p:nvPr/>
          </p:nvSpPr>
          <p:spPr>
            <a:xfrm>
              <a:off x="3717000" y="2227680"/>
              <a:ext cx="177480" cy="10166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6">
              <a:extLst>
                <a:ext uri="{FF2B5EF4-FFF2-40B4-BE49-F238E27FC236}">
                  <a16:creationId xmlns:a16="http://schemas.microsoft.com/office/drawing/2014/main" id="{0B9CFCB0-9D87-2546-946D-E7910B1CCC65}"/>
                </a:ext>
              </a:extLst>
            </p:cNvPr>
            <p:cNvSpPr/>
            <p:nvPr/>
          </p:nvSpPr>
          <p:spPr>
            <a:xfrm>
              <a:off x="3978360" y="2500920"/>
              <a:ext cx="177480" cy="4892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5533699-8395-E94C-885C-18C0369A30DD}"/>
                </a:ext>
              </a:extLst>
            </p:cNvPr>
            <p:cNvSpPr/>
            <p:nvPr/>
          </p:nvSpPr>
          <p:spPr>
            <a:xfrm>
              <a:off x="5232026" y="1870020"/>
              <a:ext cx="177480" cy="17290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2308417B-F804-6142-BFBA-702C2905D562}"/>
                </a:ext>
              </a:extLst>
            </p:cNvPr>
            <p:cNvSpPr/>
            <p:nvPr/>
          </p:nvSpPr>
          <p:spPr>
            <a:xfrm>
              <a:off x="4970666" y="2226420"/>
              <a:ext cx="177480" cy="10166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4F3DD912-21A4-7B46-9139-FF0058CD1657}"/>
                </a:ext>
              </a:extLst>
            </p:cNvPr>
            <p:cNvSpPr/>
            <p:nvPr/>
          </p:nvSpPr>
          <p:spPr>
            <a:xfrm>
              <a:off x="4709666" y="2494980"/>
              <a:ext cx="177480" cy="4892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2C30FCAB-076C-D14B-AD33-D892B5B34E52}"/>
                </a:ext>
              </a:extLst>
            </p:cNvPr>
            <p:cNvSpPr/>
            <p:nvPr/>
          </p:nvSpPr>
          <p:spPr>
            <a:xfrm>
              <a:off x="4226339" y="2654745"/>
              <a:ext cx="396522" cy="2359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85989AA-1540-9D4B-9CD1-0255838BEF1D}"/>
                </a:ext>
              </a:extLst>
            </p:cNvPr>
            <p:cNvSpPr/>
            <p:nvPr/>
          </p:nvSpPr>
          <p:spPr>
            <a:xfrm>
              <a:off x="7419960" y="2262960"/>
              <a:ext cx="282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70C286FC-7700-6948-A32C-763EC03AEB12}"/>
                </a:ext>
              </a:extLst>
            </p:cNvPr>
            <p:cNvSpPr/>
            <p:nvPr/>
          </p:nvSpPr>
          <p:spPr>
            <a:xfrm>
              <a:off x="7419960" y="3284280"/>
              <a:ext cx="282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18">
              <a:extLst>
                <a:ext uri="{FF2B5EF4-FFF2-40B4-BE49-F238E27FC236}">
                  <a16:creationId xmlns:a16="http://schemas.microsoft.com/office/drawing/2014/main" id="{345D6ACF-6CCE-9A41-955A-AA4DF9198316}"/>
                </a:ext>
              </a:extLst>
            </p:cNvPr>
            <p:cNvSpPr/>
            <p:nvPr/>
          </p:nvSpPr>
          <p:spPr>
            <a:xfrm>
              <a:off x="7431840" y="2381760"/>
              <a:ext cx="303120" cy="699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</p:txBody>
        </p:sp>
        <p:sp>
          <p:nvSpPr>
            <p:cNvPr id="21" name="CustomShape 19">
              <a:extLst>
                <a:ext uri="{FF2B5EF4-FFF2-40B4-BE49-F238E27FC236}">
                  <a16:creationId xmlns:a16="http://schemas.microsoft.com/office/drawing/2014/main" id="{CC9996A6-D1E8-ED40-BD39-C4868515EF81}"/>
                </a:ext>
              </a:extLst>
            </p:cNvPr>
            <p:cNvSpPr/>
            <p:nvPr/>
          </p:nvSpPr>
          <p:spPr>
            <a:xfrm>
              <a:off x="2224134" y="1140535"/>
              <a:ext cx="5387760" cy="798120"/>
            </a:xfrm>
            <a:prstGeom prst="curvedDownArrow">
              <a:avLst>
                <a:gd name="adj1" fmla="val 25000"/>
                <a:gd name="adj2" fmla="val 48336"/>
                <a:gd name="adj3" fmla="val 25000"/>
              </a:avLst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20">
              <a:extLst>
                <a:ext uri="{FF2B5EF4-FFF2-40B4-BE49-F238E27FC236}">
                  <a16:creationId xmlns:a16="http://schemas.microsoft.com/office/drawing/2014/main" id="{4FEDDDDE-BB12-0241-8926-CC6110B36834}"/>
                </a:ext>
              </a:extLst>
            </p:cNvPr>
            <p:cNvSpPr/>
            <p:nvPr/>
          </p:nvSpPr>
          <p:spPr>
            <a:xfrm flipV="1">
              <a:off x="2224134" y="3543396"/>
              <a:ext cx="5387760" cy="831600"/>
            </a:xfrm>
            <a:prstGeom prst="curvedDownArrow">
              <a:avLst>
                <a:gd name="adj1" fmla="val 25000"/>
                <a:gd name="adj2" fmla="val 48336"/>
                <a:gd name="adj3" fmla="val 25000"/>
              </a:avLst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23">
              <a:extLst>
                <a:ext uri="{FF2B5EF4-FFF2-40B4-BE49-F238E27FC236}">
                  <a16:creationId xmlns:a16="http://schemas.microsoft.com/office/drawing/2014/main" id="{C659DC14-B9B3-7E40-A976-7D4FE0B9A711}"/>
                </a:ext>
              </a:extLst>
            </p:cNvPr>
            <p:cNvSpPr/>
            <p:nvPr/>
          </p:nvSpPr>
          <p:spPr>
            <a:xfrm>
              <a:off x="9026640" y="2338560"/>
              <a:ext cx="282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26">
              <a:extLst>
                <a:ext uri="{FF2B5EF4-FFF2-40B4-BE49-F238E27FC236}">
                  <a16:creationId xmlns:a16="http://schemas.microsoft.com/office/drawing/2014/main" id="{68DA77B2-B587-3444-AC18-F99AF143907E}"/>
                </a:ext>
              </a:extLst>
            </p:cNvPr>
            <p:cNvSpPr/>
            <p:nvPr/>
          </p:nvSpPr>
          <p:spPr>
            <a:xfrm>
              <a:off x="9026640" y="3755880"/>
              <a:ext cx="282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1175EAB1-4D28-5E44-8A18-EB996730AC91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911214" y="3136320"/>
              <a:ext cx="1247400" cy="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E5062078-1A15-8841-8E82-D19E1CB4D02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920666" y="1599844"/>
              <a:ext cx="1247400" cy="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25">
              <a:extLst>
                <a:ext uri="{FF2B5EF4-FFF2-40B4-BE49-F238E27FC236}">
                  <a16:creationId xmlns:a16="http://schemas.microsoft.com/office/drawing/2014/main" id="{D51B68EA-E219-4A49-9F4B-B249FEB6193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916546" y="2472384"/>
              <a:ext cx="1152000" cy="65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D2DE106A-D7E7-4A41-B816-2AAF004D603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7838640" y="175932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EB5B09B3-B60B-D246-BFB0-952A7CCFECBC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838640" y="233856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35">
              <a:extLst>
                <a:ext uri="{FF2B5EF4-FFF2-40B4-BE49-F238E27FC236}">
                  <a16:creationId xmlns:a16="http://schemas.microsoft.com/office/drawing/2014/main" id="{63F78364-E486-9B42-8D49-BC28F82E2057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8399880" y="207108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9">
              <a:extLst>
                <a:ext uri="{FF2B5EF4-FFF2-40B4-BE49-F238E27FC236}">
                  <a16:creationId xmlns:a16="http://schemas.microsoft.com/office/drawing/2014/main" id="{7891DB56-B039-E04C-9F1B-B588F7D7781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7841160" y="376704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43">
              <a:extLst>
                <a:ext uri="{FF2B5EF4-FFF2-40B4-BE49-F238E27FC236}">
                  <a16:creationId xmlns:a16="http://schemas.microsoft.com/office/drawing/2014/main" id="{DB463ADF-8857-E947-84CC-091297F92EF7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52440" y="351216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50">
              <a:extLst>
                <a:ext uri="{FF2B5EF4-FFF2-40B4-BE49-F238E27FC236}">
                  <a16:creationId xmlns:a16="http://schemas.microsoft.com/office/drawing/2014/main" id="{65E6E84D-64ED-5048-8933-0E7497E54E60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7835040" y="3200400"/>
              <a:ext cx="508680" cy="508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2D68450-1F9D-624C-87AD-F205E865AE82}"/>
                </a:ext>
              </a:extLst>
            </p:cNvPr>
            <p:cNvSpPr/>
            <p:nvPr/>
          </p:nvSpPr>
          <p:spPr>
            <a:xfrm>
              <a:off x="9489893" y="2227680"/>
              <a:ext cx="2339163" cy="27324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Matting &amp; fitting</a:t>
              </a:r>
              <a:r>
                <a:rPr lang="en-US" sz="1600" spc="-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  <a:endParaRPr lang="en-US" sz="1600" spc="-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6E621D1-1323-9742-9489-71EC7D4DD0A4}"/>
                </a:ext>
              </a:extLst>
            </p:cNvPr>
            <p:cNvSpPr/>
            <p:nvPr/>
          </p:nvSpPr>
          <p:spPr>
            <a:xfrm>
              <a:off x="9489892" y="3660840"/>
              <a:ext cx="2339163" cy="27324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Matting &amp; fitting</a:t>
              </a:r>
              <a:r>
                <a:rPr lang="en-US" sz="1600" spc="-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  <a:endParaRPr lang="en-US" sz="1600" spc="-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8AB964-71D7-364F-BD05-22B29C86201D}"/>
                </a:ext>
              </a:extLst>
            </p:cNvPr>
            <p:cNvSpPr txBox="1"/>
            <p:nvPr/>
          </p:nvSpPr>
          <p:spPr>
            <a:xfrm>
              <a:off x="3105180" y="3885041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16</a:t>
              </a:r>
            </a:p>
          </p:txBody>
        </p:sp>
        <p:sp>
          <p:nvSpPr>
            <p:cNvPr id="37" name="CustomShape 3">
              <a:extLst>
                <a:ext uri="{FF2B5EF4-FFF2-40B4-BE49-F238E27FC236}">
                  <a16:creationId xmlns:a16="http://schemas.microsoft.com/office/drawing/2014/main" id="{C6833A70-3247-5B4E-A209-BDCC06A2DB51}"/>
                </a:ext>
              </a:extLst>
            </p:cNvPr>
            <p:cNvSpPr/>
            <p:nvPr/>
          </p:nvSpPr>
          <p:spPr>
            <a:xfrm>
              <a:off x="5478840" y="1502820"/>
              <a:ext cx="199440" cy="242316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 sz="8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619581-A01D-1A4A-BB0C-D8A371F4877D}"/>
                </a:ext>
              </a:extLst>
            </p:cNvPr>
            <p:cNvSpPr txBox="1"/>
            <p:nvPr/>
          </p:nvSpPr>
          <p:spPr>
            <a:xfrm>
              <a:off x="3380600" y="3603958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64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6AA915-771D-D34A-A956-7275A6C674CA}"/>
                </a:ext>
              </a:extLst>
            </p:cNvPr>
            <p:cNvSpPr txBox="1"/>
            <p:nvPr/>
          </p:nvSpPr>
          <p:spPr>
            <a:xfrm>
              <a:off x="3591753" y="3217532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128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55F247-56E2-9F49-84A6-74A1F70D0968}"/>
                </a:ext>
              </a:extLst>
            </p:cNvPr>
            <p:cNvSpPr txBox="1"/>
            <p:nvPr/>
          </p:nvSpPr>
          <p:spPr>
            <a:xfrm>
              <a:off x="3866415" y="2990160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256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55BE47-96B4-9248-AAC7-867F11FF229F}"/>
                </a:ext>
              </a:extLst>
            </p:cNvPr>
            <p:cNvSpPr txBox="1"/>
            <p:nvPr/>
          </p:nvSpPr>
          <p:spPr>
            <a:xfrm>
              <a:off x="4197600" y="2864209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256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5BA056-C26E-AE42-AAE9-1FD4E68FE2B9}"/>
                </a:ext>
              </a:extLst>
            </p:cNvPr>
            <p:cNvSpPr txBox="1"/>
            <p:nvPr/>
          </p:nvSpPr>
          <p:spPr>
            <a:xfrm>
              <a:off x="4575420" y="2977078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128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A28F7B-01C5-394B-A00B-48DE4DAA769E}"/>
                </a:ext>
              </a:extLst>
            </p:cNvPr>
            <p:cNvSpPr txBox="1"/>
            <p:nvPr/>
          </p:nvSpPr>
          <p:spPr>
            <a:xfrm>
              <a:off x="4898306" y="3217532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64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B9FC6F-0667-E548-A76D-541477EFF8DA}"/>
                </a:ext>
              </a:extLst>
            </p:cNvPr>
            <p:cNvSpPr txBox="1"/>
            <p:nvPr/>
          </p:nvSpPr>
          <p:spPr>
            <a:xfrm>
              <a:off x="5148146" y="3583873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32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E43B4A-EEFF-994D-9CBD-1A977F914894}"/>
                </a:ext>
              </a:extLst>
            </p:cNvPr>
            <p:cNvSpPr txBox="1"/>
            <p:nvPr/>
          </p:nvSpPr>
          <p:spPr>
            <a:xfrm>
              <a:off x="5415806" y="3882814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16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AA6311E-4B00-F649-B95E-DD225FB656A2}"/>
                </a:ext>
              </a:extLst>
            </p:cNvPr>
            <p:cNvCxnSpPr/>
            <p:nvPr/>
          </p:nvCxnSpPr>
          <p:spPr>
            <a:xfrm>
              <a:off x="3431385" y="1639229"/>
              <a:ext cx="20154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1CE7510-77EA-4843-B877-4F8224397DD7}"/>
                </a:ext>
              </a:extLst>
            </p:cNvPr>
            <p:cNvCxnSpPr>
              <a:cxnSpLocks/>
            </p:cNvCxnSpPr>
            <p:nvPr/>
          </p:nvCxnSpPr>
          <p:spPr>
            <a:xfrm>
              <a:off x="3717000" y="1991217"/>
              <a:ext cx="14783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E79921B-0624-8F4A-BABE-4B8761D6FCC1}"/>
                </a:ext>
              </a:extLst>
            </p:cNvPr>
            <p:cNvCxnSpPr>
              <a:cxnSpLocks/>
            </p:cNvCxnSpPr>
            <p:nvPr/>
          </p:nvCxnSpPr>
          <p:spPr>
            <a:xfrm>
              <a:off x="3958605" y="2351934"/>
              <a:ext cx="9397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A9EC16B-0B7E-904A-8342-169F77A0E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6995" y="2537363"/>
              <a:ext cx="45369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5EC5F66-2EF5-7F4F-8BE2-CFC0112D6A45}"/>
                </a:ext>
              </a:extLst>
            </p:cNvPr>
            <p:cNvSpPr/>
            <p:nvPr/>
          </p:nvSpPr>
          <p:spPr>
            <a:xfrm>
              <a:off x="3906983" y="604539"/>
              <a:ext cx="5823582" cy="345949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pc="-1" dirty="0">
                  <a:solidFill>
                    <a:srgbClr val="000000"/>
                  </a:solidFill>
                  <a:latin typeface="Times" pitchFamily="2" charset="0"/>
                  <a:cs typeface="Calibri" panose="020F0502020204030204" pitchFamily="34" charset="0"/>
                </a:rPr>
                <a:t>Detection Network</a:t>
              </a:r>
              <a:endParaRPr lang="en-US" spc="-1" dirty="0">
                <a:latin typeface="Time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1" name="CustomShape 16">
              <a:extLst>
                <a:ext uri="{FF2B5EF4-FFF2-40B4-BE49-F238E27FC236}">
                  <a16:creationId xmlns:a16="http://schemas.microsoft.com/office/drawing/2014/main" id="{49D77D10-7DEE-7B4F-87F7-A72FAD63B0A5}"/>
                </a:ext>
              </a:extLst>
            </p:cNvPr>
            <p:cNvSpPr/>
            <p:nvPr/>
          </p:nvSpPr>
          <p:spPr>
            <a:xfrm>
              <a:off x="5572766" y="2772735"/>
              <a:ext cx="282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3F6EC2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03091C-1A1A-0C4A-AD3D-C68E091333CB}"/>
                </a:ext>
              </a:extLst>
            </p:cNvPr>
            <p:cNvSpPr txBox="1"/>
            <p:nvPr/>
          </p:nvSpPr>
          <p:spPr>
            <a:xfrm>
              <a:off x="1222935" y="2401046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Image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DE8152-B0C0-044B-ABD4-FB3F17939948}"/>
                </a:ext>
              </a:extLst>
            </p:cNvPr>
            <p:cNvSpPr txBox="1"/>
            <p:nvPr/>
          </p:nvSpPr>
          <p:spPr>
            <a:xfrm>
              <a:off x="7102972" y="1952644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FMO 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31454D-1BA0-2242-8415-70805AB9369A}"/>
                </a:ext>
              </a:extLst>
            </p:cNvPr>
            <p:cNvSpPr txBox="1"/>
            <p:nvPr/>
          </p:nvSpPr>
          <p:spPr>
            <a:xfrm>
              <a:off x="7082246" y="2983717"/>
              <a:ext cx="8274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FMO 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B72D533-34D2-794F-A78C-74CA85BD793F}"/>
                </a:ext>
              </a:extLst>
            </p:cNvPr>
            <p:cNvSpPr txBox="1"/>
            <p:nvPr/>
          </p:nvSpPr>
          <p:spPr>
            <a:xfrm>
              <a:off x="1010949" y="3959758"/>
              <a:ext cx="1188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Background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5C59FE2-87C1-5E4F-9493-A41BA6774571}"/>
                </a:ext>
              </a:extLst>
            </p:cNvPr>
            <p:cNvSpPr txBox="1"/>
            <p:nvPr/>
          </p:nvSpPr>
          <p:spPr>
            <a:xfrm>
              <a:off x="5988372" y="1888959"/>
              <a:ext cx="1143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Component</a:t>
              </a:r>
            </a:p>
            <a:p>
              <a:r>
                <a:rPr lang="en-GB" sz="1600" dirty="0">
                  <a:latin typeface="Times" pitchFamily="2" charset="0"/>
                </a:rPr>
                <a:t> analysis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BAC83A-BD27-9A49-9A90-EC3A031E7A7C}"/>
                </a:ext>
              </a:extLst>
            </p:cNvPr>
            <p:cNvSpPr txBox="1"/>
            <p:nvPr/>
          </p:nvSpPr>
          <p:spPr>
            <a:xfrm>
              <a:off x="6202391" y="3213736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TDF</a:t>
              </a:r>
            </a:p>
          </p:txBody>
        </p:sp>
        <p:sp>
          <p:nvSpPr>
            <p:cNvPr id="58" name="CustomShape 18">
              <a:extLst>
                <a:ext uri="{FF2B5EF4-FFF2-40B4-BE49-F238E27FC236}">
                  <a16:creationId xmlns:a16="http://schemas.microsoft.com/office/drawing/2014/main" id="{39CAB800-5577-D34A-BA81-58188AE80872}"/>
                </a:ext>
              </a:extLst>
            </p:cNvPr>
            <p:cNvSpPr/>
            <p:nvPr/>
          </p:nvSpPr>
          <p:spPr>
            <a:xfrm>
              <a:off x="10507913" y="2627518"/>
              <a:ext cx="303120" cy="699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en-US" sz="1000" b="0" strike="noStrike" spc="-1" dirty="0">
                <a:latin typeface="Arial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33FE-0DC1-F043-B5D0-0702413D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8840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one: Detection network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Trained only on synthetic dataset with a single spherical object.</a:t>
            </a:r>
          </a:p>
          <a:p>
            <a:r>
              <a:rPr lang="en-GB" dirty="0"/>
              <a:t>Works well on real-world data with complex trajectories and objects. 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pic>
        <p:nvPicPr>
          <p:cNvPr id="59" name="Picture 58" descr="A close up of a clock&#10;&#10;Description automatically generated">
            <a:extLst>
              <a:ext uri="{FF2B5EF4-FFF2-40B4-BE49-F238E27FC236}">
                <a16:creationId xmlns:a16="http://schemas.microsoft.com/office/drawing/2014/main" id="{2135E88D-F4AF-D64B-80BC-A3098D87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7" y="5217978"/>
            <a:ext cx="2083915" cy="1285081"/>
          </a:xfrm>
          <a:prstGeom prst="rect">
            <a:avLst/>
          </a:prstGeom>
        </p:spPr>
      </p:pic>
      <p:pic>
        <p:nvPicPr>
          <p:cNvPr id="60" name="Picture 59" descr="A picture containing cabinet, indoor, kitchen, room&#10;&#10;Description automatically generated">
            <a:extLst>
              <a:ext uri="{FF2B5EF4-FFF2-40B4-BE49-F238E27FC236}">
                <a16:creationId xmlns:a16="http://schemas.microsoft.com/office/drawing/2014/main" id="{4F98D133-75F0-9941-BF26-526D3615D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9" y="5217980"/>
            <a:ext cx="2083915" cy="1285081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3759B983-78C4-E249-9BB0-8BA9F36F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18" y="5217978"/>
            <a:ext cx="2080356" cy="12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A97EA165-C58D-A44C-9083-F5A468B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37" y="5217977"/>
            <a:ext cx="2080356" cy="12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outdoor, sitting, water, bird&#10;&#10;Description automatically generated">
            <a:extLst>
              <a:ext uri="{FF2B5EF4-FFF2-40B4-BE49-F238E27FC236}">
                <a16:creationId xmlns:a16="http://schemas.microsoft.com/office/drawing/2014/main" id="{1EF26479-0A4A-744D-8C96-0EEA20D2A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9" y="2223424"/>
            <a:ext cx="2562606" cy="1441466"/>
          </a:xfrm>
          <a:prstGeom prst="rect">
            <a:avLst/>
          </a:prstGeom>
        </p:spPr>
      </p:pic>
      <p:pic>
        <p:nvPicPr>
          <p:cNvPr id="64" name="Picture 63" descr="A picture containing outdoor, water, sitting, bird&#10;&#10;Description automatically generated">
            <a:extLst>
              <a:ext uri="{FF2B5EF4-FFF2-40B4-BE49-F238E27FC236}">
                <a16:creationId xmlns:a16="http://schemas.microsoft.com/office/drawing/2014/main" id="{B0B3D038-0DCF-0A4F-965A-110DC4CE5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2" y="2223424"/>
            <a:ext cx="2562606" cy="1441466"/>
          </a:xfrm>
          <a:prstGeom prst="rect">
            <a:avLst/>
          </a:prstGeom>
        </p:spPr>
      </p:pic>
      <p:pic>
        <p:nvPicPr>
          <p:cNvPr id="65" name="Picture 64" descr="A worm on the ground&#10;&#10;Description automatically generated">
            <a:extLst>
              <a:ext uri="{FF2B5EF4-FFF2-40B4-BE49-F238E27FC236}">
                <a16:creationId xmlns:a16="http://schemas.microsoft.com/office/drawing/2014/main" id="{D3736E83-1623-A24D-97F8-86E6CB211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23" y="2223245"/>
            <a:ext cx="2562606" cy="1441466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A6D1757-C751-4A44-856F-5C40D60A6D52}"/>
              </a:ext>
            </a:extLst>
          </p:cNvPr>
          <p:cNvCxnSpPr>
            <a:cxnSpLocks/>
          </p:cNvCxnSpPr>
          <p:nvPr/>
        </p:nvCxnSpPr>
        <p:spPr>
          <a:xfrm>
            <a:off x="6954275" y="2943978"/>
            <a:ext cx="192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7357863C-AC1D-6A46-BDE9-73B50A3C8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9" y="3702305"/>
            <a:ext cx="2562606" cy="1409433"/>
          </a:xfrm>
          <a:prstGeom prst="rect">
            <a:avLst/>
          </a:prstGeom>
        </p:spPr>
      </p:pic>
      <p:pic>
        <p:nvPicPr>
          <p:cNvPr id="68" name="Picture 67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AC07AD66-5086-9A48-A4CB-876B2C4C1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2" y="3702304"/>
            <a:ext cx="2562606" cy="1409433"/>
          </a:xfrm>
          <a:prstGeom prst="rect">
            <a:avLst/>
          </a:prstGeom>
        </p:spPr>
      </p:pic>
      <p:pic>
        <p:nvPicPr>
          <p:cNvPr id="69" name="Picture 68" descr="A picture containing white, man, blurry&#10;&#10;Description automatically generated">
            <a:extLst>
              <a:ext uri="{FF2B5EF4-FFF2-40B4-BE49-F238E27FC236}">
                <a16:creationId xmlns:a16="http://schemas.microsoft.com/office/drawing/2014/main" id="{DE1C10E8-7837-DC47-875C-FBD9CB347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23" y="3648366"/>
            <a:ext cx="2562606" cy="1409433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939D48F-72F6-C745-9AAE-346E1E3E942B}"/>
              </a:ext>
            </a:extLst>
          </p:cNvPr>
          <p:cNvCxnSpPr>
            <a:cxnSpLocks/>
          </p:cNvCxnSpPr>
          <p:nvPr/>
        </p:nvCxnSpPr>
        <p:spPr>
          <a:xfrm>
            <a:off x="6954275" y="4309634"/>
            <a:ext cx="192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2ED99258-7892-E04A-9C70-1F5E565F3CEB}"/>
              </a:ext>
            </a:extLst>
          </p:cNvPr>
          <p:cNvSpPr/>
          <p:nvPr/>
        </p:nvSpPr>
        <p:spPr>
          <a:xfrm rot="16200000">
            <a:off x="202878" y="3501592"/>
            <a:ext cx="2339163" cy="2732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Times" pitchFamily="2" charset="0"/>
              </a:rPr>
              <a:t>Synthetic</a:t>
            </a:r>
            <a:endParaRPr lang="en-US" spc="-1" dirty="0">
              <a:latin typeface="Times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E2A97C0-0F5B-064C-BD9B-6E73A156308F}"/>
              </a:ext>
            </a:extLst>
          </p:cNvPr>
          <p:cNvSpPr/>
          <p:nvPr/>
        </p:nvSpPr>
        <p:spPr>
          <a:xfrm rot="16200000">
            <a:off x="447364" y="5723897"/>
            <a:ext cx="976770" cy="2732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Times" pitchFamily="2" charset="0"/>
              </a:rPr>
              <a:t>Real</a:t>
            </a:r>
            <a:endParaRPr lang="en-US" spc="-1" dirty="0">
              <a:latin typeface="Times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4610452-C248-FD4F-8408-7A49E3C599B1}"/>
              </a:ext>
            </a:extLst>
          </p:cNvPr>
          <p:cNvSpPr/>
          <p:nvPr/>
        </p:nvSpPr>
        <p:spPr>
          <a:xfrm rot="16200000">
            <a:off x="5953657" y="5723897"/>
            <a:ext cx="976770" cy="2732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Times" pitchFamily="2" charset="0"/>
              </a:rPr>
              <a:t>Real</a:t>
            </a:r>
            <a:endParaRPr lang="en-US" spc="-1" dirty="0">
              <a:latin typeface="Times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A6AC9-7B47-BA44-84A3-519684A2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37992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two: Matting and fitting network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D7DC3-17C3-4B09-9D8E-F143A82B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Architecture: one encoder, three decoder (trajectory, matting, and probability of being FMO).</a:t>
            </a:r>
          </a:p>
          <a:p>
            <a:r>
              <a:rPr lang="en-GB" dirty="0"/>
              <a:t>For each object classified as FMO, we propose an optimization-based deblurring by ADMM (step three).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FED3046-1C35-4A41-849B-8DC0A06F8964}"/>
              </a:ext>
            </a:extLst>
          </p:cNvPr>
          <p:cNvGrpSpPr/>
          <p:nvPr/>
        </p:nvGrpSpPr>
        <p:grpSpPr>
          <a:xfrm>
            <a:off x="954881" y="2627012"/>
            <a:ext cx="10282235" cy="3587239"/>
            <a:chOff x="723541" y="920322"/>
            <a:chExt cx="10282235" cy="3587239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D21DBA0-D181-6147-804D-3DF867C11EE1}"/>
                </a:ext>
              </a:extLst>
            </p:cNvPr>
            <p:cNvCxnSpPr>
              <a:cxnSpLocks/>
            </p:cNvCxnSpPr>
            <p:nvPr/>
          </p:nvCxnSpPr>
          <p:spPr>
            <a:xfrm>
              <a:off x="5122748" y="2619288"/>
              <a:ext cx="3457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Picture 124" descr="A close up of a plane&#10;&#10;Description automatically generated">
              <a:extLst>
                <a:ext uri="{FF2B5EF4-FFF2-40B4-BE49-F238E27FC236}">
                  <a16:creationId xmlns:a16="http://schemas.microsoft.com/office/drawing/2014/main" id="{4BE090F4-F064-4649-95E8-3C462920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443" y="2461781"/>
              <a:ext cx="509234" cy="50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6" name="Picture 125" descr="A close up of a blur&#10;&#10;Description automatically generated">
              <a:extLst>
                <a:ext uri="{FF2B5EF4-FFF2-40B4-BE49-F238E27FC236}">
                  <a16:creationId xmlns:a16="http://schemas.microsoft.com/office/drawing/2014/main" id="{500342B4-50FC-6746-8810-44A6F8D0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1039" y="3043575"/>
              <a:ext cx="509234" cy="50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7" name="Picture 126" descr="A picture containing red, sitting, plane, large&#10;&#10;Description automatically generated">
              <a:extLst>
                <a:ext uri="{FF2B5EF4-FFF2-40B4-BE49-F238E27FC236}">
                  <a16:creationId xmlns:a16="http://schemas.microsoft.com/office/drawing/2014/main" id="{6E031214-24E5-424D-A64D-4ECB1117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2406" y="1895362"/>
              <a:ext cx="509234" cy="50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8" name="Right Brace 127">
              <a:extLst>
                <a:ext uri="{FF2B5EF4-FFF2-40B4-BE49-F238E27FC236}">
                  <a16:creationId xmlns:a16="http://schemas.microsoft.com/office/drawing/2014/main" id="{31072F05-19E4-C448-B7CE-73B66B2DD4CB}"/>
                </a:ext>
              </a:extLst>
            </p:cNvPr>
            <p:cNvSpPr/>
            <p:nvPr/>
          </p:nvSpPr>
          <p:spPr>
            <a:xfrm>
              <a:off x="2070919" y="1895362"/>
              <a:ext cx="178129" cy="1657447"/>
            </a:xfrm>
            <a:prstGeom prst="rightBrace">
              <a:avLst>
                <a:gd name="adj1" fmla="val 8333"/>
                <a:gd name="adj2" fmla="val 5067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" pitchFamily="2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7DC5EE8-CA73-924A-8B59-AC0AE8813AF1}"/>
                </a:ext>
              </a:extLst>
            </p:cNvPr>
            <p:cNvCxnSpPr>
              <a:cxnSpLocks/>
            </p:cNvCxnSpPr>
            <p:nvPr/>
          </p:nvCxnSpPr>
          <p:spPr>
            <a:xfrm>
              <a:off x="2236836" y="2736273"/>
              <a:ext cx="27502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Picture 12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5952462-23C7-D446-8190-4AF48094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839" y="2380783"/>
              <a:ext cx="509234" cy="50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1" name="Picture 13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F894A9B-E30A-9646-BB8C-9257D9FE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6555" y="2381959"/>
              <a:ext cx="509234" cy="50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007685F-1590-F649-A19E-107915BD7DC5}"/>
                </a:ext>
              </a:extLst>
            </p:cNvPr>
            <p:cNvSpPr txBox="1"/>
            <p:nvPr/>
          </p:nvSpPr>
          <p:spPr>
            <a:xfrm>
              <a:off x="5045935" y="1342029"/>
              <a:ext cx="1082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Matting decoder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5F1DB1D-610C-6F44-B53A-D860C63B84C6}"/>
                </a:ext>
              </a:extLst>
            </p:cNvPr>
            <p:cNvSpPr/>
            <p:nvPr/>
          </p:nvSpPr>
          <p:spPr>
            <a:xfrm rot="5400000">
              <a:off x="6568883" y="3668047"/>
              <a:ext cx="178129" cy="349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" pitchFamily="2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E1BBA3D-1DC1-F04F-9735-9C1BEF8DABB7}"/>
                </a:ext>
              </a:extLst>
            </p:cNvPr>
            <p:cNvSpPr/>
            <p:nvPr/>
          </p:nvSpPr>
          <p:spPr>
            <a:xfrm rot="5400000">
              <a:off x="6952129" y="3666849"/>
              <a:ext cx="152137" cy="349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" pitchFamily="2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523EAE7-94E0-7344-9D0D-A1876433538A}"/>
                </a:ext>
              </a:extLst>
            </p:cNvPr>
            <p:cNvSpPr/>
            <p:nvPr/>
          </p:nvSpPr>
          <p:spPr>
            <a:xfrm rot="5400000">
              <a:off x="7351578" y="3661306"/>
              <a:ext cx="93737" cy="349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" pitchFamily="2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3455254-1786-7849-8095-F4FA68072945}"/>
                </a:ext>
              </a:extLst>
            </p:cNvPr>
            <p:cNvSpPr/>
            <p:nvPr/>
          </p:nvSpPr>
          <p:spPr>
            <a:xfrm rot="5400000">
              <a:off x="7748550" y="3661306"/>
              <a:ext cx="46867" cy="349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" pitchFamily="2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6D19FA9-8FEB-EE43-8680-FDFC6138944A}"/>
                </a:ext>
              </a:extLst>
            </p:cNvPr>
            <p:cNvSpPr txBox="1"/>
            <p:nvPr/>
          </p:nvSpPr>
          <p:spPr>
            <a:xfrm>
              <a:off x="6430164" y="3970022"/>
              <a:ext cx="1436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Fitting decoder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211C14F-0BB0-894C-83A9-6C4B19C4B060}"/>
                </a:ext>
              </a:extLst>
            </p:cNvPr>
            <p:cNvCxnSpPr>
              <a:cxnSpLocks/>
            </p:cNvCxnSpPr>
            <p:nvPr/>
          </p:nvCxnSpPr>
          <p:spPr>
            <a:xfrm>
              <a:off x="7979618" y="3836173"/>
              <a:ext cx="219107" cy="67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9184A9C-588B-EF43-92A1-66526C1664D5}"/>
                </a:ext>
              </a:extLst>
            </p:cNvPr>
            <p:cNvSpPr txBox="1"/>
            <p:nvPr/>
          </p:nvSpPr>
          <p:spPr>
            <a:xfrm>
              <a:off x="8238612" y="4169007"/>
              <a:ext cx="16305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Parametric Curve</a:t>
              </a:r>
            </a:p>
          </p:txBody>
        </p:sp>
        <p:pic>
          <p:nvPicPr>
            <p:cNvPr id="140" name="Picture 139" descr="A picture containing skiing, man, white, snow&#10;&#10;Description automatically generated">
              <a:extLst>
                <a:ext uri="{FF2B5EF4-FFF2-40B4-BE49-F238E27FC236}">
                  <a16:creationId xmlns:a16="http://schemas.microsoft.com/office/drawing/2014/main" id="{D6ADD118-73A0-3E43-98C6-D3229FE5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9901" y="3542720"/>
              <a:ext cx="509235" cy="5092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168C441-20F6-284F-828F-7A1023DCDCCD}"/>
                </a:ext>
              </a:extLst>
            </p:cNvPr>
            <p:cNvSpPr/>
            <p:nvPr/>
          </p:nvSpPr>
          <p:spPr>
            <a:xfrm>
              <a:off x="6483081" y="3075934"/>
              <a:ext cx="420754" cy="349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Times" pitchFamily="2" charset="0"/>
                </a:rPr>
                <a:t>FC</a:t>
              </a: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77EF6D63-4EAA-3341-A636-4FD2983116B1}"/>
                </a:ext>
              </a:extLst>
            </p:cNvPr>
            <p:cNvCxnSpPr>
              <a:cxnSpLocks/>
            </p:cNvCxnSpPr>
            <p:nvPr/>
          </p:nvCxnSpPr>
          <p:spPr>
            <a:xfrm>
              <a:off x="6944393" y="3264042"/>
              <a:ext cx="3457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A60662A-3BE6-1244-B28D-F3E76B3F6C9A}"/>
                </a:ext>
              </a:extLst>
            </p:cNvPr>
            <p:cNvSpPr txBox="1"/>
            <p:nvPr/>
          </p:nvSpPr>
          <p:spPr>
            <a:xfrm>
              <a:off x="7223579" y="3108037"/>
              <a:ext cx="1515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FMO? (Yes/No)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5FCCD05-6733-AB40-B041-6651BB9A6F27}"/>
                </a:ext>
              </a:extLst>
            </p:cNvPr>
            <p:cNvSpPr txBox="1"/>
            <p:nvPr/>
          </p:nvSpPr>
          <p:spPr>
            <a:xfrm>
              <a:off x="6382252" y="3389089"/>
              <a:ext cx="1617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Decision decoder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5C52BE-17F2-C34D-8357-DA90DD295089}"/>
                </a:ext>
              </a:extLst>
            </p:cNvPr>
            <p:cNvSpPr txBox="1"/>
            <p:nvPr/>
          </p:nvSpPr>
          <p:spPr>
            <a:xfrm>
              <a:off x="5661703" y="2073822"/>
              <a:ext cx="1213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Matting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8CC2B46-3EB7-E446-B4BB-79DF7C955D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58018" y="2295153"/>
              <a:ext cx="0" cy="318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 descr="A close up of a logo&#10;&#10;Description automatically generated">
              <a:extLst>
                <a:ext uri="{FF2B5EF4-FFF2-40B4-BE49-F238E27FC236}">
                  <a16:creationId xmlns:a16="http://schemas.microsoft.com/office/drawing/2014/main" id="{C0D24075-976B-384F-985A-FA043346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4789" y="2663626"/>
              <a:ext cx="201658" cy="208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Picture 147" descr="A picture containing shellfish, animal, drawing&#10;&#10;Description automatically generated">
              <a:extLst>
                <a:ext uri="{FF2B5EF4-FFF2-40B4-BE49-F238E27FC236}">
                  <a16:creationId xmlns:a16="http://schemas.microsoft.com/office/drawing/2014/main" id="{094E0BC6-E1F7-3947-895B-9E6AA694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22042" y="2673144"/>
              <a:ext cx="194936" cy="194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6531FC5A-9D1E-A04E-A26E-09C606454617}"/>
                </a:ext>
              </a:extLst>
            </p:cNvPr>
            <p:cNvSpPr/>
            <p:nvPr/>
          </p:nvSpPr>
          <p:spPr>
            <a:xfrm rot="16200000">
              <a:off x="-309421" y="2553406"/>
              <a:ext cx="2339163" cy="27324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pc="-1" dirty="0">
                  <a:solidFill>
                    <a:srgbClr val="000000"/>
                  </a:solidFill>
                  <a:latin typeface="Times" pitchFamily="2" charset="0"/>
                </a:rPr>
                <a:t>Detection Network</a:t>
              </a:r>
              <a:endParaRPr lang="en-US" spc="-1" dirty="0">
                <a:latin typeface="Times" pitchFamily="2" charset="0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CC5E980E-E2FA-4E43-AB2E-D81BCE586A59}"/>
                </a:ext>
              </a:extLst>
            </p:cNvPr>
            <p:cNvCxnSpPr>
              <a:cxnSpLocks/>
            </p:cNvCxnSpPr>
            <p:nvPr/>
          </p:nvCxnSpPr>
          <p:spPr>
            <a:xfrm>
              <a:off x="996781" y="2710921"/>
              <a:ext cx="1570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CustomShape 3">
              <a:extLst>
                <a:ext uri="{FF2B5EF4-FFF2-40B4-BE49-F238E27FC236}">
                  <a16:creationId xmlns:a16="http://schemas.microsoft.com/office/drawing/2014/main" id="{43936057-8992-774B-BDE8-616ABE8A7DAA}"/>
                </a:ext>
              </a:extLst>
            </p:cNvPr>
            <p:cNvSpPr/>
            <p:nvPr/>
          </p:nvSpPr>
          <p:spPr>
            <a:xfrm>
              <a:off x="2575871" y="1466124"/>
              <a:ext cx="199440" cy="242316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 sz="800" dirty="0">
                <a:latin typeface="Times" pitchFamily="2" charset="0"/>
              </a:endParaRPr>
            </a:p>
          </p:txBody>
        </p:sp>
        <p:sp>
          <p:nvSpPr>
            <p:cNvPr id="152" name="CustomShape 4">
              <a:extLst>
                <a:ext uri="{FF2B5EF4-FFF2-40B4-BE49-F238E27FC236}">
                  <a16:creationId xmlns:a16="http://schemas.microsoft.com/office/drawing/2014/main" id="{0C4661D6-6400-1341-BF5D-F970B613B4C8}"/>
                </a:ext>
              </a:extLst>
            </p:cNvPr>
            <p:cNvSpPr/>
            <p:nvPr/>
          </p:nvSpPr>
          <p:spPr>
            <a:xfrm>
              <a:off x="2836871" y="1838364"/>
              <a:ext cx="177480" cy="172908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CustomShape 5">
              <a:extLst>
                <a:ext uri="{FF2B5EF4-FFF2-40B4-BE49-F238E27FC236}">
                  <a16:creationId xmlns:a16="http://schemas.microsoft.com/office/drawing/2014/main" id="{2108EDE0-D66E-0541-99E2-E22E32F9FAE5}"/>
                </a:ext>
              </a:extLst>
            </p:cNvPr>
            <p:cNvSpPr/>
            <p:nvPr/>
          </p:nvSpPr>
          <p:spPr>
            <a:xfrm>
              <a:off x="3098231" y="2194764"/>
              <a:ext cx="177480" cy="101664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4" name="CustomShape 6">
              <a:extLst>
                <a:ext uri="{FF2B5EF4-FFF2-40B4-BE49-F238E27FC236}">
                  <a16:creationId xmlns:a16="http://schemas.microsoft.com/office/drawing/2014/main" id="{0E5678F7-7FDE-5A45-84DE-3C8EA106A4F6}"/>
                </a:ext>
              </a:extLst>
            </p:cNvPr>
            <p:cNvSpPr/>
            <p:nvPr/>
          </p:nvSpPr>
          <p:spPr>
            <a:xfrm>
              <a:off x="3359591" y="2468004"/>
              <a:ext cx="177480" cy="48924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8">
              <a:extLst>
                <a:ext uri="{FF2B5EF4-FFF2-40B4-BE49-F238E27FC236}">
                  <a16:creationId xmlns:a16="http://schemas.microsoft.com/office/drawing/2014/main" id="{62FFD818-778F-AE4F-9E96-9614FDB8ED7F}"/>
                </a:ext>
              </a:extLst>
            </p:cNvPr>
            <p:cNvSpPr/>
            <p:nvPr/>
          </p:nvSpPr>
          <p:spPr>
            <a:xfrm>
              <a:off x="4613257" y="1837104"/>
              <a:ext cx="177480" cy="172908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6" name="CustomShape 9">
              <a:extLst>
                <a:ext uri="{FF2B5EF4-FFF2-40B4-BE49-F238E27FC236}">
                  <a16:creationId xmlns:a16="http://schemas.microsoft.com/office/drawing/2014/main" id="{6140E587-C249-9C4C-94FB-A046EB8A668C}"/>
                </a:ext>
              </a:extLst>
            </p:cNvPr>
            <p:cNvSpPr/>
            <p:nvPr/>
          </p:nvSpPr>
          <p:spPr>
            <a:xfrm>
              <a:off x="4351897" y="2193504"/>
              <a:ext cx="177480" cy="101664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10">
              <a:extLst>
                <a:ext uri="{FF2B5EF4-FFF2-40B4-BE49-F238E27FC236}">
                  <a16:creationId xmlns:a16="http://schemas.microsoft.com/office/drawing/2014/main" id="{32FFEBFB-B610-7F4B-8B82-BEC0E8BBF579}"/>
                </a:ext>
              </a:extLst>
            </p:cNvPr>
            <p:cNvSpPr/>
            <p:nvPr/>
          </p:nvSpPr>
          <p:spPr>
            <a:xfrm>
              <a:off x="4090897" y="2462064"/>
              <a:ext cx="177480" cy="48924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CustomShape 11">
              <a:extLst>
                <a:ext uri="{FF2B5EF4-FFF2-40B4-BE49-F238E27FC236}">
                  <a16:creationId xmlns:a16="http://schemas.microsoft.com/office/drawing/2014/main" id="{FCCFA985-2B2A-214D-82B1-E5DB2C658BF8}"/>
                </a:ext>
              </a:extLst>
            </p:cNvPr>
            <p:cNvSpPr/>
            <p:nvPr/>
          </p:nvSpPr>
          <p:spPr>
            <a:xfrm>
              <a:off x="3607570" y="2621829"/>
              <a:ext cx="396522" cy="23598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B0AB38B-1025-9246-8C66-61B309595DD5}"/>
                </a:ext>
              </a:extLst>
            </p:cNvPr>
            <p:cNvSpPr txBox="1"/>
            <p:nvPr/>
          </p:nvSpPr>
          <p:spPr>
            <a:xfrm>
              <a:off x="2486411" y="3852125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16</a:t>
              </a:r>
            </a:p>
          </p:txBody>
        </p:sp>
        <p:sp>
          <p:nvSpPr>
            <p:cNvPr id="160" name="CustomShape 3">
              <a:extLst>
                <a:ext uri="{FF2B5EF4-FFF2-40B4-BE49-F238E27FC236}">
                  <a16:creationId xmlns:a16="http://schemas.microsoft.com/office/drawing/2014/main" id="{4332DCAE-7E6E-5841-8B79-9AB4485B1ECF}"/>
                </a:ext>
              </a:extLst>
            </p:cNvPr>
            <p:cNvSpPr/>
            <p:nvPr/>
          </p:nvSpPr>
          <p:spPr>
            <a:xfrm>
              <a:off x="4860071" y="1469904"/>
              <a:ext cx="199440" cy="2423160"/>
            </a:xfrm>
            <a:prstGeom prst="rect">
              <a:avLst/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 sz="800" dirty="0">
                <a:latin typeface="Times" pitchFamily="2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D62C798C-8AEE-914D-BCAF-A5F041F0AB7B}"/>
                </a:ext>
              </a:extLst>
            </p:cNvPr>
            <p:cNvSpPr txBox="1"/>
            <p:nvPr/>
          </p:nvSpPr>
          <p:spPr>
            <a:xfrm>
              <a:off x="2761831" y="3571042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64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01482AD-7C4D-9942-8C72-EDFE2175EC49}"/>
                </a:ext>
              </a:extLst>
            </p:cNvPr>
            <p:cNvSpPr txBox="1"/>
            <p:nvPr/>
          </p:nvSpPr>
          <p:spPr>
            <a:xfrm>
              <a:off x="2972984" y="3184616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128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DC057FEC-194E-594F-B801-C521FAB2478C}"/>
                </a:ext>
              </a:extLst>
            </p:cNvPr>
            <p:cNvSpPr txBox="1"/>
            <p:nvPr/>
          </p:nvSpPr>
          <p:spPr>
            <a:xfrm>
              <a:off x="3247646" y="2957244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256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D9DE1DC-9BCC-FF45-A958-39D2DFE59385}"/>
                </a:ext>
              </a:extLst>
            </p:cNvPr>
            <p:cNvSpPr txBox="1"/>
            <p:nvPr/>
          </p:nvSpPr>
          <p:spPr>
            <a:xfrm>
              <a:off x="3578831" y="2831293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256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B7A7DBB-D9FF-904E-B3A8-FDEA3985CE4B}"/>
                </a:ext>
              </a:extLst>
            </p:cNvPr>
            <p:cNvSpPr txBox="1"/>
            <p:nvPr/>
          </p:nvSpPr>
          <p:spPr>
            <a:xfrm>
              <a:off x="3956651" y="2944162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128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F11FEC2-0587-A349-9F6E-05E0D62D61EF}"/>
                </a:ext>
              </a:extLst>
            </p:cNvPr>
            <p:cNvSpPr txBox="1"/>
            <p:nvPr/>
          </p:nvSpPr>
          <p:spPr>
            <a:xfrm>
              <a:off x="4279537" y="3184616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64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B84F21D2-B42D-0843-B8E7-029AE09DEA64}"/>
                </a:ext>
              </a:extLst>
            </p:cNvPr>
            <p:cNvSpPr txBox="1"/>
            <p:nvPr/>
          </p:nvSpPr>
          <p:spPr>
            <a:xfrm>
              <a:off x="4529377" y="3550957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32</a:t>
              </a: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8DC5DCBF-CC3E-7A49-AA36-EC0B6EFF4154}"/>
                </a:ext>
              </a:extLst>
            </p:cNvPr>
            <p:cNvCxnSpPr/>
            <p:nvPr/>
          </p:nvCxnSpPr>
          <p:spPr>
            <a:xfrm>
              <a:off x="2812616" y="1606313"/>
              <a:ext cx="20154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1B0CA1B3-2C75-9B4C-926B-17E2A852F222}"/>
                </a:ext>
              </a:extLst>
            </p:cNvPr>
            <p:cNvCxnSpPr>
              <a:cxnSpLocks/>
            </p:cNvCxnSpPr>
            <p:nvPr/>
          </p:nvCxnSpPr>
          <p:spPr>
            <a:xfrm>
              <a:off x="3098231" y="1958301"/>
              <a:ext cx="14783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91D44DAD-C337-F642-BF48-405EDE1EBFD3}"/>
                </a:ext>
              </a:extLst>
            </p:cNvPr>
            <p:cNvCxnSpPr>
              <a:cxnSpLocks/>
            </p:cNvCxnSpPr>
            <p:nvPr/>
          </p:nvCxnSpPr>
          <p:spPr>
            <a:xfrm>
              <a:off x="3339836" y="2319018"/>
              <a:ext cx="9397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FB921605-7212-CD4D-A252-20A4F00AA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8226" y="2504447"/>
              <a:ext cx="45369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0974EDD-562D-9247-94A0-16D7E5775E34}"/>
                </a:ext>
              </a:extLst>
            </p:cNvPr>
            <p:cNvSpPr/>
            <p:nvPr/>
          </p:nvSpPr>
          <p:spPr>
            <a:xfrm>
              <a:off x="2467970" y="920322"/>
              <a:ext cx="5823582" cy="345949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-1" dirty="0">
                  <a:solidFill>
                    <a:srgbClr val="000000"/>
                  </a:solidFill>
                  <a:latin typeface="Times" pitchFamily="2" charset="0"/>
                  <a:cs typeface="Calibri" panose="020F0502020204030204" pitchFamily="34" charset="0"/>
                </a:rPr>
                <a:t>Matting &amp; fitting</a:t>
              </a:r>
              <a:r>
                <a:rPr lang="en-US" spc="-1" dirty="0">
                  <a:latin typeface="Times" pitchFamily="2" charset="0"/>
                  <a:cs typeface="Calibri" panose="020F0502020204030204" pitchFamily="34" charset="0"/>
                </a:rPr>
                <a:t> </a:t>
              </a:r>
              <a:r>
                <a:rPr lang="en-US" spc="-1" dirty="0">
                  <a:solidFill>
                    <a:srgbClr val="000000"/>
                  </a:solidFill>
                  <a:latin typeface="Times" pitchFamily="2" charset="0"/>
                  <a:cs typeface="Calibri" panose="020F0502020204030204" pitchFamily="34" charset="0"/>
                </a:rPr>
                <a:t>network</a:t>
              </a:r>
              <a:endParaRPr lang="en-US" spc="-1" dirty="0">
                <a:latin typeface="Time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CB2BD76-0C34-AB42-B57B-DA480A5EE698}"/>
                </a:ext>
              </a:extLst>
            </p:cNvPr>
            <p:cNvSpPr txBox="1"/>
            <p:nvPr/>
          </p:nvSpPr>
          <p:spPr>
            <a:xfrm>
              <a:off x="4808898" y="3864789"/>
              <a:ext cx="43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imes" pitchFamily="2" charset="0"/>
                </a:rPr>
                <a:t>16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EBEFCBB1-CDBB-CA46-ABEB-928F73C0A351}"/>
                </a:ext>
              </a:extLst>
            </p:cNvPr>
            <p:cNvSpPr/>
            <p:nvPr/>
          </p:nvSpPr>
          <p:spPr>
            <a:xfrm>
              <a:off x="9616129" y="1915307"/>
              <a:ext cx="1389647" cy="356918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pc="-1" dirty="0">
                  <a:solidFill>
                    <a:srgbClr val="000000"/>
                  </a:solidFill>
                  <a:latin typeface="Times" pitchFamily="2" charset="0"/>
                  <a:cs typeface="Calibri" panose="020F0502020204030204" pitchFamily="34" charset="0"/>
                </a:rPr>
                <a:t>Deblurring</a:t>
              </a:r>
              <a:endParaRPr lang="en-US" spc="-1" dirty="0">
                <a:latin typeface="Time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5" name="CustomShape 20">
              <a:extLst>
                <a:ext uri="{FF2B5EF4-FFF2-40B4-BE49-F238E27FC236}">
                  <a16:creationId xmlns:a16="http://schemas.microsoft.com/office/drawing/2014/main" id="{316D9C62-BF34-6546-A9AC-D1577C5C0FD4}"/>
                </a:ext>
              </a:extLst>
            </p:cNvPr>
            <p:cNvSpPr/>
            <p:nvPr/>
          </p:nvSpPr>
          <p:spPr>
            <a:xfrm flipV="1">
              <a:off x="3935759" y="3541605"/>
              <a:ext cx="2122569" cy="547839"/>
            </a:xfrm>
            <a:prstGeom prst="curvedDownArrow">
              <a:avLst>
                <a:gd name="adj1" fmla="val 25000"/>
                <a:gd name="adj2" fmla="val 48336"/>
                <a:gd name="adj3" fmla="val 25000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6DE76D6D-6555-A94C-9C2F-40170D714ECE}"/>
                </a:ext>
              </a:extLst>
            </p:cNvPr>
            <p:cNvCxnSpPr>
              <a:cxnSpLocks/>
            </p:cNvCxnSpPr>
            <p:nvPr/>
          </p:nvCxnSpPr>
          <p:spPr>
            <a:xfrm>
              <a:off x="4001547" y="2842622"/>
              <a:ext cx="1330" cy="6842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0F4E52CD-BDB6-784D-A19A-E99909D6189C}"/>
                </a:ext>
              </a:extLst>
            </p:cNvPr>
            <p:cNvCxnSpPr>
              <a:cxnSpLocks/>
              <a:stCxn id="175" idx="3"/>
              <a:endCxn id="141" idx="1"/>
            </p:cNvCxnSpPr>
            <p:nvPr/>
          </p:nvCxnSpPr>
          <p:spPr>
            <a:xfrm flipV="1">
              <a:off x="5925926" y="3250801"/>
              <a:ext cx="557155" cy="290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0E3BEC34-5C11-7347-B07D-EF795F487C32}"/>
                </a:ext>
              </a:extLst>
            </p:cNvPr>
            <p:cNvCxnSpPr>
              <a:cxnSpLocks/>
              <a:endCxn id="133" idx="2"/>
            </p:cNvCxnSpPr>
            <p:nvPr/>
          </p:nvCxnSpPr>
          <p:spPr>
            <a:xfrm>
              <a:off x="5913650" y="3548994"/>
              <a:ext cx="569431" cy="293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CDB58286-80EC-B148-9A88-F1B54E2492E7}"/>
                </a:ext>
              </a:extLst>
            </p:cNvPr>
            <p:cNvCxnSpPr>
              <a:cxnSpLocks/>
            </p:cNvCxnSpPr>
            <p:nvPr/>
          </p:nvCxnSpPr>
          <p:spPr>
            <a:xfrm>
              <a:off x="6694630" y="2619288"/>
              <a:ext cx="23127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A0102B7A-77AE-434B-8815-63DD2FA96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7346" y="2677704"/>
              <a:ext cx="196444" cy="7688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E4441CE3-6821-0943-A2C1-80B0D62DE1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0410" y="2677704"/>
              <a:ext cx="553380" cy="373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5DDD469-286D-5B4C-B6B8-892794B964FA}"/>
                </a:ext>
              </a:extLst>
            </p:cNvPr>
            <p:cNvSpPr txBox="1"/>
            <p:nvPr/>
          </p:nvSpPr>
          <p:spPr>
            <a:xfrm>
              <a:off x="8944338" y="2504447"/>
              <a:ext cx="817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" pitchFamily="2" charset="0"/>
                </a:rPr>
                <a:t>If FMO</a:t>
              </a:r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E9A0FAB-FA77-FB4E-AFBA-85CC2A1500E1}"/>
                </a:ext>
              </a:extLst>
            </p:cNvPr>
            <p:cNvCxnSpPr>
              <a:cxnSpLocks/>
              <a:stCxn id="182" idx="0"/>
            </p:cNvCxnSpPr>
            <p:nvPr/>
          </p:nvCxnSpPr>
          <p:spPr>
            <a:xfrm flipV="1">
              <a:off x="9353265" y="2131393"/>
              <a:ext cx="221519" cy="3730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056AA1E-6EE3-B742-8F9E-A4B34088B8DB}"/>
                </a:ext>
              </a:extLst>
            </p:cNvPr>
            <p:cNvSpPr txBox="1"/>
            <p:nvPr/>
          </p:nvSpPr>
          <p:spPr>
            <a:xfrm>
              <a:off x="1206168" y="2010003"/>
              <a:ext cx="304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a)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43CCDA1-C15A-B145-92A2-2316C5FCA841}"/>
                </a:ext>
              </a:extLst>
            </p:cNvPr>
            <p:cNvSpPr txBox="1"/>
            <p:nvPr/>
          </p:nvSpPr>
          <p:spPr>
            <a:xfrm>
              <a:off x="1180679" y="2577912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b)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78C849A-7005-B24E-B0AB-A34C4A044616}"/>
                </a:ext>
              </a:extLst>
            </p:cNvPr>
            <p:cNvSpPr txBox="1"/>
            <p:nvPr/>
          </p:nvSpPr>
          <p:spPr>
            <a:xfrm>
              <a:off x="1187635" y="3148669"/>
              <a:ext cx="304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c)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37DCF-8EFE-5B4C-A4EB-2F5A7979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D. Rozumnyi et al.: FMODetect @ ICCV 2021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471131909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ETH_Vorlage_Praesentation" id="{4B926070-AF32-7F40-B7F4-387B612D789A}" vid="{D694835D-6A8F-E347-A983-608C17A72CEC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567</TotalTime>
  <Words>944</Words>
  <Application>Microsoft Macintosh PowerPoint</Application>
  <PresentationFormat>Widescreen</PresentationFormat>
  <Paragraphs>177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Symbol</vt:lpstr>
      <vt:lpstr>Times</vt:lpstr>
      <vt:lpstr>ETH Zürich</vt:lpstr>
      <vt:lpstr>PowerPoint Presentation</vt:lpstr>
      <vt:lpstr>Preliminaries</vt:lpstr>
      <vt:lpstr>Datasets</vt:lpstr>
      <vt:lpstr>Problem setting</vt:lpstr>
      <vt:lpstr>Classical problem formulation</vt:lpstr>
      <vt:lpstr>Dataset generation</vt:lpstr>
      <vt:lpstr>Step one: Detection network</vt:lpstr>
      <vt:lpstr>Step one: Detection network</vt:lpstr>
      <vt:lpstr>Step two: Matting and fitting network</vt:lpstr>
      <vt:lpstr>Step two: Matting and fitting network</vt:lpstr>
      <vt:lpstr>Step three: Deblurring</vt:lpstr>
      <vt:lpstr>Evaluation on real-world data</vt:lpstr>
      <vt:lpstr>Evaluation on real-world data</vt:lpstr>
      <vt:lpstr>Temporal super-resolution</vt:lpstr>
      <vt:lpstr>Deblurring on real-world data</vt:lpstr>
      <vt:lpstr>Real-time FMO retrieval: surveillance camera (rabbit)</vt:lpstr>
      <vt:lpstr>Real-time FMO retrieval: surveillance camera (bird)</vt:lpstr>
      <vt:lpstr>Real-time FMO retrieval:  trick shots (tennis)</vt:lpstr>
      <vt:lpstr>Real-time FMO retrieval: trick shots (toast)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Rozumnyi  Denys</dc:creator>
  <cp:lastModifiedBy>Rozumnyi  Denys</cp:lastModifiedBy>
  <cp:revision>242</cp:revision>
  <dcterms:created xsi:type="dcterms:W3CDTF">2021-09-22T14:11:00Z</dcterms:created>
  <dcterms:modified xsi:type="dcterms:W3CDTF">2021-09-30T20:16:18Z</dcterms:modified>
</cp:coreProperties>
</file>