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21945600"/>
  <p:notesSz cx="6858000" cy="9144000"/>
  <p:defaultTextStyle>
    <a:defPPr>
      <a:defRPr lang="en-US"/>
    </a:defPPr>
    <a:lvl1pPr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1513554" indent="-1128226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3028740" indent="-2259717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4543926" indent="-3391209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6064010" indent="-4522700" algn="l" defTabSz="1513554" rtl="0" eaLnBrk="0" fontAlgn="base" hangingPunct="0">
      <a:spcBef>
        <a:spcPct val="0"/>
      </a:spcBef>
      <a:spcAft>
        <a:spcPct val="0"/>
      </a:spcAft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351151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821381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91611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761842" algn="l" defTabSz="940460" rtl="0" eaLnBrk="1" latinLnBrk="0" hangingPunct="1">
      <a:defRPr sz="5862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138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386"/>
    <p:restoredTop sz="97376"/>
  </p:normalViewPr>
  <p:slideViewPr>
    <p:cSldViewPr snapToObjects="1">
      <p:cViewPr>
        <p:scale>
          <a:sx n="51" d="100"/>
          <a:sy n="51" d="100"/>
        </p:scale>
        <p:origin x="-184" y="-352"/>
      </p:cViewPr>
      <p:guideLst>
        <p:guide orient="horz" pos="6912"/>
        <p:guide pos="13824"/>
      </p:guideLst>
    </p:cSldViewPr>
  </p:slideViewPr>
  <p:outlineViewPr>
    <p:cViewPr>
      <p:scale>
        <a:sx n="33" d="100"/>
        <a:sy n="33" d="100"/>
      </p:scale>
      <p:origin x="0" y="325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1314EA9-C8CF-4E55-8DBF-5486340E747F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685800"/>
            <a:ext cx="6858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BD065AA-F636-430C-85BD-240106ED4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897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70230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40460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410691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80921" algn="l" defTabSz="470230" rtl="0" eaLnBrk="0" fontAlgn="base" hangingPunct="0">
      <a:spcBef>
        <a:spcPct val="30000"/>
      </a:spcBef>
      <a:spcAft>
        <a:spcPct val="0"/>
      </a:spcAft>
      <a:defRPr sz="1234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351151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6pPr>
    <a:lvl7pPr marL="2821381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7pPr>
    <a:lvl8pPr marL="3291611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8pPr>
    <a:lvl9pPr marL="3761842" algn="l" defTabSz="470230" rtl="0" eaLnBrk="1" latinLnBrk="0" hangingPunct="1">
      <a:defRPr sz="12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0" y="685800"/>
            <a:ext cx="6858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err="1"/>
              <a:t>video.png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471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48697A-DAE3-4F2E-A4DA-9A6361006635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34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6817366"/>
            <a:ext cx="37307520" cy="4704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2435840"/>
            <a:ext cx="3072384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48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896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71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4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9CBAE-FC64-4EFF-90FD-B69259063D9D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13014-1A90-49E7-9F03-915C9CD69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525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D4376-459D-4065-BB54-43EB2670C21A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FE35A-8664-44CF-BF98-4F881DFED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787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9" y="2458723"/>
            <a:ext cx="47404017" cy="524306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9" y="2458723"/>
            <a:ext cx="141480543" cy="524306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8BFE-BA3B-459A-A661-1CC3BB576C44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4B7F-27B8-44B1-B4DE-A5FC44B1A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B9CF8-EF69-41CE-963A-BA5C25FDC63C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6BB2C-C2F2-475E-9236-C4C5C8771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186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3" y="14102081"/>
            <a:ext cx="37307520" cy="4358640"/>
          </a:xfrm>
        </p:spPr>
        <p:txBody>
          <a:bodyPr anchor="t"/>
          <a:lstStyle>
            <a:lvl1pPr algn="l">
              <a:defRPr sz="1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3" y="9301487"/>
            <a:ext cx="37307520" cy="4800599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4225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2pPr>
            <a:lvl3pPr marL="2948448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2674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896899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71122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4534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1957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79379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E8B6-BB81-4DAD-974E-73E05E9DE8F3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1E93-EA9B-40DB-9678-E6AFF779B7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59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5" y="14335768"/>
            <a:ext cx="94442281" cy="40553641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5" y="14335768"/>
            <a:ext cx="94442281" cy="40553641"/>
          </a:xfrm>
        </p:spPr>
        <p:txBody>
          <a:bodyPr/>
          <a:lstStyle>
            <a:lvl1pPr>
              <a:defRPr sz="9000"/>
            </a:lvl1pPr>
            <a:lvl2pPr>
              <a:defRPr sz="78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2DE39-29E4-48D8-AE28-A867120F4696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14B5-7DC3-4C99-BD9B-BA526C2FE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10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0320" y="409896"/>
            <a:ext cx="28128685" cy="2169159"/>
          </a:xfrm>
        </p:spPr>
        <p:txBody>
          <a:bodyPr>
            <a:no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5" y="3135090"/>
            <a:ext cx="13700761" cy="18200914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980925" y="3135090"/>
            <a:ext cx="13700761" cy="18200914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9580845" y="3135090"/>
            <a:ext cx="13700761" cy="18200914"/>
          </a:xfrm>
        </p:spPr>
        <p:txBody>
          <a:bodyPr>
            <a:normAutofit/>
          </a:bodyPr>
          <a:lstStyle>
            <a:lvl1pPr marL="410256" indent="-410256">
              <a:buNone/>
              <a:defRPr sz="2900">
                <a:latin typeface="Arial"/>
                <a:cs typeface="Arial"/>
              </a:defRPr>
            </a:lvl1pPr>
            <a:lvl2pPr marL="793247" indent="-655629">
              <a:buFont typeface="Wingdings" charset="2"/>
              <a:buChar char="Ø"/>
              <a:defRPr sz="2300">
                <a:latin typeface="Arial"/>
                <a:cs typeface="Arial"/>
              </a:defRPr>
            </a:lvl2pPr>
            <a:lvl3pPr marL="929565" indent="-546573">
              <a:defRPr sz="1900">
                <a:latin typeface="Arial"/>
                <a:cs typeface="Arial"/>
              </a:defRPr>
            </a:lvl3pPr>
            <a:lvl4pPr marL="1202201" indent="-655629">
              <a:defRPr sz="1600">
                <a:latin typeface="Arial"/>
                <a:cs typeface="Arial"/>
              </a:defRPr>
            </a:lvl4pPr>
            <a:lvl5pPr marL="1448875" indent="-1448875">
              <a:defRPr sz="23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00" y="351475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59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B3A07-A7CE-40D3-A410-EDF9A4B1C01F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FC319-7D79-44E8-8922-263723B62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9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03833-CE8C-4F8B-95CB-3A9B6255852C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19E6-A96F-404B-A526-EF4A8ECEB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52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9" y="873760"/>
            <a:ext cx="14439903" cy="3718560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4" y="873766"/>
            <a:ext cx="24536400" cy="18729961"/>
          </a:xfrm>
        </p:spPr>
        <p:txBody>
          <a:bodyPr/>
          <a:lstStyle>
            <a:lvl1pPr>
              <a:defRPr sz="10200"/>
            </a:lvl1pPr>
            <a:lvl2pPr>
              <a:defRPr sz="9000"/>
            </a:lvl2pPr>
            <a:lvl3pPr>
              <a:defRPr sz="78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9" y="4592326"/>
            <a:ext cx="14439903" cy="15011401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21F4-F525-4A00-B403-8BBE24F546DB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ABBB-E03B-4760-8313-C632A5074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98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3" y="15361927"/>
            <a:ext cx="26334720" cy="1813561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3" y="1960880"/>
            <a:ext cx="26334720" cy="13167360"/>
          </a:xfrm>
        </p:spPr>
        <p:txBody>
          <a:bodyPr rtlCol="0">
            <a:normAutofit/>
          </a:bodyPr>
          <a:lstStyle>
            <a:lvl1pPr marL="0" indent="0">
              <a:buNone/>
              <a:defRPr sz="10200"/>
            </a:lvl1pPr>
            <a:lvl2pPr marL="1474225" indent="0">
              <a:buNone/>
              <a:defRPr sz="9000"/>
            </a:lvl2pPr>
            <a:lvl3pPr marL="2948448" indent="0">
              <a:buNone/>
              <a:defRPr sz="7800"/>
            </a:lvl3pPr>
            <a:lvl4pPr marL="4422674" indent="0">
              <a:buNone/>
              <a:defRPr sz="6500"/>
            </a:lvl4pPr>
            <a:lvl5pPr marL="5896899" indent="0">
              <a:buNone/>
              <a:defRPr sz="6500"/>
            </a:lvl5pPr>
            <a:lvl6pPr marL="7371122" indent="0">
              <a:buNone/>
              <a:defRPr sz="6500"/>
            </a:lvl6pPr>
            <a:lvl7pPr marL="8845348" indent="0">
              <a:buNone/>
              <a:defRPr sz="6500"/>
            </a:lvl7pPr>
            <a:lvl8pPr marL="10319573" indent="0">
              <a:buNone/>
              <a:defRPr sz="6500"/>
            </a:lvl8pPr>
            <a:lvl9pPr marL="11793798" indent="0">
              <a:buNone/>
              <a:defRPr sz="6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3" y="17175488"/>
            <a:ext cx="26334720" cy="2575559"/>
          </a:xfrm>
        </p:spPr>
        <p:txBody>
          <a:bodyPr/>
          <a:lstStyle>
            <a:lvl1pPr marL="0" indent="0">
              <a:buNone/>
              <a:defRPr sz="4500"/>
            </a:lvl1pPr>
            <a:lvl2pPr marL="1474225" indent="0">
              <a:buNone/>
              <a:defRPr sz="3900"/>
            </a:lvl2pPr>
            <a:lvl3pPr marL="2948448" indent="0">
              <a:buNone/>
              <a:defRPr sz="3100"/>
            </a:lvl3pPr>
            <a:lvl4pPr marL="4422674" indent="0">
              <a:buNone/>
              <a:defRPr sz="2800"/>
            </a:lvl4pPr>
            <a:lvl5pPr marL="5896899" indent="0">
              <a:buNone/>
              <a:defRPr sz="2800"/>
            </a:lvl5pPr>
            <a:lvl6pPr marL="7371122" indent="0">
              <a:buNone/>
              <a:defRPr sz="2800"/>
            </a:lvl6pPr>
            <a:lvl7pPr marL="8845348" indent="0">
              <a:buNone/>
              <a:defRPr sz="2800"/>
            </a:lvl7pPr>
            <a:lvl8pPr marL="10319573" indent="0">
              <a:buNone/>
              <a:defRPr sz="2800"/>
            </a:lvl8pPr>
            <a:lvl9pPr marL="11793798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C5E88-DBB1-4C27-97E1-27BF91625C96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C0B4-399A-4C53-B10F-4E796F226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4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195209" y="877957"/>
            <a:ext cx="3950078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95209" y="5120309"/>
            <a:ext cx="39500783" cy="1448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5209" y="20340432"/>
            <a:ext cx="10239983" cy="116784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DFF81-4150-4EF7-986D-DD3916DBAD54}" type="datetime1">
              <a:rPr lang="en-US" altLang="en-US"/>
              <a:pPr>
                <a:defRPr/>
              </a:pPr>
              <a:t>6/1/22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809" y="20340432"/>
            <a:ext cx="13897583" cy="116784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900">
                <a:solidFill>
                  <a:srgbClr val="898989"/>
                </a:solidFill>
                <a:latin typeface="Calibri" pitchFamily="-108" charset="0"/>
                <a:ea typeface="ＭＳ Ｐゴシック" pitchFamily="-108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6009" y="20340432"/>
            <a:ext cx="10239983" cy="1167847"/>
          </a:xfrm>
          <a:prstGeom prst="rect">
            <a:avLst/>
          </a:prstGeom>
        </p:spPr>
        <p:txBody>
          <a:bodyPr vert="horz" wrap="square" lIns="294846" tIns="147423" rIns="294846" bIns="14742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3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5B8E12-0DAA-404C-B30F-EC94537DB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15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defTabSz="1471613" rtl="0" eaLnBrk="0" fontAlgn="base" hangingPunct="0">
        <a:spcBef>
          <a:spcPct val="0"/>
        </a:spcBef>
        <a:spcAft>
          <a:spcPct val="0"/>
        </a:spcAft>
        <a:defRPr sz="141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1471613" rtl="0" eaLnBrk="0" fontAlgn="base" hangingPunct="0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373903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747805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121708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495611" algn="ctr" defTabSz="1473542" rtl="0" fontAlgn="base">
        <a:spcBef>
          <a:spcPct val="0"/>
        </a:spcBef>
        <a:spcAft>
          <a:spcPct val="0"/>
        </a:spcAft>
        <a:defRPr sz="141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1101725" indent="-11017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2392363" indent="-91757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3681413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5157788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6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6629400" indent="-733425" algn="l" defTabSz="1471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6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8108236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82462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56684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30909" indent="-737112" algn="l" defTabSz="1474225" rtl="0" eaLnBrk="1" latinLnBrk="0" hangingPunct="1">
        <a:spcBef>
          <a:spcPct val="20000"/>
        </a:spcBef>
        <a:buFont typeface="Arial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474225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9484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422674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4pPr>
      <a:lvl5pPr marL="5896899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5pPr>
      <a:lvl6pPr marL="7371122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6pPr>
      <a:lvl7pPr marL="884534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7pPr>
      <a:lvl8pPr marL="10319573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8pPr>
      <a:lvl9pPr marL="11793798" algn="l" defTabSz="1474225" rtl="0" eaLnBrk="1" latinLnBrk="0" hangingPunct="1">
        <a:defRPr sz="5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emf"/><Relationship Id="rId18" Type="http://schemas.openxmlformats.org/officeDocument/2006/relationships/image" Target="../media/image9.jpg"/><Relationship Id="rId26" Type="http://schemas.openxmlformats.org/officeDocument/2006/relationships/image" Target="../media/image15.emf"/><Relationship Id="rId39" Type="http://schemas.openxmlformats.org/officeDocument/2006/relationships/image" Target="../media/image26.png"/><Relationship Id="rId21" Type="http://schemas.openxmlformats.org/officeDocument/2006/relationships/image" Target="../media/image11.png"/><Relationship Id="rId34" Type="http://schemas.openxmlformats.org/officeDocument/2006/relationships/image" Target="../media/image21.png"/><Relationship Id="rId42" Type="http://schemas.openxmlformats.org/officeDocument/2006/relationships/image" Target="../media/image29.png"/><Relationship Id="rId47" Type="http://schemas.openxmlformats.org/officeDocument/2006/relationships/image" Target="../media/image34.emf"/><Relationship Id="rId50" Type="http://schemas.openxmlformats.org/officeDocument/2006/relationships/image" Target="../media/image37.emf"/><Relationship Id="rId55" Type="http://schemas.openxmlformats.org/officeDocument/2006/relationships/image" Target="../media/image42.png"/><Relationship Id="rId63" Type="http://schemas.openxmlformats.org/officeDocument/2006/relationships/image" Target="../media/image49.png"/><Relationship Id="rId7" Type="http://schemas.microsoft.com/office/2007/relationships/media" Target="../media/media4.mp4"/><Relationship Id="rId2" Type="http://schemas.openxmlformats.org/officeDocument/2006/relationships/video" Target="../media/media1.avi"/><Relationship Id="rId16" Type="http://schemas.openxmlformats.org/officeDocument/2006/relationships/image" Target="../media/image7.svg"/><Relationship Id="rId29" Type="http://schemas.microsoft.com/office/2007/relationships/hdphoto" Target="../media/hdphoto3.wdp"/><Relationship Id="rId11" Type="http://schemas.openxmlformats.org/officeDocument/2006/relationships/image" Target="../media/image2.emf"/><Relationship Id="rId24" Type="http://schemas.microsoft.com/office/2007/relationships/hdphoto" Target="../media/hdphoto2.wdp"/><Relationship Id="rId32" Type="http://schemas.openxmlformats.org/officeDocument/2006/relationships/image" Target="../media/image19.emf"/><Relationship Id="rId37" Type="http://schemas.openxmlformats.org/officeDocument/2006/relationships/image" Target="../media/image24.png"/><Relationship Id="rId40" Type="http://schemas.openxmlformats.org/officeDocument/2006/relationships/image" Target="../media/image27.emf"/><Relationship Id="rId45" Type="http://schemas.openxmlformats.org/officeDocument/2006/relationships/image" Target="../media/image32.png"/><Relationship Id="rId53" Type="http://schemas.openxmlformats.org/officeDocument/2006/relationships/image" Target="../media/image40.emf"/><Relationship Id="rId58" Type="http://schemas.openxmlformats.org/officeDocument/2006/relationships/image" Target="../media/image44.emf"/><Relationship Id="rId5" Type="http://schemas.microsoft.com/office/2007/relationships/media" Target="../media/media3.mov"/><Relationship Id="rId61" Type="http://schemas.openxmlformats.org/officeDocument/2006/relationships/image" Target="../media/image47.emf"/><Relationship Id="rId19" Type="http://schemas.openxmlformats.org/officeDocument/2006/relationships/image" Target="../media/image10.png"/><Relationship Id="rId14" Type="http://schemas.openxmlformats.org/officeDocument/2006/relationships/image" Target="../media/image5.emf"/><Relationship Id="rId22" Type="http://schemas.openxmlformats.org/officeDocument/2006/relationships/image" Target="../media/image12.png"/><Relationship Id="rId27" Type="http://schemas.openxmlformats.org/officeDocument/2006/relationships/image" Target="../media/image16.emf"/><Relationship Id="rId30" Type="http://schemas.openxmlformats.org/officeDocument/2006/relationships/image" Target="../media/image18.png"/><Relationship Id="rId35" Type="http://schemas.openxmlformats.org/officeDocument/2006/relationships/image" Target="../media/image22.png"/><Relationship Id="rId43" Type="http://schemas.openxmlformats.org/officeDocument/2006/relationships/image" Target="../media/image30.png"/><Relationship Id="rId48" Type="http://schemas.openxmlformats.org/officeDocument/2006/relationships/image" Target="../media/image35.emf"/><Relationship Id="rId56" Type="http://schemas.openxmlformats.org/officeDocument/2006/relationships/image" Target="../media/image43.png"/><Relationship Id="rId64" Type="http://schemas.openxmlformats.org/officeDocument/2006/relationships/image" Target="../media/image50.png"/><Relationship Id="rId8" Type="http://schemas.openxmlformats.org/officeDocument/2006/relationships/video" Target="../media/media4.mp4"/><Relationship Id="rId51" Type="http://schemas.openxmlformats.org/officeDocument/2006/relationships/image" Target="../media/image38.emf"/><Relationship Id="rId3" Type="http://schemas.microsoft.com/office/2007/relationships/media" Target="../media/media2.avi"/><Relationship Id="rId12" Type="http://schemas.openxmlformats.org/officeDocument/2006/relationships/image" Target="../media/image3.wmf"/><Relationship Id="rId17" Type="http://schemas.openxmlformats.org/officeDocument/2006/relationships/image" Target="../media/image8.png"/><Relationship Id="rId25" Type="http://schemas.openxmlformats.org/officeDocument/2006/relationships/image" Target="../media/image14.png"/><Relationship Id="rId33" Type="http://schemas.openxmlformats.org/officeDocument/2006/relationships/image" Target="../media/image20.jpg"/><Relationship Id="rId38" Type="http://schemas.openxmlformats.org/officeDocument/2006/relationships/image" Target="../media/image25.png"/><Relationship Id="rId46" Type="http://schemas.openxmlformats.org/officeDocument/2006/relationships/image" Target="../media/image33.png"/><Relationship Id="rId59" Type="http://schemas.openxmlformats.org/officeDocument/2006/relationships/image" Target="../media/image45.emf"/><Relationship Id="rId20" Type="http://schemas.microsoft.com/office/2007/relationships/hdphoto" Target="../media/hdphoto1.wdp"/><Relationship Id="rId41" Type="http://schemas.openxmlformats.org/officeDocument/2006/relationships/image" Target="../media/image28.png"/><Relationship Id="rId54" Type="http://schemas.openxmlformats.org/officeDocument/2006/relationships/image" Target="../media/image41.png"/><Relationship Id="rId62" Type="http://schemas.openxmlformats.org/officeDocument/2006/relationships/image" Target="../media/image48.png"/><Relationship Id="rId1" Type="http://schemas.microsoft.com/office/2007/relationships/media" Target="../media/media1.avi"/><Relationship Id="rId6" Type="http://schemas.openxmlformats.org/officeDocument/2006/relationships/video" Target="../media/media3.mov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28" Type="http://schemas.openxmlformats.org/officeDocument/2006/relationships/image" Target="../media/image17.png"/><Relationship Id="rId36" Type="http://schemas.openxmlformats.org/officeDocument/2006/relationships/image" Target="../media/image23.png"/><Relationship Id="rId49" Type="http://schemas.openxmlformats.org/officeDocument/2006/relationships/image" Target="../media/image36.emf"/><Relationship Id="rId57" Type="http://schemas.openxmlformats.org/officeDocument/2006/relationships/image" Target="../media/image43.emf"/><Relationship Id="rId10" Type="http://schemas.openxmlformats.org/officeDocument/2006/relationships/notesSlide" Target="../notesSlides/notesSlide1.xml"/><Relationship Id="rId31" Type="http://schemas.microsoft.com/office/2007/relationships/hdphoto" Target="../media/hdphoto4.wdp"/><Relationship Id="rId44" Type="http://schemas.openxmlformats.org/officeDocument/2006/relationships/image" Target="../media/image31.png"/><Relationship Id="rId52" Type="http://schemas.openxmlformats.org/officeDocument/2006/relationships/image" Target="../media/image39.emf"/><Relationship Id="rId60" Type="http://schemas.openxmlformats.org/officeDocument/2006/relationships/image" Target="../media/image46.emf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Picture 951">
            <a:extLst>
              <a:ext uri="{FF2B5EF4-FFF2-40B4-BE49-F238E27FC236}">
                <a16:creationId xmlns:a16="http://schemas.microsoft.com/office/drawing/2014/main" id="{FB030738-EEF5-3F4F-924C-4D8E6F1864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5045" y="4974373"/>
            <a:ext cx="12103089" cy="1048299"/>
          </a:xfrm>
          <a:prstGeom prst="rect">
            <a:avLst/>
          </a:prstGeom>
        </p:spPr>
      </p:pic>
      <p:sp>
        <p:nvSpPr>
          <p:cNvPr id="4098" name="Title 13"/>
          <p:cNvSpPr>
            <a:spLocks noGrp="1"/>
          </p:cNvSpPr>
          <p:nvPr>
            <p:ph type="title"/>
          </p:nvPr>
        </p:nvSpPr>
        <p:spPr>
          <a:xfrm>
            <a:off x="4754564" y="604839"/>
            <a:ext cx="34470975" cy="2078037"/>
          </a:xfrm>
        </p:spPr>
        <p:txBody>
          <a:bodyPr/>
          <a:lstStyle/>
          <a:p>
            <a: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Motion-from-Blur: 3D Shape and Motion Estimation of Motion-blurred Objects in Videos</a:t>
            </a:r>
            <a:br>
              <a:rPr lang="en-US" alt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Denys Rozumnyi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1,4 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   Martin R. Oswald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3,1 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      Vittorio Ferrari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    Marc Pollefeys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Science, ETH Zurich	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Google Research Zurich</a:t>
            </a:r>
            <a:b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University of Amsterdam	</a:t>
            </a:r>
            <a:r>
              <a:rPr lang="en-US" altLang="en-US" sz="45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4500" dirty="0">
                <a:latin typeface="Arial" panose="020B0604020202020204" pitchFamily="34" charset="0"/>
                <a:cs typeface="Arial" panose="020B0604020202020204" pitchFamily="34" charset="0"/>
              </a:rPr>
              <a:t>Czech Technical University in Prague</a:t>
            </a:r>
            <a:endParaRPr lang="en-US" altLang="en-US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824944" y="3261250"/>
            <a:ext cx="13415962" cy="7580621"/>
          </a:xfrm>
        </p:spPr>
        <p:txBody>
          <a:bodyPr>
            <a:normAutofit/>
          </a:bodyPr>
          <a:lstStyle/>
          <a:p>
            <a:pPr marL="56515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marL="0" lvl="1" indent="0" defTabSz="2033588" eaLnBrk="1" hangingPunct="1"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jointly estimate the 3D motion, 3D shape, and texture of motion-blurred objects by optimizing over multiple motion-blurred frames. </a:t>
            </a: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Contributions: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method to optimize over a video instead of a single frame [1-5].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motion modeling, e.g., with bounces and acceleration. 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 exposure gap modeling and its automatic estimation.</a:t>
            </a:r>
          </a:p>
          <a:p>
            <a:pPr marL="0" lvl="1" indent="0" defTabSz="2033588" eaLnBrk="1" hangingPunct="1">
              <a:buNone/>
              <a:defRPr/>
            </a:pP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motion blur problem formulation for a single frame: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0"/>
          </p:nvPr>
        </p:nvSpPr>
        <p:spPr>
          <a:xfrm>
            <a:off x="15125701" y="7772400"/>
            <a:ext cx="14155956" cy="2589965"/>
          </a:xfrm>
        </p:spPr>
        <p:txBody>
          <a:bodyPr>
            <a:normAutofit/>
          </a:bodyPr>
          <a:lstStyle/>
          <a:p>
            <a:pPr marL="56515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fitting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GB" sz="3200" dirty="0"/>
              <a:t>All parameters are optimized to re-render the input video as closely as possible by minimizing the pixel-wise reprojection error using differentiable rendering [6]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1"/>
          </p:nvPr>
        </p:nvSpPr>
        <p:spPr>
          <a:xfrm>
            <a:off x="29421138" y="3462339"/>
            <a:ext cx="13415962" cy="1409918"/>
          </a:xfrm>
        </p:spPr>
        <p:txBody>
          <a:bodyPr/>
          <a:lstStyle/>
          <a:p>
            <a:pPr marL="565150" indent="-565150" defTabSz="2033588" eaLnBrk="1" hangingPunct="1">
              <a:lnSpc>
                <a:spcPct val="80000"/>
              </a:lnSpc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Qualitative results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better performance at bounces:</a:t>
            </a:r>
          </a:p>
        </p:txBody>
      </p:sp>
      <p:sp>
        <p:nvSpPr>
          <p:cNvPr id="11" name="Content Placeholder 16"/>
          <p:cNvSpPr txBox="1">
            <a:spLocks/>
          </p:cNvSpPr>
          <p:nvPr/>
        </p:nvSpPr>
        <p:spPr bwMode="auto">
          <a:xfrm>
            <a:off x="29637833" y="17868682"/>
            <a:ext cx="13415962" cy="407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2033588" eaLnBrk="1" hangingPunct="1">
              <a:buNone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and more results on GitHub:</a:t>
            </a:r>
            <a:endParaRPr lang="en-US" alt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defTabSz="2033588" eaLnBrk="1" hangingPunct="1">
              <a:buNone/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  <a:p>
            <a:pPr marL="0" lvl="1" indent="0" defTabSz="2033588" eaLnBrk="1" hangingPunct="1"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D.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Rozumnyi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al.: Shape from Blur @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NeurIPS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</a:p>
          <a:p>
            <a:pPr marL="0" lvl="1" indent="0" defTabSz="2033588" eaLnBrk="1" hangingPunct="1"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D.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Rozumnyi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al.: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DeFMO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CVPR 2021</a:t>
            </a:r>
          </a:p>
          <a:p>
            <a:pPr marL="0" lvl="1" indent="0" defTabSz="2033588" eaLnBrk="1" hangingPunct="1"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D.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Rozumnyi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al.: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FMODetect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ICCV 2021</a:t>
            </a:r>
          </a:p>
          <a:p>
            <a:pPr marL="0" lvl="1" indent="0" defTabSz="2033588" eaLnBrk="1" hangingPunct="1"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D.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Rozumnyi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al.: TbD-3D @ CVPR 2020</a:t>
            </a:r>
          </a:p>
          <a:p>
            <a:pPr marL="0" lvl="1" indent="0" defTabSz="2033588" eaLnBrk="1" hangingPunct="1"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</a:t>
            </a:r>
            <a:r>
              <a:rPr lang="de-CH" sz="2400" dirty="0"/>
              <a:t>J. </a:t>
            </a:r>
            <a:r>
              <a:rPr lang="de-CH" sz="2400" dirty="0" err="1"/>
              <a:t>Kotera</a:t>
            </a:r>
            <a:r>
              <a:rPr lang="de-CH" sz="2400" dirty="0"/>
              <a:t> et al.: Restoration </a:t>
            </a:r>
            <a:r>
              <a:rPr lang="de-CH" sz="2400" dirty="0" err="1"/>
              <a:t>of</a:t>
            </a:r>
            <a:r>
              <a:rPr lang="de-CH" sz="2400" dirty="0"/>
              <a:t> Fast Moving Objects @ TIP 2020</a:t>
            </a:r>
          </a:p>
          <a:p>
            <a:pPr marL="0" lvl="1" indent="0" defTabSz="2033588" eaLnBrk="1" hangingPunct="1">
              <a:buNone/>
              <a:defRPr/>
            </a:pPr>
            <a:r>
              <a:rPr lang="de-CH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[6] W. Chen et al.: DIBR @ </a:t>
            </a:r>
            <a:r>
              <a:rPr lang="de-CH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NeurIPS</a:t>
            </a:r>
            <a:r>
              <a:rPr lang="de-CH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9B7C1CB4-1D6E-0843-856B-A93367BD9B0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29114" y="194435"/>
            <a:ext cx="1281447" cy="914400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27E79D-34BE-3D4D-97B0-B5CFB447A9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05" y="1222792"/>
            <a:ext cx="40640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341F7C-0188-8549-8790-9E8176E1D6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07" y="72177"/>
            <a:ext cx="2357948" cy="115061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32C0006-6943-B340-B923-C1272C80E3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38633400" y="17955945"/>
            <a:ext cx="1649735" cy="1649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4DD81-8905-764E-BCEF-02C1764F8A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92681" y="10050462"/>
            <a:ext cx="11430000" cy="343693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FAD0422-D1D9-A44C-A01E-720905D98AF0}"/>
              </a:ext>
            </a:extLst>
          </p:cNvPr>
          <p:cNvGrpSpPr/>
          <p:nvPr/>
        </p:nvGrpSpPr>
        <p:grpSpPr>
          <a:xfrm>
            <a:off x="18931922" y="14015665"/>
            <a:ext cx="5321050" cy="3295303"/>
            <a:chOff x="3251076" y="10189903"/>
            <a:chExt cx="5321050" cy="32953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A90B227-E498-054C-BED7-F05928E67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" t="20480" r="19022"/>
            <a:stretch/>
          </p:blipFill>
          <p:spPr>
            <a:xfrm>
              <a:off x="3251076" y="10491202"/>
              <a:ext cx="5321050" cy="2994004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2B1FE9C-E3E3-3A46-8120-F684FB4619CB}"/>
                </a:ext>
              </a:extLst>
            </p:cNvPr>
            <p:cNvSpPr/>
            <p:nvPr/>
          </p:nvSpPr>
          <p:spPr>
            <a:xfrm>
              <a:off x="3259240" y="10481262"/>
              <a:ext cx="5312886" cy="2995626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6A3FE7-15C8-3243-A560-8D52BDBEDC53}"/>
                </a:ext>
              </a:extLst>
            </p:cNvPr>
            <p:cNvSpPr txBox="1"/>
            <p:nvPr/>
          </p:nvSpPr>
          <p:spPr>
            <a:xfrm>
              <a:off x="3628485" y="10189903"/>
              <a:ext cx="47689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Deblurred, Temporally Super-resolved Output</a:t>
              </a: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BCD6CB8-32E1-7341-A4C6-2F0C8B25A27B}"/>
                </a:ext>
              </a:extLst>
            </p:cNvPr>
            <p:cNvSpPr/>
            <p:nvPr/>
          </p:nvSpPr>
          <p:spPr>
            <a:xfrm>
              <a:off x="5734836" y="10873948"/>
              <a:ext cx="757552" cy="1651063"/>
            </a:xfrm>
            <a:custGeom>
              <a:avLst/>
              <a:gdLst>
                <a:gd name="connsiteX0" fmla="*/ 757828 w 757828"/>
                <a:gd name="connsiteY0" fmla="*/ 160797 h 1651063"/>
                <a:gd name="connsiteX1" fmla="*/ 673658 w 757828"/>
                <a:gd name="connsiteY1" fmla="*/ 111060 h 1651063"/>
                <a:gd name="connsiteX2" fmla="*/ 574183 w 757828"/>
                <a:gd name="connsiteY2" fmla="*/ 61323 h 1651063"/>
                <a:gd name="connsiteX3" fmla="*/ 467057 w 757828"/>
                <a:gd name="connsiteY3" fmla="*/ 19238 h 1651063"/>
                <a:gd name="connsiteX4" fmla="*/ 336975 w 757828"/>
                <a:gd name="connsiteY4" fmla="*/ 108 h 1651063"/>
                <a:gd name="connsiteX5" fmla="*/ 214545 w 757828"/>
                <a:gd name="connsiteY5" fmla="*/ 26890 h 1651063"/>
                <a:gd name="connsiteX6" fmla="*/ 126548 w 757828"/>
                <a:gd name="connsiteY6" fmla="*/ 111060 h 1651063"/>
                <a:gd name="connsiteX7" fmla="*/ 57681 w 757828"/>
                <a:gd name="connsiteY7" fmla="*/ 225838 h 1651063"/>
                <a:gd name="connsiteX8" fmla="*/ 34726 w 757828"/>
                <a:gd name="connsiteY8" fmla="*/ 390354 h 1651063"/>
                <a:gd name="connsiteX9" fmla="*/ 11770 w 757828"/>
                <a:gd name="connsiteY9" fmla="*/ 577825 h 1651063"/>
                <a:gd name="connsiteX10" fmla="*/ 292 w 757828"/>
                <a:gd name="connsiteY10" fmla="*/ 727037 h 1651063"/>
                <a:gd name="connsiteX11" fmla="*/ 4118 w 757828"/>
                <a:gd name="connsiteY11" fmla="*/ 895378 h 1651063"/>
                <a:gd name="connsiteX12" fmla="*/ 11770 w 757828"/>
                <a:gd name="connsiteY12" fmla="*/ 1094327 h 1651063"/>
                <a:gd name="connsiteX13" fmla="*/ 23248 w 757828"/>
                <a:gd name="connsiteY13" fmla="*/ 1331536 h 1651063"/>
                <a:gd name="connsiteX14" fmla="*/ 53855 w 757828"/>
                <a:gd name="connsiteY14" fmla="*/ 1649089 h 1651063"/>
                <a:gd name="connsiteX15" fmla="*/ 57681 w 757828"/>
                <a:gd name="connsiteY15" fmla="*/ 1453966 h 1651063"/>
                <a:gd name="connsiteX16" fmla="*/ 53855 w 757828"/>
                <a:gd name="connsiteY16" fmla="*/ 1212931 h 1651063"/>
                <a:gd name="connsiteX17" fmla="*/ 57681 w 757828"/>
                <a:gd name="connsiteY17" fmla="*/ 956593 h 1651063"/>
                <a:gd name="connsiteX18" fmla="*/ 57681 w 757828"/>
                <a:gd name="connsiteY18" fmla="*/ 677300 h 1651063"/>
                <a:gd name="connsiteX19" fmla="*/ 57681 w 757828"/>
                <a:gd name="connsiteY19" fmla="*/ 677300 h 1651063"/>
                <a:gd name="connsiteX0" fmla="*/ 757828 w 757828"/>
                <a:gd name="connsiteY0" fmla="*/ 160797 h 1651063"/>
                <a:gd name="connsiteX1" fmla="*/ 673658 w 757828"/>
                <a:gd name="connsiteY1" fmla="*/ 111060 h 1651063"/>
                <a:gd name="connsiteX2" fmla="*/ 574183 w 757828"/>
                <a:gd name="connsiteY2" fmla="*/ 61323 h 1651063"/>
                <a:gd name="connsiteX3" fmla="*/ 467057 w 757828"/>
                <a:gd name="connsiteY3" fmla="*/ 19238 h 1651063"/>
                <a:gd name="connsiteX4" fmla="*/ 336975 w 757828"/>
                <a:gd name="connsiteY4" fmla="*/ 108 h 1651063"/>
                <a:gd name="connsiteX5" fmla="*/ 214545 w 757828"/>
                <a:gd name="connsiteY5" fmla="*/ 26890 h 1651063"/>
                <a:gd name="connsiteX6" fmla="*/ 126548 w 757828"/>
                <a:gd name="connsiteY6" fmla="*/ 111060 h 1651063"/>
                <a:gd name="connsiteX7" fmla="*/ 57681 w 757828"/>
                <a:gd name="connsiteY7" fmla="*/ 225838 h 1651063"/>
                <a:gd name="connsiteX8" fmla="*/ 28376 w 757828"/>
                <a:gd name="connsiteY8" fmla="*/ 384004 h 1651063"/>
                <a:gd name="connsiteX9" fmla="*/ 11770 w 757828"/>
                <a:gd name="connsiteY9" fmla="*/ 577825 h 1651063"/>
                <a:gd name="connsiteX10" fmla="*/ 292 w 757828"/>
                <a:gd name="connsiteY10" fmla="*/ 727037 h 1651063"/>
                <a:gd name="connsiteX11" fmla="*/ 4118 w 757828"/>
                <a:gd name="connsiteY11" fmla="*/ 895378 h 1651063"/>
                <a:gd name="connsiteX12" fmla="*/ 11770 w 757828"/>
                <a:gd name="connsiteY12" fmla="*/ 1094327 h 1651063"/>
                <a:gd name="connsiteX13" fmla="*/ 23248 w 757828"/>
                <a:gd name="connsiteY13" fmla="*/ 1331536 h 1651063"/>
                <a:gd name="connsiteX14" fmla="*/ 53855 w 757828"/>
                <a:gd name="connsiteY14" fmla="*/ 1649089 h 1651063"/>
                <a:gd name="connsiteX15" fmla="*/ 57681 w 757828"/>
                <a:gd name="connsiteY15" fmla="*/ 1453966 h 1651063"/>
                <a:gd name="connsiteX16" fmla="*/ 53855 w 757828"/>
                <a:gd name="connsiteY16" fmla="*/ 1212931 h 1651063"/>
                <a:gd name="connsiteX17" fmla="*/ 57681 w 757828"/>
                <a:gd name="connsiteY17" fmla="*/ 956593 h 1651063"/>
                <a:gd name="connsiteX18" fmla="*/ 57681 w 757828"/>
                <a:gd name="connsiteY18" fmla="*/ 677300 h 1651063"/>
                <a:gd name="connsiteX19" fmla="*/ 57681 w 757828"/>
                <a:gd name="connsiteY19" fmla="*/ 677300 h 1651063"/>
                <a:gd name="connsiteX0" fmla="*/ 757552 w 757552"/>
                <a:gd name="connsiteY0" fmla="*/ 160797 h 1651063"/>
                <a:gd name="connsiteX1" fmla="*/ 673382 w 757552"/>
                <a:gd name="connsiteY1" fmla="*/ 111060 h 1651063"/>
                <a:gd name="connsiteX2" fmla="*/ 573907 w 757552"/>
                <a:gd name="connsiteY2" fmla="*/ 61323 h 1651063"/>
                <a:gd name="connsiteX3" fmla="*/ 466781 w 757552"/>
                <a:gd name="connsiteY3" fmla="*/ 19238 h 1651063"/>
                <a:gd name="connsiteX4" fmla="*/ 336699 w 757552"/>
                <a:gd name="connsiteY4" fmla="*/ 108 h 1651063"/>
                <a:gd name="connsiteX5" fmla="*/ 214269 w 757552"/>
                <a:gd name="connsiteY5" fmla="*/ 26890 h 1651063"/>
                <a:gd name="connsiteX6" fmla="*/ 126272 w 757552"/>
                <a:gd name="connsiteY6" fmla="*/ 111060 h 1651063"/>
                <a:gd name="connsiteX7" fmla="*/ 57405 w 757552"/>
                <a:gd name="connsiteY7" fmla="*/ 225838 h 1651063"/>
                <a:gd name="connsiteX8" fmla="*/ 28100 w 757552"/>
                <a:gd name="connsiteY8" fmla="*/ 384004 h 1651063"/>
                <a:gd name="connsiteX9" fmla="*/ 5144 w 757552"/>
                <a:gd name="connsiteY9" fmla="*/ 581000 h 1651063"/>
                <a:gd name="connsiteX10" fmla="*/ 16 w 757552"/>
                <a:gd name="connsiteY10" fmla="*/ 727037 h 1651063"/>
                <a:gd name="connsiteX11" fmla="*/ 3842 w 757552"/>
                <a:gd name="connsiteY11" fmla="*/ 895378 h 1651063"/>
                <a:gd name="connsiteX12" fmla="*/ 11494 w 757552"/>
                <a:gd name="connsiteY12" fmla="*/ 1094327 h 1651063"/>
                <a:gd name="connsiteX13" fmla="*/ 22972 w 757552"/>
                <a:gd name="connsiteY13" fmla="*/ 1331536 h 1651063"/>
                <a:gd name="connsiteX14" fmla="*/ 53579 w 757552"/>
                <a:gd name="connsiteY14" fmla="*/ 1649089 h 1651063"/>
                <a:gd name="connsiteX15" fmla="*/ 57405 w 757552"/>
                <a:gd name="connsiteY15" fmla="*/ 1453966 h 1651063"/>
                <a:gd name="connsiteX16" fmla="*/ 53579 w 757552"/>
                <a:gd name="connsiteY16" fmla="*/ 1212931 h 1651063"/>
                <a:gd name="connsiteX17" fmla="*/ 57405 w 757552"/>
                <a:gd name="connsiteY17" fmla="*/ 956593 h 1651063"/>
                <a:gd name="connsiteX18" fmla="*/ 57405 w 757552"/>
                <a:gd name="connsiteY18" fmla="*/ 677300 h 1651063"/>
                <a:gd name="connsiteX19" fmla="*/ 57405 w 757552"/>
                <a:gd name="connsiteY19" fmla="*/ 677300 h 1651063"/>
                <a:gd name="connsiteX0" fmla="*/ 760323 w 760323"/>
                <a:gd name="connsiteY0" fmla="*/ 160797 h 1651063"/>
                <a:gd name="connsiteX1" fmla="*/ 676153 w 760323"/>
                <a:gd name="connsiteY1" fmla="*/ 111060 h 1651063"/>
                <a:gd name="connsiteX2" fmla="*/ 576678 w 760323"/>
                <a:gd name="connsiteY2" fmla="*/ 61323 h 1651063"/>
                <a:gd name="connsiteX3" fmla="*/ 469552 w 760323"/>
                <a:gd name="connsiteY3" fmla="*/ 19238 h 1651063"/>
                <a:gd name="connsiteX4" fmla="*/ 339470 w 760323"/>
                <a:gd name="connsiteY4" fmla="*/ 108 h 1651063"/>
                <a:gd name="connsiteX5" fmla="*/ 217040 w 760323"/>
                <a:gd name="connsiteY5" fmla="*/ 26890 h 1651063"/>
                <a:gd name="connsiteX6" fmla="*/ 129043 w 760323"/>
                <a:gd name="connsiteY6" fmla="*/ 111060 h 1651063"/>
                <a:gd name="connsiteX7" fmla="*/ 60176 w 760323"/>
                <a:gd name="connsiteY7" fmla="*/ 225838 h 1651063"/>
                <a:gd name="connsiteX8" fmla="*/ 30871 w 760323"/>
                <a:gd name="connsiteY8" fmla="*/ 384004 h 1651063"/>
                <a:gd name="connsiteX9" fmla="*/ 7915 w 760323"/>
                <a:gd name="connsiteY9" fmla="*/ 581000 h 1651063"/>
                <a:gd name="connsiteX10" fmla="*/ 2787 w 760323"/>
                <a:gd name="connsiteY10" fmla="*/ 727037 h 1651063"/>
                <a:gd name="connsiteX11" fmla="*/ 6613 w 760323"/>
                <a:gd name="connsiteY11" fmla="*/ 895378 h 1651063"/>
                <a:gd name="connsiteX12" fmla="*/ 14265 w 760323"/>
                <a:gd name="connsiteY12" fmla="*/ 1094327 h 1651063"/>
                <a:gd name="connsiteX13" fmla="*/ 25743 w 760323"/>
                <a:gd name="connsiteY13" fmla="*/ 1331536 h 1651063"/>
                <a:gd name="connsiteX14" fmla="*/ 56350 w 760323"/>
                <a:gd name="connsiteY14" fmla="*/ 1649089 h 1651063"/>
                <a:gd name="connsiteX15" fmla="*/ 60176 w 760323"/>
                <a:gd name="connsiteY15" fmla="*/ 1453966 h 1651063"/>
                <a:gd name="connsiteX16" fmla="*/ 56350 w 760323"/>
                <a:gd name="connsiteY16" fmla="*/ 1212931 h 1651063"/>
                <a:gd name="connsiteX17" fmla="*/ 60176 w 760323"/>
                <a:gd name="connsiteY17" fmla="*/ 956593 h 1651063"/>
                <a:gd name="connsiteX18" fmla="*/ 60176 w 760323"/>
                <a:gd name="connsiteY18" fmla="*/ 677300 h 1651063"/>
                <a:gd name="connsiteX19" fmla="*/ 60176 w 760323"/>
                <a:gd name="connsiteY19" fmla="*/ 677300 h 1651063"/>
                <a:gd name="connsiteX0" fmla="*/ 759036 w 759036"/>
                <a:gd name="connsiteY0" fmla="*/ 160797 h 1651063"/>
                <a:gd name="connsiteX1" fmla="*/ 674866 w 759036"/>
                <a:gd name="connsiteY1" fmla="*/ 111060 h 1651063"/>
                <a:gd name="connsiteX2" fmla="*/ 575391 w 759036"/>
                <a:gd name="connsiteY2" fmla="*/ 61323 h 1651063"/>
                <a:gd name="connsiteX3" fmla="*/ 468265 w 759036"/>
                <a:gd name="connsiteY3" fmla="*/ 19238 h 1651063"/>
                <a:gd name="connsiteX4" fmla="*/ 338183 w 759036"/>
                <a:gd name="connsiteY4" fmla="*/ 108 h 1651063"/>
                <a:gd name="connsiteX5" fmla="*/ 215753 w 759036"/>
                <a:gd name="connsiteY5" fmla="*/ 26890 h 1651063"/>
                <a:gd name="connsiteX6" fmla="*/ 127756 w 759036"/>
                <a:gd name="connsiteY6" fmla="*/ 111060 h 1651063"/>
                <a:gd name="connsiteX7" fmla="*/ 58889 w 759036"/>
                <a:gd name="connsiteY7" fmla="*/ 225838 h 1651063"/>
                <a:gd name="connsiteX8" fmla="*/ 29584 w 759036"/>
                <a:gd name="connsiteY8" fmla="*/ 384004 h 1651063"/>
                <a:gd name="connsiteX9" fmla="*/ 6628 w 759036"/>
                <a:gd name="connsiteY9" fmla="*/ 581000 h 1651063"/>
                <a:gd name="connsiteX10" fmla="*/ 1500 w 759036"/>
                <a:gd name="connsiteY10" fmla="*/ 727037 h 1651063"/>
                <a:gd name="connsiteX11" fmla="*/ 5326 w 759036"/>
                <a:gd name="connsiteY11" fmla="*/ 895378 h 1651063"/>
                <a:gd name="connsiteX12" fmla="*/ 12978 w 759036"/>
                <a:gd name="connsiteY12" fmla="*/ 1094327 h 1651063"/>
                <a:gd name="connsiteX13" fmla="*/ 24456 w 759036"/>
                <a:gd name="connsiteY13" fmla="*/ 1331536 h 1651063"/>
                <a:gd name="connsiteX14" fmla="*/ 55063 w 759036"/>
                <a:gd name="connsiteY14" fmla="*/ 1649089 h 1651063"/>
                <a:gd name="connsiteX15" fmla="*/ 58889 w 759036"/>
                <a:gd name="connsiteY15" fmla="*/ 1453966 h 1651063"/>
                <a:gd name="connsiteX16" fmla="*/ 55063 w 759036"/>
                <a:gd name="connsiteY16" fmla="*/ 1212931 h 1651063"/>
                <a:gd name="connsiteX17" fmla="*/ 58889 w 759036"/>
                <a:gd name="connsiteY17" fmla="*/ 956593 h 1651063"/>
                <a:gd name="connsiteX18" fmla="*/ 58889 w 759036"/>
                <a:gd name="connsiteY18" fmla="*/ 677300 h 1651063"/>
                <a:gd name="connsiteX19" fmla="*/ 58889 w 759036"/>
                <a:gd name="connsiteY19" fmla="*/ 677300 h 1651063"/>
                <a:gd name="connsiteX0" fmla="*/ 757552 w 757552"/>
                <a:gd name="connsiteY0" fmla="*/ 160797 h 1651063"/>
                <a:gd name="connsiteX1" fmla="*/ 673382 w 757552"/>
                <a:gd name="connsiteY1" fmla="*/ 111060 h 1651063"/>
                <a:gd name="connsiteX2" fmla="*/ 573907 w 757552"/>
                <a:gd name="connsiteY2" fmla="*/ 61323 h 1651063"/>
                <a:gd name="connsiteX3" fmla="*/ 466781 w 757552"/>
                <a:gd name="connsiteY3" fmla="*/ 19238 h 1651063"/>
                <a:gd name="connsiteX4" fmla="*/ 336699 w 757552"/>
                <a:gd name="connsiteY4" fmla="*/ 108 h 1651063"/>
                <a:gd name="connsiteX5" fmla="*/ 214269 w 757552"/>
                <a:gd name="connsiteY5" fmla="*/ 26890 h 1651063"/>
                <a:gd name="connsiteX6" fmla="*/ 126272 w 757552"/>
                <a:gd name="connsiteY6" fmla="*/ 111060 h 1651063"/>
                <a:gd name="connsiteX7" fmla="*/ 57405 w 757552"/>
                <a:gd name="connsiteY7" fmla="*/ 225838 h 1651063"/>
                <a:gd name="connsiteX8" fmla="*/ 28100 w 757552"/>
                <a:gd name="connsiteY8" fmla="*/ 384004 h 1651063"/>
                <a:gd name="connsiteX9" fmla="*/ 5144 w 757552"/>
                <a:gd name="connsiteY9" fmla="*/ 581000 h 1651063"/>
                <a:gd name="connsiteX10" fmla="*/ 16 w 757552"/>
                <a:gd name="connsiteY10" fmla="*/ 727037 h 1651063"/>
                <a:gd name="connsiteX11" fmla="*/ 3842 w 757552"/>
                <a:gd name="connsiteY11" fmla="*/ 895378 h 1651063"/>
                <a:gd name="connsiteX12" fmla="*/ 11494 w 757552"/>
                <a:gd name="connsiteY12" fmla="*/ 1094327 h 1651063"/>
                <a:gd name="connsiteX13" fmla="*/ 22972 w 757552"/>
                <a:gd name="connsiteY13" fmla="*/ 1331536 h 1651063"/>
                <a:gd name="connsiteX14" fmla="*/ 53579 w 757552"/>
                <a:gd name="connsiteY14" fmla="*/ 1649089 h 1651063"/>
                <a:gd name="connsiteX15" fmla="*/ 57405 w 757552"/>
                <a:gd name="connsiteY15" fmla="*/ 1453966 h 1651063"/>
                <a:gd name="connsiteX16" fmla="*/ 53579 w 757552"/>
                <a:gd name="connsiteY16" fmla="*/ 1212931 h 1651063"/>
                <a:gd name="connsiteX17" fmla="*/ 57405 w 757552"/>
                <a:gd name="connsiteY17" fmla="*/ 956593 h 1651063"/>
                <a:gd name="connsiteX18" fmla="*/ 57405 w 757552"/>
                <a:gd name="connsiteY18" fmla="*/ 677300 h 1651063"/>
                <a:gd name="connsiteX19" fmla="*/ 57405 w 757552"/>
                <a:gd name="connsiteY19" fmla="*/ 677300 h 1651063"/>
                <a:gd name="connsiteX0" fmla="*/ 757552 w 757552"/>
                <a:gd name="connsiteY0" fmla="*/ 160797 h 1651063"/>
                <a:gd name="connsiteX1" fmla="*/ 673382 w 757552"/>
                <a:gd name="connsiteY1" fmla="*/ 111060 h 1651063"/>
                <a:gd name="connsiteX2" fmla="*/ 573907 w 757552"/>
                <a:gd name="connsiteY2" fmla="*/ 61323 h 1651063"/>
                <a:gd name="connsiteX3" fmla="*/ 466781 w 757552"/>
                <a:gd name="connsiteY3" fmla="*/ 19238 h 1651063"/>
                <a:gd name="connsiteX4" fmla="*/ 336699 w 757552"/>
                <a:gd name="connsiteY4" fmla="*/ 108 h 1651063"/>
                <a:gd name="connsiteX5" fmla="*/ 214269 w 757552"/>
                <a:gd name="connsiteY5" fmla="*/ 26890 h 1651063"/>
                <a:gd name="connsiteX6" fmla="*/ 126272 w 757552"/>
                <a:gd name="connsiteY6" fmla="*/ 111060 h 1651063"/>
                <a:gd name="connsiteX7" fmla="*/ 57405 w 757552"/>
                <a:gd name="connsiteY7" fmla="*/ 225838 h 1651063"/>
                <a:gd name="connsiteX8" fmla="*/ 28100 w 757552"/>
                <a:gd name="connsiteY8" fmla="*/ 384004 h 1651063"/>
                <a:gd name="connsiteX9" fmla="*/ 5144 w 757552"/>
                <a:gd name="connsiteY9" fmla="*/ 581000 h 1651063"/>
                <a:gd name="connsiteX10" fmla="*/ 16 w 757552"/>
                <a:gd name="connsiteY10" fmla="*/ 727037 h 1651063"/>
                <a:gd name="connsiteX11" fmla="*/ 3842 w 757552"/>
                <a:gd name="connsiteY11" fmla="*/ 895378 h 1651063"/>
                <a:gd name="connsiteX12" fmla="*/ 11494 w 757552"/>
                <a:gd name="connsiteY12" fmla="*/ 1094327 h 1651063"/>
                <a:gd name="connsiteX13" fmla="*/ 22972 w 757552"/>
                <a:gd name="connsiteY13" fmla="*/ 1331536 h 1651063"/>
                <a:gd name="connsiteX14" fmla="*/ 53579 w 757552"/>
                <a:gd name="connsiteY14" fmla="*/ 1649089 h 1651063"/>
                <a:gd name="connsiteX15" fmla="*/ 57405 w 757552"/>
                <a:gd name="connsiteY15" fmla="*/ 1453966 h 1651063"/>
                <a:gd name="connsiteX16" fmla="*/ 53579 w 757552"/>
                <a:gd name="connsiteY16" fmla="*/ 1212931 h 1651063"/>
                <a:gd name="connsiteX17" fmla="*/ 57405 w 757552"/>
                <a:gd name="connsiteY17" fmla="*/ 956593 h 1651063"/>
                <a:gd name="connsiteX18" fmla="*/ 57405 w 757552"/>
                <a:gd name="connsiteY18" fmla="*/ 677300 h 1651063"/>
                <a:gd name="connsiteX19" fmla="*/ 57405 w 757552"/>
                <a:gd name="connsiteY19" fmla="*/ 677300 h 165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7552" h="1651063">
                  <a:moveTo>
                    <a:pt x="757552" y="160797"/>
                  </a:moveTo>
                  <a:cubicBezTo>
                    <a:pt x="730770" y="144218"/>
                    <a:pt x="703989" y="127639"/>
                    <a:pt x="673382" y="111060"/>
                  </a:cubicBezTo>
                  <a:cubicBezTo>
                    <a:pt x="642775" y="94481"/>
                    <a:pt x="608341" y="76627"/>
                    <a:pt x="573907" y="61323"/>
                  </a:cubicBezTo>
                  <a:cubicBezTo>
                    <a:pt x="539473" y="46019"/>
                    <a:pt x="506316" y="29440"/>
                    <a:pt x="466781" y="19238"/>
                  </a:cubicBezTo>
                  <a:cubicBezTo>
                    <a:pt x="427246" y="9035"/>
                    <a:pt x="378784" y="-1167"/>
                    <a:pt x="336699" y="108"/>
                  </a:cubicBezTo>
                  <a:cubicBezTo>
                    <a:pt x="294614" y="1383"/>
                    <a:pt x="249340" y="8398"/>
                    <a:pt x="214269" y="26890"/>
                  </a:cubicBezTo>
                  <a:cubicBezTo>
                    <a:pt x="179198" y="45382"/>
                    <a:pt x="152416" y="77902"/>
                    <a:pt x="126272" y="111060"/>
                  </a:cubicBezTo>
                  <a:cubicBezTo>
                    <a:pt x="100128" y="144218"/>
                    <a:pt x="73767" y="180347"/>
                    <a:pt x="57405" y="225838"/>
                  </a:cubicBezTo>
                  <a:cubicBezTo>
                    <a:pt x="41043" y="271329"/>
                    <a:pt x="39985" y="299410"/>
                    <a:pt x="28100" y="384004"/>
                  </a:cubicBezTo>
                  <a:cubicBezTo>
                    <a:pt x="16215" y="468598"/>
                    <a:pt x="6650" y="536528"/>
                    <a:pt x="5144" y="581000"/>
                  </a:cubicBezTo>
                  <a:cubicBezTo>
                    <a:pt x="3638" y="625472"/>
                    <a:pt x="233" y="674641"/>
                    <a:pt x="16" y="727037"/>
                  </a:cubicBezTo>
                  <a:cubicBezTo>
                    <a:pt x="-201" y="779433"/>
                    <a:pt x="1929" y="834163"/>
                    <a:pt x="3842" y="895378"/>
                  </a:cubicBezTo>
                  <a:cubicBezTo>
                    <a:pt x="5755" y="956593"/>
                    <a:pt x="8306" y="1021634"/>
                    <a:pt x="11494" y="1094327"/>
                  </a:cubicBezTo>
                  <a:cubicBezTo>
                    <a:pt x="14682" y="1167020"/>
                    <a:pt x="15958" y="1239076"/>
                    <a:pt x="22972" y="1331536"/>
                  </a:cubicBezTo>
                  <a:cubicBezTo>
                    <a:pt x="29986" y="1423996"/>
                    <a:pt x="47840" y="1628684"/>
                    <a:pt x="53579" y="1649089"/>
                  </a:cubicBezTo>
                  <a:cubicBezTo>
                    <a:pt x="59318" y="1669494"/>
                    <a:pt x="57405" y="1526659"/>
                    <a:pt x="57405" y="1453966"/>
                  </a:cubicBezTo>
                  <a:cubicBezTo>
                    <a:pt x="57405" y="1381273"/>
                    <a:pt x="53579" y="1295826"/>
                    <a:pt x="53579" y="1212931"/>
                  </a:cubicBezTo>
                  <a:cubicBezTo>
                    <a:pt x="53579" y="1130036"/>
                    <a:pt x="56767" y="1045865"/>
                    <a:pt x="57405" y="956593"/>
                  </a:cubicBezTo>
                  <a:cubicBezTo>
                    <a:pt x="58043" y="867321"/>
                    <a:pt x="57405" y="677300"/>
                    <a:pt x="57405" y="677300"/>
                  </a:cubicBezTo>
                  <a:lnTo>
                    <a:pt x="57405" y="677300"/>
                  </a:lnTo>
                </a:path>
              </a:pathLst>
            </a:cu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BB1F49-EF8A-4B4C-990E-12CE5389B224}"/>
                </a:ext>
              </a:extLst>
            </p:cNvPr>
            <p:cNvSpPr/>
            <p:nvPr/>
          </p:nvSpPr>
          <p:spPr>
            <a:xfrm>
              <a:off x="5760825" y="12501661"/>
              <a:ext cx="53354" cy="5335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8EC8AC-6BF0-2445-B505-75520FC87207}"/>
                </a:ext>
              </a:extLst>
            </p:cNvPr>
            <p:cNvSpPr txBox="1"/>
            <p:nvPr/>
          </p:nvSpPr>
          <p:spPr>
            <a:xfrm>
              <a:off x="5785423" y="12409108"/>
              <a:ext cx="864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B0F0"/>
                  </a:solidFill>
                  <a:latin typeface="Avenir Heavy" charset="0"/>
                  <a:ea typeface="Avenir Heavy" charset="0"/>
                  <a:cs typeface="Avenir Heavy" charset="0"/>
                </a:rPr>
                <a:t>Bounce!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76AA78A-3C66-2948-B788-BC54F5AFEEF7}"/>
                </a:ext>
              </a:extLst>
            </p:cNvPr>
            <p:cNvCxnSpPr/>
            <p:nvPr/>
          </p:nvCxnSpPr>
          <p:spPr>
            <a:xfrm flipH="1" flipV="1">
              <a:off x="6350077" y="10951001"/>
              <a:ext cx="40931" cy="2063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45806B1-44A2-BD40-AFCE-34D6EFA4D591}"/>
                </a:ext>
              </a:extLst>
            </p:cNvPr>
            <p:cNvCxnSpPr/>
            <p:nvPr/>
          </p:nvCxnSpPr>
          <p:spPr>
            <a:xfrm flipH="1" flipV="1">
              <a:off x="6238601" y="10904969"/>
              <a:ext cx="41276" cy="158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35923C8-E4F3-9248-A0E3-259B9644DE00}"/>
                </a:ext>
              </a:extLst>
            </p:cNvPr>
            <p:cNvCxnSpPr/>
            <p:nvPr/>
          </p:nvCxnSpPr>
          <p:spPr>
            <a:xfrm flipH="1" flipV="1">
              <a:off x="6117951" y="10876387"/>
              <a:ext cx="47626" cy="6352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153E844-F49B-714F-BC6B-43B2BB54432B}"/>
                </a:ext>
              </a:extLst>
            </p:cNvPr>
            <p:cNvCxnSpPr/>
            <p:nvPr/>
          </p:nvCxnSpPr>
          <p:spPr>
            <a:xfrm flipH="1">
              <a:off x="5990952" y="10876387"/>
              <a:ext cx="41274" cy="635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B8E7FF9-B2DC-8E44-9555-F8410EF511A0}"/>
                </a:ext>
              </a:extLst>
            </p:cNvPr>
            <p:cNvCxnSpPr/>
            <p:nvPr/>
          </p:nvCxnSpPr>
          <p:spPr>
            <a:xfrm flipH="1">
              <a:off x="5892526" y="10914495"/>
              <a:ext cx="28578" cy="3174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C42F2B4-3F16-254C-8588-24D877F6439E}"/>
                </a:ext>
              </a:extLst>
            </p:cNvPr>
            <p:cNvCxnSpPr/>
            <p:nvPr/>
          </p:nvCxnSpPr>
          <p:spPr>
            <a:xfrm flipH="1">
              <a:off x="5813158" y="11009745"/>
              <a:ext cx="25403" cy="38099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D05F364-48E4-C84C-8A69-E5EEABB9BA0F}"/>
                </a:ext>
              </a:extLst>
            </p:cNvPr>
            <p:cNvCxnSpPr/>
            <p:nvPr/>
          </p:nvCxnSpPr>
          <p:spPr>
            <a:xfrm flipH="1">
              <a:off x="5771883" y="11143088"/>
              <a:ext cx="6353" cy="4762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F8130EC-DE60-524B-BA56-F494DC9DE5C4}"/>
                </a:ext>
              </a:extLst>
            </p:cNvPr>
            <p:cNvCxnSpPr/>
            <p:nvPr/>
          </p:nvCxnSpPr>
          <p:spPr>
            <a:xfrm flipH="1">
              <a:off x="5746483" y="11317713"/>
              <a:ext cx="6353" cy="4762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433643A-FFA7-A14B-B3E1-4C5767674134}"/>
                </a:ext>
              </a:extLst>
            </p:cNvPr>
            <p:cNvCxnSpPr/>
            <p:nvPr/>
          </p:nvCxnSpPr>
          <p:spPr>
            <a:xfrm flipH="1">
              <a:off x="5733777" y="11495512"/>
              <a:ext cx="3174" cy="50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3AB96E4-4B44-9E4E-9AFC-95DA25C60D2A}"/>
                </a:ext>
              </a:extLst>
            </p:cNvPr>
            <p:cNvCxnSpPr/>
            <p:nvPr/>
          </p:nvCxnSpPr>
          <p:spPr>
            <a:xfrm>
              <a:off x="5733776" y="11651094"/>
              <a:ext cx="0" cy="539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5801E0E-7CB5-6A40-974D-F4EEA9608399}"/>
                </a:ext>
              </a:extLst>
            </p:cNvPr>
            <p:cNvCxnSpPr/>
            <p:nvPr/>
          </p:nvCxnSpPr>
          <p:spPr>
            <a:xfrm>
              <a:off x="5740133" y="11844769"/>
              <a:ext cx="3175" cy="539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7398F2C2-C113-4F49-8F8D-28E61D5BC473}"/>
                </a:ext>
              </a:extLst>
            </p:cNvPr>
            <p:cNvCxnSpPr/>
            <p:nvPr/>
          </p:nvCxnSpPr>
          <p:spPr>
            <a:xfrm>
              <a:off x="5746483" y="12054319"/>
              <a:ext cx="3175" cy="5397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E321294-80A1-C247-83C8-6C867B55A122}"/>
                </a:ext>
              </a:extLst>
            </p:cNvPr>
            <p:cNvCxnSpPr/>
            <p:nvPr/>
          </p:nvCxnSpPr>
          <p:spPr>
            <a:xfrm>
              <a:off x="5762351" y="12298787"/>
              <a:ext cx="6350" cy="5715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B2AD721-DD4F-5F4B-9179-92F190597C30}"/>
                </a:ext>
              </a:extLst>
            </p:cNvPr>
            <p:cNvCxnSpPr/>
            <p:nvPr/>
          </p:nvCxnSpPr>
          <p:spPr>
            <a:xfrm flipH="1">
              <a:off x="5790933" y="12381337"/>
              <a:ext cx="3175" cy="508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18591D2-099C-004C-AE88-306A6516A788}"/>
                </a:ext>
              </a:extLst>
            </p:cNvPr>
            <p:cNvCxnSpPr/>
            <p:nvPr/>
          </p:nvCxnSpPr>
          <p:spPr>
            <a:xfrm>
              <a:off x="5790926" y="12171787"/>
              <a:ext cx="0" cy="63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C4C10C8-D0EE-3B46-A5B3-E359601D2250}"/>
                </a:ext>
              </a:extLst>
            </p:cNvPr>
            <p:cNvCxnSpPr/>
            <p:nvPr/>
          </p:nvCxnSpPr>
          <p:spPr>
            <a:xfrm>
              <a:off x="5787751" y="11924137"/>
              <a:ext cx="0" cy="63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8DE6F5D-9923-9544-86E9-55848461F462}"/>
                </a:ext>
              </a:extLst>
            </p:cNvPr>
            <p:cNvCxnSpPr/>
            <p:nvPr/>
          </p:nvCxnSpPr>
          <p:spPr>
            <a:xfrm>
              <a:off x="5790926" y="11673312"/>
              <a:ext cx="0" cy="63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6961920-A57B-274D-9BAB-9BF409A5D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375" b="68750" l="9677" r="887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5018" y="12082790"/>
              <a:ext cx="255622" cy="26386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72E531-69C3-BC43-A785-A95F7880B58A}"/>
              </a:ext>
            </a:extLst>
          </p:cNvPr>
          <p:cNvGrpSpPr/>
          <p:nvPr/>
        </p:nvGrpSpPr>
        <p:grpSpPr>
          <a:xfrm>
            <a:off x="15412258" y="14533642"/>
            <a:ext cx="2887830" cy="2178805"/>
            <a:chOff x="10937904" y="11209384"/>
            <a:chExt cx="2887830" cy="2178805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AC14686-BBB8-5A43-833E-0FBC90BDA89A}"/>
                </a:ext>
              </a:extLst>
            </p:cNvPr>
            <p:cNvSpPr/>
            <p:nvPr/>
          </p:nvSpPr>
          <p:spPr>
            <a:xfrm>
              <a:off x="10937904" y="11209384"/>
              <a:ext cx="2880173" cy="2178805"/>
            </a:xfrm>
            <a:prstGeom prst="roundRect">
              <a:avLst>
                <a:gd name="adj" fmla="val 7879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616B5D-ECED-134F-A075-2FC8FAEAD7BD}"/>
                </a:ext>
              </a:extLst>
            </p:cNvPr>
            <p:cNvGrpSpPr/>
            <p:nvPr/>
          </p:nvGrpSpPr>
          <p:grpSpPr>
            <a:xfrm>
              <a:off x="11067700" y="11362895"/>
              <a:ext cx="515837" cy="278379"/>
              <a:chOff x="1463672" y="204806"/>
              <a:chExt cx="515837" cy="278379"/>
            </a:xfrm>
          </p:grpSpPr>
          <p:sp>
            <p:nvSpPr>
              <p:cNvPr id="38" name="Trapezoid 204">
                <a:extLst>
                  <a:ext uri="{FF2B5EF4-FFF2-40B4-BE49-F238E27FC236}">
                    <a16:creationId xmlns:a16="http://schemas.microsoft.com/office/drawing/2014/main" id="{DC5D3AE7-F5C0-E04C-82CD-7D82BF7D8B81}"/>
                  </a:ext>
                </a:extLst>
              </p:cNvPr>
              <p:cNvSpPr/>
              <p:nvPr/>
            </p:nvSpPr>
            <p:spPr>
              <a:xfrm rot="5400000">
                <a:off x="1453215" y="215263"/>
                <a:ext cx="276975" cy="256061"/>
              </a:xfrm>
              <a:prstGeom prst="trapezoid">
                <a:avLst/>
              </a:prstGeom>
              <a:solidFill>
                <a:srgbClr val="FFD25B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rapezoid 205">
                <a:extLst>
                  <a:ext uri="{FF2B5EF4-FFF2-40B4-BE49-F238E27FC236}">
                    <a16:creationId xmlns:a16="http://schemas.microsoft.com/office/drawing/2014/main" id="{26BEB15C-BFDA-DD42-9650-28FB54647829}"/>
                  </a:ext>
                </a:extLst>
              </p:cNvPr>
              <p:cNvSpPr/>
              <p:nvPr/>
            </p:nvSpPr>
            <p:spPr>
              <a:xfrm rot="16200000">
                <a:off x="1712992" y="216668"/>
                <a:ext cx="276972" cy="256062"/>
              </a:xfrm>
              <a:prstGeom prst="trapezoid">
                <a:avLst/>
              </a:prstGeom>
              <a:solidFill>
                <a:srgbClr val="FFD25B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8D5602-3AC9-5144-BF76-71F9C403C6BD}"/>
                </a:ext>
              </a:extLst>
            </p:cNvPr>
            <p:cNvSpPr txBox="1"/>
            <p:nvPr/>
          </p:nvSpPr>
          <p:spPr>
            <a:xfrm>
              <a:off x="11593202" y="11339167"/>
              <a:ext cx="2232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Deep neural network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6F3D426-24FF-7249-8970-9FDE401B3D69}"/>
                </a:ext>
              </a:extLst>
            </p:cNvPr>
            <p:cNvSpPr/>
            <p:nvPr/>
          </p:nvSpPr>
          <p:spPr>
            <a:xfrm>
              <a:off x="11070532" y="12569219"/>
              <a:ext cx="513000" cy="2620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E99C9D-B21E-0D40-9DAD-C4EC7513A90F}"/>
                </a:ext>
              </a:extLst>
            </p:cNvPr>
            <p:cNvSpPr txBox="1"/>
            <p:nvPr/>
          </p:nvSpPr>
          <p:spPr>
            <a:xfrm>
              <a:off x="11591848" y="12536149"/>
              <a:ext cx="1197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31FF59-7779-9142-AF2E-1B3246016246}"/>
                </a:ext>
              </a:extLst>
            </p:cNvPr>
            <p:cNvSpPr/>
            <p:nvPr/>
          </p:nvSpPr>
          <p:spPr>
            <a:xfrm>
              <a:off x="11067709" y="12189703"/>
              <a:ext cx="515822" cy="28138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95FCB91-F23A-9848-8792-49C1DBB9C2FA}"/>
                </a:ext>
              </a:extLst>
            </p:cNvPr>
            <p:cNvSpPr txBox="1"/>
            <p:nvPr/>
          </p:nvSpPr>
          <p:spPr>
            <a:xfrm>
              <a:off x="11595533" y="12156947"/>
              <a:ext cx="14352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Loss function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2DC851F-0C40-6B45-961F-92AE958F0C61}"/>
                </a:ext>
              </a:extLst>
            </p:cNvPr>
            <p:cNvGrpSpPr/>
            <p:nvPr/>
          </p:nvGrpSpPr>
          <p:grpSpPr>
            <a:xfrm>
              <a:off x="11074952" y="11731525"/>
              <a:ext cx="508578" cy="348304"/>
              <a:chOff x="1470931" y="641507"/>
              <a:chExt cx="508578" cy="348304"/>
            </a:xfrm>
          </p:grpSpPr>
          <p:sp>
            <p:nvSpPr>
              <p:cNvPr id="36" name="Trapezoid 212">
                <a:extLst>
                  <a:ext uri="{FF2B5EF4-FFF2-40B4-BE49-F238E27FC236}">
                    <a16:creationId xmlns:a16="http://schemas.microsoft.com/office/drawing/2014/main" id="{7A7FAEB1-8FD4-F445-8828-19C91D97AF0F}"/>
                  </a:ext>
                </a:extLst>
              </p:cNvPr>
              <p:cNvSpPr/>
              <p:nvPr/>
            </p:nvSpPr>
            <p:spPr>
              <a:xfrm rot="5400000">
                <a:off x="1551068" y="561370"/>
                <a:ext cx="348304" cy="508578"/>
              </a:xfrm>
              <a:prstGeom prst="trapezoid">
                <a:avLst/>
              </a:prstGeom>
              <a:solidFill>
                <a:srgbClr val="FFBD75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965B43-56ED-2F45-852B-44EED68EB25E}"/>
                  </a:ext>
                </a:extLst>
              </p:cNvPr>
              <p:cNvSpPr txBox="1"/>
              <p:nvPr/>
            </p:nvSpPr>
            <p:spPr>
              <a:xfrm>
                <a:off x="1484574" y="706590"/>
                <a:ext cx="446145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BAFF69-FBF0-0645-B4DD-8AF1279673F9}"/>
                </a:ext>
              </a:extLst>
            </p:cNvPr>
            <p:cNvSpPr txBox="1"/>
            <p:nvPr/>
          </p:nvSpPr>
          <p:spPr>
            <a:xfrm>
              <a:off x="11591848" y="11738752"/>
              <a:ext cx="2232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Differentiable renderer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E8C71B0-2E49-D848-9058-88D82534D46E}"/>
                </a:ext>
              </a:extLst>
            </p:cNvPr>
            <p:cNvSpPr/>
            <p:nvPr/>
          </p:nvSpPr>
          <p:spPr>
            <a:xfrm>
              <a:off x="11067700" y="12942028"/>
              <a:ext cx="515837" cy="26343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>
                  <a:latin typeface="Avenir Book" charset="0"/>
                  <a:ea typeface="Avenir Book" charset="0"/>
                  <a:cs typeface="Avenir Book" charset="0"/>
                </a:rPr>
                <a:t>Op</a:t>
              </a:r>
              <a:endParaRPr lang="en-US" sz="160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69AD0C6-6A78-9743-9397-EEF562F546A0}"/>
                </a:ext>
              </a:extLst>
            </p:cNvPr>
            <p:cNvSpPr txBox="1"/>
            <p:nvPr/>
          </p:nvSpPr>
          <p:spPr>
            <a:xfrm>
              <a:off x="11596334" y="12900675"/>
              <a:ext cx="18429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venir Book" charset="0"/>
                  <a:ea typeface="Avenir Book" charset="0"/>
                  <a:cs typeface="Avenir Book" charset="0"/>
                </a:rPr>
                <a:t>Image Operation</a:t>
              </a:r>
            </a:p>
          </p:txBody>
        </p: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9DF2B5B0-956B-BA44-A690-8AC864ED1343}"/>
              </a:ext>
            </a:extLst>
          </p:cNvPr>
          <p:cNvGrpSpPr/>
          <p:nvPr/>
        </p:nvGrpSpPr>
        <p:grpSpPr>
          <a:xfrm>
            <a:off x="14697814" y="10082577"/>
            <a:ext cx="14761060" cy="6681423"/>
            <a:chOff x="616688" y="4129090"/>
            <a:chExt cx="18174689" cy="9591890"/>
          </a:xfrm>
        </p:grpSpPr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C9ECEBD1-5AA0-3340-A50E-461E33FD5A06}"/>
                </a:ext>
              </a:extLst>
            </p:cNvPr>
            <p:cNvGrpSpPr/>
            <p:nvPr/>
          </p:nvGrpSpPr>
          <p:grpSpPr>
            <a:xfrm>
              <a:off x="13863036" y="4177946"/>
              <a:ext cx="3231366" cy="5486824"/>
              <a:chOff x="10643993" y="4259252"/>
              <a:chExt cx="3231366" cy="5486824"/>
            </a:xfrm>
          </p:grpSpPr>
          <p:sp>
            <p:nvSpPr>
              <p:cNvPr id="755" name="Freeform 754">
                <a:extLst>
                  <a:ext uri="{FF2B5EF4-FFF2-40B4-BE49-F238E27FC236}">
                    <a16:creationId xmlns:a16="http://schemas.microsoft.com/office/drawing/2014/main" id="{B549B0CA-91AC-4042-AA57-4819788C68B7}"/>
                  </a:ext>
                </a:extLst>
              </p:cNvPr>
              <p:cNvSpPr/>
              <p:nvPr/>
            </p:nvSpPr>
            <p:spPr>
              <a:xfrm flipH="1">
                <a:off x="12625340" y="6754815"/>
                <a:ext cx="566163" cy="1579318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41996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2463 w 1199030"/>
                  <a:gd name="connsiteY0" fmla="*/ 331017 h 1789284"/>
                  <a:gd name="connsiteX1" fmla="*/ 1193860 w 1199030"/>
                  <a:gd name="connsiteY1" fmla="*/ 0 h 1789284"/>
                  <a:gd name="connsiteX2" fmla="*/ 1198550 w 1199030"/>
                  <a:gd name="connsiteY2" fmla="*/ 1789284 h 1789284"/>
                  <a:gd name="connsiteX3" fmla="*/ 127 w 1199030"/>
                  <a:gd name="connsiteY3" fmla="*/ 1705474 h 1789284"/>
                  <a:gd name="connsiteX4" fmla="*/ 2463 w 1199030"/>
                  <a:gd name="connsiteY4" fmla="*/ 331017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30" h="1789284">
                    <a:moveTo>
                      <a:pt x="2463" y="331017"/>
                    </a:moveTo>
                    <a:cubicBezTo>
                      <a:pt x="1158889" y="12157"/>
                      <a:pt x="35787" y="321424"/>
                      <a:pt x="1193860" y="0"/>
                    </a:cubicBezTo>
                    <a:cubicBezTo>
                      <a:pt x="1191089" y="340822"/>
                      <a:pt x="1201321" y="1448462"/>
                      <a:pt x="1198550" y="1789284"/>
                    </a:cubicBezTo>
                    <a:lnTo>
                      <a:pt x="127" y="1705474"/>
                    </a:lnTo>
                    <a:cubicBezTo>
                      <a:pt x="-765" y="1245394"/>
                      <a:pt x="3355" y="791097"/>
                      <a:pt x="2463" y="331017"/>
                    </a:cubicBezTo>
                    <a:close/>
                  </a:path>
                </a:pathLst>
              </a:custGeom>
              <a:solidFill>
                <a:srgbClr val="FFBD75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56" name="TextBox 755">
                <a:extLst>
                  <a:ext uri="{FF2B5EF4-FFF2-40B4-BE49-F238E27FC236}">
                    <a16:creationId xmlns:a16="http://schemas.microsoft.com/office/drawing/2014/main" id="{B96E5FDD-B6F4-7947-8047-885C3BA8960F}"/>
                  </a:ext>
                </a:extLst>
              </p:cNvPr>
              <p:cNvSpPr txBox="1"/>
              <p:nvPr/>
            </p:nvSpPr>
            <p:spPr>
              <a:xfrm>
                <a:off x="10643993" y="4259252"/>
                <a:ext cx="1872556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Generated Video</a:t>
                </a:r>
              </a:p>
            </p:txBody>
          </p:sp>
          <p:sp>
            <p:nvSpPr>
              <p:cNvPr id="757" name="TextBox 756">
                <a:extLst>
                  <a:ext uri="{FF2B5EF4-FFF2-40B4-BE49-F238E27FC236}">
                    <a16:creationId xmlns:a16="http://schemas.microsoft.com/office/drawing/2014/main" id="{7DAF54D9-9876-304C-96F1-B875967F0B05}"/>
                  </a:ext>
                </a:extLst>
              </p:cNvPr>
              <p:cNvSpPr txBox="1"/>
              <p:nvPr/>
            </p:nvSpPr>
            <p:spPr>
              <a:xfrm>
                <a:off x="10748074" y="4806382"/>
                <a:ext cx="1279166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Heavy" charset="0"/>
                    <a:ea typeface="Avenir Heavy" charset="0"/>
                    <a:cs typeface="Avenir Heavy" charset="0"/>
                  </a:rPr>
                  <a:t>Foreground</a:t>
                </a:r>
              </a:p>
            </p:txBody>
          </p:sp>
          <p:sp>
            <p:nvSpPr>
              <p:cNvPr id="758" name="TextBox 757">
                <a:extLst>
                  <a:ext uri="{FF2B5EF4-FFF2-40B4-BE49-F238E27FC236}">
                    <a16:creationId xmlns:a16="http://schemas.microsoft.com/office/drawing/2014/main" id="{F93960C2-AF90-EA43-92E3-585820076629}"/>
                  </a:ext>
                </a:extLst>
              </p:cNvPr>
              <p:cNvSpPr txBox="1"/>
              <p:nvPr/>
            </p:nvSpPr>
            <p:spPr>
              <a:xfrm>
                <a:off x="11694436" y="4812493"/>
                <a:ext cx="1190363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Heavy" charset="0"/>
                    <a:ea typeface="Avenir Heavy" charset="0"/>
                    <a:cs typeface="Avenir Heavy" charset="0"/>
                  </a:rPr>
                  <a:t>Silhouettes</a:t>
                </a:r>
              </a:p>
            </p:txBody>
          </p:sp>
          <p:sp>
            <p:nvSpPr>
              <p:cNvPr id="759" name="Rectangle 758">
                <a:extLst>
                  <a:ext uri="{FF2B5EF4-FFF2-40B4-BE49-F238E27FC236}">
                    <a16:creationId xmlns:a16="http://schemas.microsoft.com/office/drawing/2014/main" id="{746C50CF-600B-8041-81EF-CCEFBA242471}"/>
                  </a:ext>
                </a:extLst>
              </p:cNvPr>
              <p:cNvSpPr/>
              <p:nvPr/>
            </p:nvSpPr>
            <p:spPr>
              <a:xfrm>
                <a:off x="12349285" y="4260983"/>
                <a:ext cx="1526074" cy="353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latin typeface="Avenir Book" charset="0"/>
                    <a:ea typeface="Avenir Book" charset="0"/>
                    <a:cs typeface="Avenir Book" charset="0"/>
                  </a:rPr>
                  <a:t>(higher frame rate)</a:t>
                </a:r>
                <a:endParaRPr lang="en-US" sz="1000" i="1"/>
              </a:p>
            </p:txBody>
          </p:sp>
          <p:cxnSp>
            <p:nvCxnSpPr>
              <p:cNvPr id="760" name="Straight Connector 759">
                <a:extLst>
                  <a:ext uri="{FF2B5EF4-FFF2-40B4-BE49-F238E27FC236}">
                    <a16:creationId xmlns:a16="http://schemas.microsoft.com/office/drawing/2014/main" id="{09240C4E-47B4-2E4D-A633-6E929A7AF4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30417" y="7272186"/>
                <a:ext cx="558484" cy="168015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1" name="Straight Connector 760">
                <a:extLst>
                  <a:ext uri="{FF2B5EF4-FFF2-40B4-BE49-F238E27FC236}">
                    <a16:creationId xmlns:a16="http://schemas.microsoft.com/office/drawing/2014/main" id="{CE77BD1F-95A6-9040-AD90-048FCA02F3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29044" y="7809978"/>
                <a:ext cx="562459" cy="38579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2" name="TextBox 761">
                <a:extLst>
                  <a:ext uri="{FF2B5EF4-FFF2-40B4-BE49-F238E27FC236}">
                    <a16:creationId xmlns:a16="http://schemas.microsoft.com/office/drawing/2014/main" id="{2A188E2B-1D3F-044E-BE43-C04B8CC0EC4B}"/>
                  </a:ext>
                </a:extLst>
              </p:cNvPr>
              <p:cNvSpPr txBox="1"/>
              <p:nvPr/>
            </p:nvSpPr>
            <p:spPr>
              <a:xfrm>
                <a:off x="12609746" y="7003085"/>
                <a:ext cx="56155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  <p:sp>
            <p:nvSpPr>
              <p:cNvPr id="763" name="TextBox 762">
                <a:extLst>
                  <a:ext uri="{FF2B5EF4-FFF2-40B4-BE49-F238E27FC236}">
                    <a16:creationId xmlns:a16="http://schemas.microsoft.com/office/drawing/2014/main" id="{84992893-AFD4-CA43-AD06-F8298F805D1F}"/>
                  </a:ext>
                </a:extLst>
              </p:cNvPr>
              <p:cNvSpPr txBox="1"/>
              <p:nvPr/>
            </p:nvSpPr>
            <p:spPr>
              <a:xfrm>
                <a:off x="12611835" y="7481161"/>
                <a:ext cx="56155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  <p:sp>
            <p:nvSpPr>
              <p:cNvPr id="764" name="TextBox 763">
                <a:extLst>
                  <a:ext uri="{FF2B5EF4-FFF2-40B4-BE49-F238E27FC236}">
                    <a16:creationId xmlns:a16="http://schemas.microsoft.com/office/drawing/2014/main" id="{44236FD2-7206-6D4A-9D3E-E307C521E203}"/>
                  </a:ext>
                </a:extLst>
              </p:cNvPr>
              <p:cNvSpPr txBox="1"/>
              <p:nvPr/>
            </p:nvSpPr>
            <p:spPr>
              <a:xfrm>
                <a:off x="12613922" y="7934185"/>
                <a:ext cx="56155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  <p:pic>
            <p:nvPicPr>
              <p:cNvPr id="765" name="Picture 764">
                <a:extLst>
                  <a:ext uri="{FF2B5EF4-FFF2-40B4-BE49-F238E27FC236}">
                    <a16:creationId xmlns:a16="http://schemas.microsoft.com/office/drawing/2014/main" id="{10850676-584D-9942-8215-DBE063667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9037" y="5156221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66" name="Picture 765">
                <a:extLst>
                  <a:ext uri="{FF2B5EF4-FFF2-40B4-BE49-F238E27FC236}">
                    <a16:creationId xmlns:a16="http://schemas.microsoft.com/office/drawing/2014/main" id="{05D62739-DF20-8941-BB60-90602AF8C9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9037" y="5684725"/>
                <a:ext cx="716702" cy="529200"/>
              </a:xfrm>
              <a:prstGeom prst="rect">
                <a:avLst/>
              </a:prstGeom>
            </p:spPr>
          </p:pic>
          <p:pic>
            <p:nvPicPr>
              <p:cNvPr id="767" name="Picture 766">
                <a:extLst>
                  <a:ext uri="{FF2B5EF4-FFF2-40B4-BE49-F238E27FC236}">
                    <a16:creationId xmlns:a16="http://schemas.microsoft.com/office/drawing/2014/main" id="{EE0AECA1-B770-9640-A2FB-AFDA94807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9037" y="6214951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68" name="Picture 767">
                <a:extLst>
                  <a:ext uri="{FF2B5EF4-FFF2-40B4-BE49-F238E27FC236}">
                    <a16:creationId xmlns:a16="http://schemas.microsoft.com/office/drawing/2014/main" id="{D5312A57-D7B0-7047-A445-5DE944B27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9037" y="6745177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69" name="Picture 768">
                <a:extLst>
                  <a:ext uri="{FF2B5EF4-FFF2-40B4-BE49-F238E27FC236}">
                    <a16:creationId xmlns:a16="http://schemas.microsoft.com/office/drawing/2014/main" id="{80DC9C1D-71C0-A144-8661-35A189CB86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9037" y="7273681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0" name="Picture 769">
                <a:extLst>
                  <a:ext uri="{FF2B5EF4-FFF2-40B4-BE49-F238E27FC236}">
                    <a16:creationId xmlns:a16="http://schemas.microsoft.com/office/drawing/2014/main" id="{55EEE65E-E0AA-AD47-A168-12D75BC13F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79037" y="7803907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1" name="Picture 770">
                <a:extLst>
                  <a:ext uri="{FF2B5EF4-FFF2-40B4-BE49-F238E27FC236}">
                    <a16:creationId xmlns:a16="http://schemas.microsoft.com/office/drawing/2014/main" id="{24D20986-5857-5741-89D9-87F040DEB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3413" y="5156221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2" name="Picture 771">
                <a:extLst>
                  <a:ext uri="{FF2B5EF4-FFF2-40B4-BE49-F238E27FC236}">
                    <a16:creationId xmlns:a16="http://schemas.microsoft.com/office/drawing/2014/main" id="{3A656B31-C6B4-C14A-9C75-3D50AB357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3413" y="5684725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3" name="Picture 772">
                <a:extLst>
                  <a:ext uri="{FF2B5EF4-FFF2-40B4-BE49-F238E27FC236}">
                    <a16:creationId xmlns:a16="http://schemas.microsoft.com/office/drawing/2014/main" id="{9D52F572-A58B-A747-BFBE-4D7BFA810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3413" y="6214951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4" name="Picture 773">
                <a:extLst>
                  <a:ext uri="{FF2B5EF4-FFF2-40B4-BE49-F238E27FC236}">
                    <a16:creationId xmlns:a16="http://schemas.microsoft.com/office/drawing/2014/main" id="{E7FBCE8A-6BA0-3A42-B70B-E2BB90FFF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3413" y="6745177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5" name="Picture 774">
                <a:extLst>
                  <a:ext uri="{FF2B5EF4-FFF2-40B4-BE49-F238E27FC236}">
                    <a16:creationId xmlns:a16="http://schemas.microsoft.com/office/drawing/2014/main" id="{5E8FF27F-3F4F-C44E-9CFF-69F43ABD09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3413" y="7273681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776" name="Picture 775">
                <a:extLst>
                  <a:ext uri="{FF2B5EF4-FFF2-40B4-BE49-F238E27FC236}">
                    <a16:creationId xmlns:a16="http://schemas.microsoft.com/office/drawing/2014/main" id="{F40978CD-FA0B-424F-BD59-F75544622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3413" y="7803907"/>
                <a:ext cx="718092" cy="530226"/>
              </a:xfrm>
              <a:prstGeom prst="rect">
                <a:avLst/>
              </a:prstGeom>
            </p:spPr>
          </p:pic>
          <p:sp>
            <p:nvSpPr>
              <p:cNvPr id="777" name="Freeform 776">
                <a:extLst>
                  <a:ext uri="{FF2B5EF4-FFF2-40B4-BE49-F238E27FC236}">
                    <a16:creationId xmlns:a16="http://schemas.microsoft.com/office/drawing/2014/main" id="{C511C27E-3547-FA4D-894D-770EB532A3AF}"/>
                  </a:ext>
                </a:extLst>
              </p:cNvPr>
              <p:cNvSpPr/>
              <p:nvPr/>
            </p:nvSpPr>
            <p:spPr>
              <a:xfrm flipH="1">
                <a:off x="12621695" y="5161994"/>
                <a:ext cx="566163" cy="1579318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41996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2463 w 1199030"/>
                  <a:gd name="connsiteY0" fmla="*/ 331017 h 1789284"/>
                  <a:gd name="connsiteX1" fmla="*/ 1193860 w 1199030"/>
                  <a:gd name="connsiteY1" fmla="*/ 0 h 1789284"/>
                  <a:gd name="connsiteX2" fmla="*/ 1198550 w 1199030"/>
                  <a:gd name="connsiteY2" fmla="*/ 1789284 h 1789284"/>
                  <a:gd name="connsiteX3" fmla="*/ 127 w 1199030"/>
                  <a:gd name="connsiteY3" fmla="*/ 1705474 h 1789284"/>
                  <a:gd name="connsiteX4" fmla="*/ 2463 w 1199030"/>
                  <a:gd name="connsiteY4" fmla="*/ 331017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30" h="1789284">
                    <a:moveTo>
                      <a:pt x="2463" y="331017"/>
                    </a:moveTo>
                    <a:cubicBezTo>
                      <a:pt x="1158889" y="12157"/>
                      <a:pt x="35787" y="321424"/>
                      <a:pt x="1193860" y="0"/>
                    </a:cubicBezTo>
                    <a:cubicBezTo>
                      <a:pt x="1191089" y="340822"/>
                      <a:pt x="1201321" y="1448462"/>
                      <a:pt x="1198550" y="1789284"/>
                    </a:cubicBezTo>
                    <a:lnTo>
                      <a:pt x="127" y="1705474"/>
                    </a:lnTo>
                    <a:cubicBezTo>
                      <a:pt x="-765" y="1245394"/>
                      <a:pt x="3355" y="791097"/>
                      <a:pt x="2463" y="331017"/>
                    </a:cubicBezTo>
                    <a:close/>
                  </a:path>
                </a:pathLst>
              </a:custGeom>
              <a:solidFill>
                <a:srgbClr val="FFBD75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cxnSp>
            <p:nvCxnSpPr>
              <p:cNvPr id="778" name="Straight Connector 777">
                <a:extLst>
                  <a:ext uri="{FF2B5EF4-FFF2-40B4-BE49-F238E27FC236}">
                    <a16:creationId xmlns:a16="http://schemas.microsoft.com/office/drawing/2014/main" id="{F84BBD46-CD57-BB4E-9F64-6651DC1C6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26772" y="5679365"/>
                <a:ext cx="558484" cy="168015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>
                <a:extLst>
                  <a:ext uri="{FF2B5EF4-FFF2-40B4-BE49-F238E27FC236}">
                    <a16:creationId xmlns:a16="http://schemas.microsoft.com/office/drawing/2014/main" id="{95ECCD9D-AC91-BC45-956E-CB23A11B04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25399" y="6217157"/>
                <a:ext cx="562459" cy="38579"/>
              </a:xfrm>
              <a:prstGeom prst="line">
                <a:avLst/>
              </a:prstGeom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0" name="TextBox 779">
                <a:extLst>
                  <a:ext uri="{FF2B5EF4-FFF2-40B4-BE49-F238E27FC236}">
                    <a16:creationId xmlns:a16="http://schemas.microsoft.com/office/drawing/2014/main" id="{39BD0FB3-5BDD-3841-B106-75594711CBBC}"/>
                  </a:ext>
                </a:extLst>
              </p:cNvPr>
              <p:cNvSpPr txBox="1"/>
              <p:nvPr/>
            </p:nvSpPr>
            <p:spPr>
              <a:xfrm>
                <a:off x="12606101" y="5410263"/>
                <a:ext cx="56155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  <p:sp>
            <p:nvSpPr>
              <p:cNvPr id="781" name="TextBox 780">
                <a:extLst>
                  <a:ext uri="{FF2B5EF4-FFF2-40B4-BE49-F238E27FC236}">
                    <a16:creationId xmlns:a16="http://schemas.microsoft.com/office/drawing/2014/main" id="{8284C584-52D9-9F4E-848C-15366207695C}"/>
                  </a:ext>
                </a:extLst>
              </p:cNvPr>
              <p:cNvSpPr txBox="1"/>
              <p:nvPr/>
            </p:nvSpPr>
            <p:spPr>
              <a:xfrm>
                <a:off x="12608189" y="5888340"/>
                <a:ext cx="56155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  <p:sp>
            <p:nvSpPr>
              <p:cNvPr id="782" name="TextBox 781">
                <a:extLst>
                  <a:ext uri="{FF2B5EF4-FFF2-40B4-BE49-F238E27FC236}">
                    <a16:creationId xmlns:a16="http://schemas.microsoft.com/office/drawing/2014/main" id="{EB88AF30-8F0C-2045-BE39-172E3B18B0B1}"/>
                  </a:ext>
                </a:extLst>
              </p:cNvPr>
              <p:cNvSpPr txBox="1"/>
              <p:nvPr/>
            </p:nvSpPr>
            <p:spPr>
              <a:xfrm>
                <a:off x="12610277" y="6341364"/>
                <a:ext cx="56155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latin typeface="Avenir Black" charset="0"/>
                    <a:ea typeface="Avenir Black" charset="0"/>
                    <a:cs typeface="Avenir Black" charset="0"/>
                  </a:rPr>
                  <a:t>DR</a:t>
                </a:r>
              </a:p>
            </p:txBody>
          </p:sp>
          <p:sp>
            <p:nvSpPr>
              <p:cNvPr id="783" name="Freeform 782">
                <a:extLst>
                  <a:ext uri="{FF2B5EF4-FFF2-40B4-BE49-F238E27FC236}">
                    <a16:creationId xmlns:a16="http://schemas.microsoft.com/office/drawing/2014/main" id="{87193B53-E504-384E-9BBF-58DFA10765D5}"/>
                  </a:ext>
                </a:extLst>
              </p:cNvPr>
              <p:cNvSpPr/>
              <p:nvPr/>
            </p:nvSpPr>
            <p:spPr>
              <a:xfrm rot="5400000">
                <a:off x="11055028" y="7573136"/>
                <a:ext cx="4300160" cy="4571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41996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733893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733893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0 w 1196567"/>
                  <a:gd name="connsiteY0" fmla="*/ 331017 h 2118814"/>
                  <a:gd name="connsiteX1" fmla="*/ 1191397 w 1196567"/>
                  <a:gd name="connsiteY1" fmla="*/ 0 h 2118814"/>
                  <a:gd name="connsiteX2" fmla="*/ 1196087 w 1196567"/>
                  <a:gd name="connsiteY2" fmla="*/ 1789284 h 2118814"/>
                  <a:gd name="connsiteX3" fmla="*/ 2677 w 1196567"/>
                  <a:gd name="connsiteY3" fmla="*/ 2118814 h 2118814"/>
                  <a:gd name="connsiteX4" fmla="*/ 0 w 1196567"/>
                  <a:gd name="connsiteY4" fmla="*/ 331017 h 2118814"/>
                  <a:gd name="connsiteX0" fmla="*/ 2463 w 1199030"/>
                  <a:gd name="connsiteY0" fmla="*/ 331017 h 1789284"/>
                  <a:gd name="connsiteX1" fmla="*/ 1193860 w 1199030"/>
                  <a:gd name="connsiteY1" fmla="*/ 0 h 1789284"/>
                  <a:gd name="connsiteX2" fmla="*/ 1198550 w 1199030"/>
                  <a:gd name="connsiteY2" fmla="*/ 1789284 h 1789284"/>
                  <a:gd name="connsiteX3" fmla="*/ 127 w 1199030"/>
                  <a:gd name="connsiteY3" fmla="*/ 1705474 h 1789284"/>
                  <a:gd name="connsiteX4" fmla="*/ 2463 w 1199030"/>
                  <a:gd name="connsiteY4" fmla="*/ 331017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9030" h="1789284">
                    <a:moveTo>
                      <a:pt x="2463" y="331017"/>
                    </a:moveTo>
                    <a:cubicBezTo>
                      <a:pt x="1158889" y="12157"/>
                      <a:pt x="35787" y="321424"/>
                      <a:pt x="1193860" y="0"/>
                    </a:cubicBezTo>
                    <a:cubicBezTo>
                      <a:pt x="1191089" y="340822"/>
                      <a:pt x="1201321" y="1448462"/>
                      <a:pt x="1198550" y="1789284"/>
                    </a:cubicBezTo>
                    <a:lnTo>
                      <a:pt x="127" y="1705474"/>
                    </a:lnTo>
                    <a:cubicBezTo>
                      <a:pt x="-765" y="1245394"/>
                      <a:pt x="3355" y="791097"/>
                      <a:pt x="2463" y="331017"/>
                    </a:cubicBezTo>
                    <a:close/>
                  </a:path>
                </a:pathLst>
              </a:custGeom>
              <a:solidFill>
                <a:srgbClr val="FFBD75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</p:grpSp>
        <p:pic>
          <p:nvPicPr>
            <p:cNvPr id="546" name="trimmed" descr="trimmed">
              <a:hlinkClick r:id="" action="ppaction://media"/>
              <a:extLst>
                <a:ext uri="{FF2B5EF4-FFF2-40B4-BE49-F238E27FC236}">
                  <a16:creationId xmlns:a16="http://schemas.microsoft.com/office/drawing/2014/main" id="{5142FD3E-DEF1-BC49-9DB9-7B43771FD1E5}"/>
                </a:ext>
              </a:extLst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2"/>
            <a:stretch>
              <a:fillRect/>
            </a:stretch>
          </p:blipFill>
          <p:spPr>
            <a:xfrm>
              <a:off x="14273846" y="5076511"/>
              <a:ext cx="1554946" cy="3190668"/>
            </a:xfrm>
            <a:prstGeom prst="rect">
              <a:avLst/>
            </a:prstGeom>
          </p:spPr>
        </p:pic>
        <p:grpSp>
          <p:nvGrpSpPr>
            <p:cNvPr id="547" name="Group 546">
              <a:extLst>
                <a:ext uri="{FF2B5EF4-FFF2-40B4-BE49-F238E27FC236}">
                  <a16:creationId xmlns:a16="http://schemas.microsoft.com/office/drawing/2014/main" id="{6C2BFB98-1B2A-DE4F-88B1-A985875F1166}"/>
                </a:ext>
              </a:extLst>
            </p:cNvPr>
            <p:cNvGrpSpPr/>
            <p:nvPr/>
          </p:nvGrpSpPr>
          <p:grpSpPr>
            <a:xfrm>
              <a:off x="15317015" y="8702590"/>
              <a:ext cx="3474362" cy="3979375"/>
              <a:chOff x="15881360" y="5970939"/>
              <a:chExt cx="3474362" cy="3979375"/>
            </a:xfrm>
          </p:grpSpPr>
          <p:sp>
            <p:nvSpPr>
              <p:cNvPr id="680" name="Rounded Rectangle 679">
                <a:extLst>
                  <a:ext uri="{FF2B5EF4-FFF2-40B4-BE49-F238E27FC236}">
                    <a16:creationId xmlns:a16="http://schemas.microsoft.com/office/drawing/2014/main" id="{47C43E62-16D9-2544-8899-8D467C5DC8B3}"/>
                  </a:ext>
                </a:extLst>
              </p:cNvPr>
              <p:cNvSpPr/>
              <p:nvPr/>
            </p:nvSpPr>
            <p:spPr>
              <a:xfrm>
                <a:off x="15964721" y="5970939"/>
                <a:ext cx="3391001" cy="3974015"/>
              </a:xfrm>
              <a:prstGeom prst="roundRect">
                <a:avLst>
                  <a:gd name="adj" fmla="val 7708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81" name="Rounded Rectangle 680">
                <a:extLst>
                  <a:ext uri="{FF2B5EF4-FFF2-40B4-BE49-F238E27FC236}">
                    <a16:creationId xmlns:a16="http://schemas.microsoft.com/office/drawing/2014/main" id="{E96D4511-6947-9B46-BAAA-643635F29382}"/>
                  </a:ext>
                </a:extLst>
              </p:cNvPr>
              <p:cNvSpPr/>
              <p:nvPr/>
            </p:nvSpPr>
            <p:spPr>
              <a:xfrm>
                <a:off x="16044103" y="8100194"/>
                <a:ext cx="3241525" cy="1773382"/>
              </a:xfrm>
              <a:prstGeom prst="roundRect">
                <a:avLst>
                  <a:gd name="adj" fmla="val 1095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82" name="TextBox 681">
                <a:extLst>
                  <a:ext uri="{FF2B5EF4-FFF2-40B4-BE49-F238E27FC236}">
                    <a16:creationId xmlns:a16="http://schemas.microsoft.com/office/drawing/2014/main" id="{BC138203-004A-7E4E-A77B-9286B9D464F6}"/>
                  </a:ext>
                </a:extLst>
              </p:cNvPr>
              <p:cNvSpPr txBox="1"/>
              <p:nvPr/>
            </p:nvSpPr>
            <p:spPr>
              <a:xfrm>
                <a:off x="15881360" y="8126408"/>
                <a:ext cx="3400523" cy="41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latin typeface="Avenir Heavy" charset="0"/>
                    <a:ea typeface="Avenir Heavy" charset="0"/>
                    <a:cs typeface="Avenir Heavy" charset="0"/>
                  </a:rPr>
                  <a:t>Constant Mesh Parameters</a:t>
                </a:r>
              </a:p>
            </p:txBody>
          </p:sp>
          <p:sp>
            <p:nvSpPr>
              <p:cNvPr id="683" name="TextBox 682">
                <a:extLst>
                  <a:ext uri="{FF2B5EF4-FFF2-40B4-BE49-F238E27FC236}">
                    <a16:creationId xmlns:a16="http://schemas.microsoft.com/office/drawing/2014/main" id="{F1A6072F-0B50-2443-ACC0-682048A437DA}"/>
                  </a:ext>
                </a:extLst>
              </p:cNvPr>
              <p:cNvSpPr txBox="1"/>
              <p:nvPr/>
            </p:nvSpPr>
            <p:spPr>
              <a:xfrm>
                <a:off x="17045334" y="9590378"/>
                <a:ext cx="953501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Mesh</a:t>
                </a:r>
              </a:p>
            </p:txBody>
          </p:sp>
          <p:sp>
            <p:nvSpPr>
              <p:cNvPr id="684" name="TextBox 683">
                <a:extLst>
                  <a:ext uri="{FF2B5EF4-FFF2-40B4-BE49-F238E27FC236}">
                    <a16:creationId xmlns:a16="http://schemas.microsoft.com/office/drawing/2014/main" id="{D3DF3370-5D01-6F4B-9755-4BE7C88497E6}"/>
                  </a:ext>
                </a:extLst>
              </p:cNvPr>
              <p:cNvSpPr txBox="1"/>
              <p:nvPr/>
            </p:nvSpPr>
            <p:spPr>
              <a:xfrm>
                <a:off x="18071918" y="9596838"/>
                <a:ext cx="1121283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Texture Map</a:t>
                </a:r>
              </a:p>
            </p:txBody>
          </p: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E45659A8-8222-874B-8424-6B1D60683A30}"/>
                  </a:ext>
                </a:extLst>
              </p:cNvPr>
              <p:cNvGrpSpPr/>
              <p:nvPr/>
            </p:nvGrpSpPr>
            <p:grpSpPr>
              <a:xfrm>
                <a:off x="17222194" y="9188172"/>
                <a:ext cx="235626" cy="230917"/>
                <a:chOff x="13701143" y="1157288"/>
                <a:chExt cx="235626" cy="230917"/>
              </a:xfrm>
            </p:grpSpPr>
            <p:cxnSp>
              <p:nvCxnSpPr>
                <p:cNvPr id="752" name="Straight Connector 751">
                  <a:extLst>
                    <a:ext uri="{FF2B5EF4-FFF2-40B4-BE49-F238E27FC236}">
                      <a16:creationId xmlns:a16="http://schemas.microsoft.com/office/drawing/2014/main" id="{88C9B427-3B0A-9A43-8407-66EFC9ACC666}"/>
                    </a:ext>
                  </a:extLst>
                </p:cNvPr>
                <p:cNvCxnSpPr/>
                <p:nvPr/>
              </p:nvCxnSpPr>
              <p:spPr>
                <a:xfrm flipH="1">
                  <a:off x="13774843" y="1312863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3" name="Straight Connector 752">
                  <a:extLst>
                    <a:ext uri="{FF2B5EF4-FFF2-40B4-BE49-F238E27FC236}">
                      <a16:creationId xmlns:a16="http://schemas.microsoft.com/office/drawing/2014/main" id="{2D47357A-EDED-5D4B-B019-FA6B07CBB079}"/>
                    </a:ext>
                  </a:extLst>
                </p:cNvPr>
                <p:cNvCxnSpPr/>
                <p:nvPr/>
              </p:nvCxnSpPr>
              <p:spPr>
                <a:xfrm flipV="1">
                  <a:off x="13774843" y="1157288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Straight Connector 753">
                  <a:extLst>
                    <a:ext uri="{FF2B5EF4-FFF2-40B4-BE49-F238E27FC236}">
                      <a16:creationId xmlns:a16="http://schemas.microsoft.com/office/drawing/2014/main" id="{29FEAED7-ABA5-B641-8BBA-C5D00EE9702C}"/>
                    </a:ext>
                  </a:extLst>
                </p:cNvPr>
                <p:cNvCxnSpPr/>
                <p:nvPr/>
              </p:nvCxnSpPr>
              <p:spPr>
                <a:xfrm flipV="1">
                  <a:off x="13701143" y="1311275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86" name="Cube 685">
                <a:extLst>
                  <a:ext uri="{FF2B5EF4-FFF2-40B4-BE49-F238E27FC236}">
                    <a16:creationId xmlns:a16="http://schemas.microsoft.com/office/drawing/2014/main" id="{576D37AB-2044-AF4E-A71F-0A770E524A43}"/>
                  </a:ext>
                </a:extLst>
              </p:cNvPr>
              <p:cNvSpPr/>
              <p:nvPr/>
            </p:nvSpPr>
            <p:spPr>
              <a:xfrm>
                <a:off x="17023185" y="8530163"/>
                <a:ext cx="1086567" cy="1087527"/>
              </a:xfrm>
              <a:prstGeom prst="cub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/>
              </a:p>
            </p:txBody>
          </p:sp>
          <p:grpSp>
            <p:nvGrpSpPr>
              <p:cNvPr id="687" name="Group 686">
                <a:extLst>
                  <a:ext uri="{FF2B5EF4-FFF2-40B4-BE49-F238E27FC236}">
                    <a16:creationId xmlns:a16="http://schemas.microsoft.com/office/drawing/2014/main" id="{5462E599-197A-834B-AD5C-22DD34B50CAC}"/>
                  </a:ext>
                </a:extLst>
              </p:cNvPr>
              <p:cNvGrpSpPr/>
              <p:nvPr/>
            </p:nvGrpSpPr>
            <p:grpSpPr>
              <a:xfrm>
                <a:off x="17581734" y="9462803"/>
                <a:ext cx="236220" cy="161924"/>
                <a:chOff x="14157325" y="1431926"/>
                <a:chExt cx="236220" cy="161924"/>
              </a:xfrm>
            </p:grpSpPr>
            <p:cxnSp>
              <p:nvCxnSpPr>
                <p:cNvPr id="749" name="Straight Connector 748">
                  <a:extLst>
                    <a:ext uri="{FF2B5EF4-FFF2-40B4-BE49-F238E27FC236}">
                      <a16:creationId xmlns:a16="http://schemas.microsoft.com/office/drawing/2014/main" id="{31D42F9E-98D5-074E-BC68-E61295CC152F}"/>
                    </a:ext>
                  </a:extLst>
                </p:cNvPr>
                <p:cNvCxnSpPr/>
                <p:nvPr/>
              </p:nvCxnSpPr>
              <p:spPr>
                <a:xfrm flipH="1">
                  <a:off x="14157325" y="1587501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Straight Connector 749">
                  <a:extLst>
                    <a:ext uri="{FF2B5EF4-FFF2-40B4-BE49-F238E27FC236}">
                      <a16:creationId xmlns:a16="http://schemas.microsoft.com/office/drawing/2014/main" id="{1F9C05E8-5294-3149-B325-FAD45C4E669B}"/>
                    </a:ext>
                  </a:extLst>
                </p:cNvPr>
                <p:cNvCxnSpPr/>
                <p:nvPr/>
              </p:nvCxnSpPr>
              <p:spPr>
                <a:xfrm flipV="1">
                  <a:off x="14319250" y="1431926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1" name="Straight Connector 750">
                  <a:extLst>
                    <a:ext uri="{FF2B5EF4-FFF2-40B4-BE49-F238E27FC236}">
                      <a16:creationId xmlns:a16="http://schemas.microsoft.com/office/drawing/2014/main" id="{43317B1C-5E24-DD46-8394-3BE9632E875E}"/>
                    </a:ext>
                  </a:extLst>
                </p:cNvPr>
                <p:cNvCxnSpPr/>
                <p:nvPr/>
              </p:nvCxnSpPr>
              <p:spPr>
                <a:xfrm flipV="1">
                  <a:off x="14318527" y="1508985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8" name="Group 687">
                <a:extLst>
                  <a:ext uri="{FF2B5EF4-FFF2-40B4-BE49-F238E27FC236}">
                    <a16:creationId xmlns:a16="http://schemas.microsoft.com/office/drawing/2014/main" id="{C0D7DFF8-769C-B04C-8C11-CF61B82222BF}"/>
                  </a:ext>
                </a:extLst>
              </p:cNvPr>
              <p:cNvGrpSpPr/>
              <p:nvPr/>
            </p:nvGrpSpPr>
            <p:grpSpPr>
              <a:xfrm>
                <a:off x="17010645" y="9459326"/>
                <a:ext cx="162601" cy="161924"/>
                <a:chOff x="13501118" y="1430338"/>
                <a:chExt cx="162601" cy="161924"/>
              </a:xfrm>
            </p:grpSpPr>
            <p:cxnSp>
              <p:nvCxnSpPr>
                <p:cNvPr id="746" name="Straight Connector 745">
                  <a:extLst>
                    <a:ext uri="{FF2B5EF4-FFF2-40B4-BE49-F238E27FC236}">
                      <a16:creationId xmlns:a16="http://schemas.microsoft.com/office/drawing/2014/main" id="{1F49290A-21A8-B24B-8A2A-3D1F81DAA23D}"/>
                    </a:ext>
                  </a:extLst>
                </p:cNvPr>
                <p:cNvCxnSpPr/>
                <p:nvPr/>
              </p:nvCxnSpPr>
              <p:spPr>
                <a:xfrm flipH="1">
                  <a:off x="13501793" y="1585913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Straight Connector 746">
                  <a:extLst>
                    <a:ext uri="{FF2B5EF4-FFF2-40B4-BE49-F238E27FC236}">
                      <a16:creationId xmlns:a16="http://schemas.microsoft.com/office/drawing/2014/main" id="{07ED4873-8EC0-EE4A-8FC3-F034051BF7D4}"/>
                    </a:ext>
                  </a:extLst>
                </p:cNvPr>
                <p:cNvCxnSpPr/>
                <p:nvPr/>
              </p:nvCxnSpPr>
              <p:spPr>
                <a:xfrm flipV="1">
                  <a:off x="13501793" y="1430338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Straight Connector 747">
                  <a:extLst>
                    <a:ext uri="{FF2B5EF4-FFF2-40B4-BE49-F238E27FC236}">
                      <a16:creationId xmlns:a16="http://schemas.microsoft.com/office/drawing/2014/main" id="{2E86F696-3500-4546-A9B0-E3FCCFCE56B5}"/>
                    </a:ext>
                  </a:extLst>
                </p:cNvPr>
                <p:cNvCxnSpPr/>
                <p:nvPr/>
              </p:nvCxnSpPr>
              <p:spPr>
                <a:xfrm flipV="1">
                  <a:off x="13501118" y="1511300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9" name="Group 688">
                <a:extLst>
                  <a:ext uri="{FF2B5EF4-FFF2-40B4-BE49-F238E27FC236}">
                    <a16:creationId xmlns:a16="http://schemas.microsoft.com/office/drawing/2014/main" id="{06056E29-44ED-CF47-B439-452DBDF7AB9C}"/>
                  </a:ext>
                </a:extLst>
              </p:cNvPr>
              <p:cNvGrpSpPr/>
              <p:nvPr/>
            </p:nvGrpSpPr>
            <p:grpSpPr>
              <a:xfrm>
                <a:off x="17854791" y="9189753"/>
                <a:ext cx="163195" cy="227014"/>
                <a:chOff x="14430375" y="1158876"/>
                <a:chExt cx="163195" cy="227014"/>
              </a:xfrm>
            </p:grpSpPr>
            <p:cxnSp>
              <p:nvCxnSpPr>
                <p:cNvPr id="743" name="Straight Connector 742">
                  <a:extLst>
                    <a:ext uri="{FF2B5EF4-FFF2-40B4-BE49-F238E27FC236}">
                      <a16:creationId xmlns:a16="http://schemas.microsoft.com/office/drawing/2014/main" id="{52A0755A-98B7-FB47-A0DC-743A24018859}"/>
                    </a:ext>
                  </a:extLst>
                </p:cNvPr>
                <p:cNvCxnSpPr/>
                <p:nvPr/>
              </p:nvCxnSpPr>
              <p:spPr>
                <a:xfrm flipH="1">
                  <a:off x="14430375" y="1314451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Straight Connector 743">
                  <a:extLst>
                    <a:ext uri="{FF2B5EF4-FFF2-40B4-BE49-F238E27FC236}">
                      <a16:creationId xmlns:a16="http://schemas.microsoft.com/office/drawing/2014/main" id="{9C566D42-2291-2541-8CC0-782DADDECC90}"/>
                    </a:ext>
                  </a:extLst>
                </p:cNvPr>
                <p:cNvCxnSpPr/>
                <p:nvPr/>
              </p:nvCxnSpPr>
              <p:spPr>
                <a:xfrm flipV="1">
                  <a:off x="14592300" y="1158876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Straight Connector 744">
                  <a:extLst>
                    <a:ext uri="{FF2B5EF4-FFF2-40B4-BE49-F238E27FC236}">
                      <a16:creationId xmlns:a16="http://schemas.microsoft.com/office/drawing/2014/main" id="{1B97E463-283C-FD4E-A939-8098690469F1}"/>
                    </a:ext>
                  </a:extLst>
                </p:cNvPr>
                <p:cNvCxnSpPr/>
                <p:nvPr/>
              </p:nvCxnSpPr>
              <p:spPr>
                <a:xfrm flipV="1">
                  <a:off x="14518552" y="1308960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0" name="Group 689">
                <a:extLst>
                  <a:ext uri="{FF2B5EF4-FFF2-40B4-BE49-F238E27FC236}">
                    <a16:creationId xmlns:a16="http://schemas.microsoft.com/office/drawing/2014/main" id="{338D2CC7-AAD2-1B47-87FB-9FF2F529BE34}"/>
                  </a:ext>
                </a:extLst>
              </p:cNvPr>
              <p:cNvGrpSpPr/>
              <p:nvPr/>
            </p:nvGrpSpPr>
            <p:grpSpPr>
              <a:xfrm>
                <a:off x="17851609" y="8619645"/>
                <a:ext cx="161926" cy="161924"/>
                <a:chOff x="14427200" y="492126"/>
                <a:chExt cx="161926" cy="161924"/>
              </a:xfrm>
            </p:grpSpPr>
            <p:cxnSp>
              <p:nvCxnSpPr>
                <p:cNvPr id="740" name="Straight Connector 739">
                  <a:extLst>
                    <a:ext uri="{FF2B5EF4-FFF2-40B4-BE49-F238E27FC236}">
                      <a16:creationId xmlns:a16="http://schemas.microsoft.com/office/drawing/2014/main" id="{AA08581E-A8A2-FC4B-A753-C123D45300F8}"/>
                    </a:ext>
                  </a:extLst>
                </p:cNvPr>
                <p:cNvCxnSpPr/>
                <p:nvPr/>
              </p:nvCxnSpPr>
              <p:spPr>
                <a:xfrm flipH="1">
                  <a:off x="14427200" y="498476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Straight Connector 740">
                  <a:extLst>
                    <a:ext uri="{FF2B5EF4-FFF2-40B4-BE49-F238E27FC236}">
                      <a16:creationId xmlns:a16="http://schemas.microsoft.com/office/drawing/2014/main" id="{D779ADC7-A5C5-D74C-B297-68E5319E8C1D}"/>
                    </a:ext>
                  </a:extLst>
                </p:cNvPr>
                <p:cNvCxnSpPr/>
                <p:nvPr/>
              </p:nvCxnSpPr>
              <p:spPr>
                <a:xfrm flipV="1">
                  <a:off x="14589125" y="492126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Straight Connector 741">
                  <a:extLst>
                    <a:ext uri="{FF2B5EF4-FFF2-40B4-BE49-F238E27FC236}">
                      <a16:creationId xmlns:a16="http://schemas.microsoft.com/office/drawing/2014/main" id="{AF6BA745-1C69-234A-B5F7-DD94CE040195}"/>
                    </a:ext>
                  </a:extLst>
                </p:cNvPr>
                <p:cNvCxnSpPr/>
                <p:nvPr/>
              </p:nvCxnSpPr>
              <p:spPr>
                <a:xfrm flipV="1">
                  <a:off x="14512004" y="497772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1" name="Group 690">
                <a:extLst>
                  <a:ext uri="{FF2B5EF4-FFF2-40B4-BE49-F238E27FC236}">
                    <a16:creationId xmlns:a16="http://schemas.microsoft.com/office/drawing/2014/main" id="{00E8036C-BF5F-3741-A1A1-B545B9211138}"/>
                  </a:ext>
                </a:extLst>
              </p:cNvPr>
              <p:cNvGrpSpPr/>
              <p:nvPr/>
            </p:nvGrpSpPr>
            <p:grpSpPr>
              <a:xfrm>
                <a:off x="17222645" y="8619645"/>
                <a:ext cx="234064" cy="161924"/>
                <a:chOff x="13701594" y="492126"/>
                <a:chExt cx="234064" cy="161924"/>
              </a:xfrm>
            </p:grpSpPr>
            <p:cxnSp>
              <p:nvCxnSpPr>
                <p:cNvPr id="737" name="Straight Connector 736">
                  <a:extLst>
                    <a:ext uri="{FF2B5EF4-FFF2-40B4-BE49-F238E27FC236}">
                      <a16:creationId xmlns:a16="http://schemas.microsoft.com/office/drawing/2014/main" id="{E320DCE6-010E-4C43-BBFE-348209D41F83}"/>
                    </a:ext>
                  </a:extLst>
                </p:cNvPr>
                <p:cNvCxnSpPr/>
                <p:nvPr/>
              </p:nvCxnSpPr>
              <p:spPr>
                <a:xfrm flipH="1">
                  <a:off x="13773732" y="498476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Straight Connector 737">
                  <a:extLst>
                    <a:ext uri="{FF2B5EF4-FFF2-40B4-BE49-F238E27FC236}">
                      <a16:creationId xmlns:a16="http://schemas.microsoft.com/office/drawing/2014/main" id="{91A52952-C3B2-A24B-B294-D01B8E91658E}"/>
                    </a:ext>
                  </a:extLst>
                </p:cNvPr>
                <p:cNvCxnSpPr/>
                <p:nvPr/>
              </p:nvCxnSpPr>
              <p:spPr>
                <a:xfrm flipV="1">
                  <a:off x="13776907" y="492126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Straight Connector 738">
                  <a:extLst>
                    <a:ext uri="{FF2B5EF4-FFF2-40B4-BE49-F238E27FC236}">
                      <a16:creationId xmlns:a16="http://schemas.microsoft.com/office/drawing/2014/main" id="{E271484E-EE39-EC4D-A6E7-A8425ACA5EA7}"/>
                    </a:ext>
                  </a:extLst>
                </p:cNvPr>
                <p:cNvCxnSpPr/>
                <p:nvPr/>
              </p:nvCxnSpPr>
              <p:spPr>
                <a:xfrm flipV="1">
                  <a:off x="13701594" y="494571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92" name="Picture 691">
                <a:extLst>
                  <a:ext uri="{FF2B5EF4-FFF2-40B4-BE49-F238E27FC236}">
                    <a16:creationId xmlns:a16="http://schemas.microsoft.com/office/drawing/2014/main" id="{DDEE26FE-CC01-024C-AE9C-A68CEDDF0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7091994" y="8710584"/>
                <a:ext cx="814720" cy="818734"/>
              </a:xfrm>
              <a:prstGeom prst="rect">
                <a:avLst/>
              </a:prstGeom>
            </p:spPr>
          </p:pic>
          <p:grpSp>
            <p:nvGrpSpPr>
              <p:cNvPr id="693" name="Group 692">
                <a:extLst>
                  <a:ext uri="{FF2B5EF4-FFF2-40B4-BE49-F238E27FC236}">
                    <a16:creationId xmlns:a16="http://schemas.microsoft.com/office/drawing/2014/main" id="{F1229B17-925F-9D43-85D6-28FB862F3256}"/>
                  </a:ext>
                </a:extLst>
              </p:cNvPr>
              <p:cNvGrpSpPr/>
              <p:nvPr/>
            </p:nvGrpSpPr>
            <p:grpSpPr>
              <a:xfrm>
                <a:off x="17578566" y="8825323"/>
                <a:ext cx="232847" cy="229303"/>
                <a:chOff x="14154150" y="697797"/>
                <a:chExt cx="232847" cy="229303"/>
              </a:xfrm>
            </p:grpSpPr>
            <p:cxnSp>
              <p:nvCxnSpPr>
                <p:cNvPr id="734" name="Straight Connector 733">
                  <a:extLst>
                    <a:ext uri="{FF2B5EF4-FFF2-40B4-BE49-F238E27FC236}">
                      <a16:creationId xmlns:a16="http://schemas.microsoft.com/office/drawing/2014/main" id="{6ADCBF81-9A40-F247-8FED-FF5B36B5A2C2}"/>
                    </a:ext>
                  </a:extLst>
                </p:cNvPr>
                <p:cNvCxnSpPr/>
                <p:nvPr/>
              </p:nvCxnSpPr>
              <p:spPr>
                <a:xfrm flipH="1">
                  <a:off x="14154150" y="771526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Straight Connector 734">
                  <a:extLst>
                    <a:ext uri="{FF2B5EF4-FFF2-40B4-BE49-F238E27FC236}">
                      <a16:creationId xmlns:a16="http://schemas.microsoft.com/office/drawing/2014/main" id="{52E169FA-82B4-D248-A090-130A712090E8}"/>
                    </a:ext>
                  </a:extLst>
                </p:cNvPr>
                <p:cNvCxnSpPr/>
                <p:nvPr/>
              </p:nvCxnSpPr>
              <p:spPr>
                <a:xfrm flipV="1">
                  <a:off x="14316075" y="765176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Straight Connector 735">
                  <a:extLst>
                    <a:ext uri="{FF2B5EF4-FFF2-40B4-BE49-F238E27FC236}">
                      <a16:creationId xmlns:a16="http://schemas.microsoft.com/office/drawing/2014/main" id="{A1F4DDF6-331F-2F48-B516-101EF051FD5A}"/>
                    </a:ext>
                  </a:extLst>
                </p:cNvPr>
                <p:cNvCxnSpPr/>
                <p:nvPr/>
              </p:nvCxnSpPr>
              <p:spPr>
                <a:xfrm flipV="1">
                  <a:off x="14311979" y="697797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4" name="Group 693">
                <a:extLst>
                  <a:ext uri="{FF2B5EF4-FFF2-40B4-BE49-F238E27FC236}">
                    <a16:creationId xmlns:a16="http://schemas.microsoft.com/office/drawing/2014/main" id="{CCA659CF-FB34-B641-B9B6-C535A537929C}"/>
                  </a:ext>
                </a:extLst>
              </p:cNvPr>
              <p:cNvGrpSpPr/>
              <p:nvPr/>
            </p:nvGrpSpPr>
            <p:grpSpPr>
              <a:xfrm>
                <a:off x="17010202" y="8820226"/>
                <a:ext cx="161926" cy="232504"/>
                <a:chOff x="13500682" y="694596"/>
                <a:chExt cx="161926" cy="232504"/>
              </a:xfrm>
            </p:grpSpPr>
            <p:cxnSp>
              <p:nvCxnSpPr>
                <p:cNvPr id="731" name="Straight Connector 730">
                  <a:extLst>
                    <a:ext uri="{FF2B5EF4-FFF2-40B4-BE49-F238E27FC236}">
                      <a16:creationId xmlns:a16="http://schemas.microsoft.com/office/drawing/2014/main" id="{AAEEE239-36B4-FF43-9434-13EE38008C1F}"/>
                    </a:ext>
                  </a:extLst>
                </p:cNvPr>
                <p:cNvCxnSpPr/>
                <p:nvPr/>
              </p:nvCxnSpPr>
              <p:spPr>
                <a:xfrm flipH="1">
                  <a:off x="13500682" y="771526"/>
                  <a:ext cx="161926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Straight Connector 731">
                  <a:extLst>
                    <a:ext uri="{FF2B5EF4-FFF2-40B4-BE49-F238E27FC236}">
                      <a16:creationId xmlns:a16="http://schemas.microsoft.com/office/drawing/2014/main" id="{A7348172-06D4-DC44-BCA7-EDF78D3033F7}"/>
                    </a:ext>
                  </a:extLst>
                </p:cNvPr>
                <p:cNvCxnSpPr/>
                <p:nvPr/>
              </p:nvCxnSpPr>
              <p:spPr>
                <a:xfrm flipV="1">
                  <a:off x="13503857" y="765176"/>
                  <a:ext cx="1" cy="161924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Straight Connector 732">
                  <a:extLst>
                    <a:ext uri="{FF2B5EF4-FFF2-40B4-BE49-F238E27FC236}">
                      <a16:creationId xmlns:a16="http://schemas.microsoft.com/office/drawing/2014/main" id="{77A57E8C-BDE1-5F4A-A4BC-8053813E8105}"/>
                    </a:ext>
                  </a:extLst>
                </p:cNvPr>
                <p:cNvCxnSpPr/>
                <p:nvPr/>
              </p:nvCxnSpPr>
              <p:spPr>
                <a:xfrm flipV="1">
                  <a:off x="13501569" y="694596"/>
                  <a:ext cx="75018" cy="7693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95" name="Picture 694">
                <a:extLst>
                  <a:ext uri="{FF2B5EF4-FFF2-40B4-BE49-F238E27FC236}">
                    <a16:creationId xmlns:a16="http://schemas.microsoft.com/office/drawing/2014/main" id="{4B8C8E99-8BC5-EC46-A262-9754B725C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137347" y="9187194"/>
                <a:ext cx="356299" cy="358054"/>
              </a:xfrm>
              <a:prstGeom prst="rect">
                <a:avLst/>
              </a:prstGeom>
            </p:spPr>
          </p:pic>
          <p:pic>
            <p:nvPicPr>
              <p:cNvPr id="696" name="Picture 695">
                <a:extLst>
                  <a:ext uri="{FF2B5EF4-FFF2-40B4-BE49-F238E27FC236}">
                    <a16:creationId xmlns:a16="http://schemas.microsoft.com/office/drawing/2014/main" id="{A7BB3121-EA40-F74F-ADE2-183B47EE2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27681" y="8524966"/>
                <a:ext cx="1078945" cy="1078945"/>
              </a:xfrm>
              <a:prstGeom prst="rect">
                <a:avLst/>
              </a:prstGeom>
            </p:spPr>
          </p:pic>
          <p:sp>
            <p:nvSpPr>
              <p:cNvPr id="697" name="Rounded Rectangle 696">
                <a:extLst>
                  <a:ext uri="{FF2B5EF4-FFF2-40B4-BE49-F238E27FC236}">
                    <a16:creationId xmlns:a16="http://schemas.microsoft.com/office/drawing/2014/main" id="{170A6C2D-ACB6-A849-8560-024BCC66C8EB}"/>
                  </a:ext>
                </a:extLst>
              </p:cNvPr>
              <p:cNvSpPr/>
              <p:nvPr/>
            </p:nvSpPr>
            <p:spPr>
              <a:xfrm>
                <a:off x="16048772" y="6036797"/>
                <a:ext cx="3241525" cy="1989512"/>
              </a:xfrm>
              <a:prstGeom prst="roundRect">
                <a:avLst>
                  <a:gd name="adj" fmla="val 1095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98" name="TextBox 697">
                <a:extLst>
                  <a:ext uri="{FF2B5EF4-FFF2-40B4-BE49-F238E27FC236}">
                    <a16:creationId xmlns:a16="http://schemas.microsoft.com/office/drawing/2014/main" id="{91C4E2FF-7A29-024D-955E-AF54787C3367}"/>
                  </a:ext>
                </a:extLst>
              </p:cNvPr>
              <p:cNvSpPr txBox="1"/>
              <p:nvPr/>
            </p:nvSpPr>
            <p:spPr>
              <a:xfrm>
                <a:off x="15951941" y="6061817"/>
                <a:ext cx="3391001" cy="41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b="1" dirty="0">
                    <a:latin typeface="Avenir Heavy" charset="0"/>
                    <a:ea typeface="Avenir Heavy" charset="0"/>
                    <a:cs typeface="Avenir Heavy" charset="0"/>
                  </a:rPr>
                  <a:t>Motion Parameters</a:t>
                </a:r>
              </a:p>
            </p:txBody>
          </p:sp>
          <p:cxnSp>
            <p:nvCxnSpPr>
              <p:cNvPr id="699" name="Straight Connector 698">
                <a:extLst>
                  <a:ext uri="{FF2B5EF4-FFF2-40B4-BE49-F238E27FC236}">
                    <a16:creationId xmlns:a16="http://schemas.microsoft.com/office/drawing/2014/main" id="{ACDBA53B-C199-134C-AC01-8013C951C8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375655" y="7445388"/>
                <a:ext cx="621732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0" name="Freeform 699">
                <a:extLst>
                  <a:ext uri="{FF2B5EF4-FFF2-40B4-BE49-F238E27FC236}">
                    <a16:creationId xmlns:a16="http://schemas.microsoft.com/office/drawing/2014/main" id="{3C1A2909-8C81-5A4A-B6D5-00CAAAA15FEF}"/>
                  </a:ext>
                </a:extLst>
              </p:cNvPr>
              <p:cNvSpPr/>
              <p:nvPr/>
            </p:nvSpPr>
            <p:spPr>
              <a:xfrm>
                <a:off x="17382479" y="7054610"/>
                <a:ext cx="550746" cy="364996"/>
              </a:xfrm>
              <a:custGeom>
                <a:avLst/>
                <a:gdLst>
                  <a:gd name="connsiteX0" fmla="*/ 0 w 846438"/>
                  <a:gd name="connsiteY0" fmla="*/ 155165 h 352908"/>
                  <a:gd name="connsiteX1" fmla="*/ 278027 w 846438"/>
                  <a:gd name="connsiteY1" fmla="*/ 167522 h 352908"/>
                  <a:gd name="connsiteX2" fmla="*/ 457200 w 846438"/>
                  <a:gd name="connsiteY2" fmla="*/ 235484 h 352908"/>
                  <a:gd name="connsiteX3" fmla="*/ 556054 w 846438"/>
                  <a:gd name="connsiteY3" fmla="*/ 352873 h 352908"/>
                  <a:gd name="connsiteX4" fmla="*/ 580767 w 846438"/>
                  <a:gd name="connsiteY4" fmla="*/ 223127 h 352908"/>
                  <a:gd name="connsiteX5" fmla="*/ 648730 w 846438"/>
                  <a:gd name="connsiteY5" fmla="*/ 105738 h 352908"/>
                  <a:gd name="connsiteX6" fmla="*/ 790832 w 846438"/>
                  <a:gd name="connsiteY6" fmla="*/ 13063 h 352908"/>
                  <a:gd name="connsiteX7" fmla="*/ 846438 w 846438"/>
                  <a:gd name="connsiteY7" fmla="*/ 706 h 352908"/>
                  <a:gd name="connsiteX0" fmla="*/ 0 w 846438"/>
                  <a:gd name="connsiteY0" fmla="*/ 155165 h 353016"/>
                  <a:gd name="connsiteX1" fmla="*/ 278027 w 846438"/>
                  <a:gd name="connsiteY1" fmla="*/ 167522 h 353016"/>
                  <a:gd name="connsiteX2" fmla="*/ 457200 w 846438"/>
                  <a:gd name="connsiteY2" fmla="*/ 235484 h 353016"/>
                  <a:gd name="connsiteX3" fmla="*/ 556054 w 846438"/>
                  <a:gd name="connsiteY3" fmla="*/ 352873 h 353016"/>
                  <a:gd name="connsiteX4" fmla="*/ 580767 w 846438"/>
                  <a:gd name="connsiteY4" fmla="*/ 223127 h 353016"/>
                  <a:gd name="connsiteX5" fmla="*/ 648730 w 846438"/>
                  <a:gd name="connsiteY5" fmla="*/ 105738 h 353016"/>
                  <a:gd name="connsiteX6" fmla="*/ 790832 w 846438"/>
                  <a:gd name="connsiteY6" fmla="*/ 13063 h 353016"/>
                  <a:gd name="connsiteX7" fmla="*/ 846438 w 846438"/>
                  <a:gd name="connsiteY7" fmla="*/ 706 h 353016"/>
                  <a:gd name="connsiteX0" fmla="*/ 0 w 846438"/>
                  <a:gd name="connsiteY0" fmla="*/ 155165 h 365702"/>
                  <a:gd name="connsiteX1" fmla="*/ 278027 w 846438"/>
                  <a:gd name="connsiteY1" fmla="*/ 167522 h 365702"/>
                  <a:gd name="connsiteX2" fmla="*/ 457200 w 846438"/>
                  <a:gd name="connsiteY2" fmla="*/ 235484 h 365702"/>
                  <a:gd name="connsiteX3" fmla="*/ 556054 w 846438"/>
                  <a:gd name="connsiteY3" fmla="*/ 365573 h 365702"/>
                  <a:gd name="connsiteX4" fmla="*/ 580767 w 846438"/>
                  <a:gd name="connsiteY4" fmla="*/ 223127 h 365702"/>
                  <a:gd name="connsiteX5" fmla="*/ 648730 w 846438"/>
                  <a:gd name="connsiteY5" fmla="*/ 105738 h 365702"/>
                  <a:gd name="connsiteX6" fmla="*/ 790832 w 846438"/>
                  <a:gd name="connsiteY6" fmla="*/ 13063 h 365702"/>
                  <a:gd name="connsiteX7" fmla="*/ 846438 w 846438"/>
                  <a:gd name="connsiteY7" fmla="*/ 706 h 365702"/>
                  <a:gd name="connsiteX0" fmla="*/ 0 w 846438"/>
                  <a:gd name="connsiteY0" fmla="*/ 154459 h 364996"/>
                  <a:gd name="connsiteX1" fmla="*/ 278027 w 846438"/>
                  <a:gd name="connsiteY1" fmla="*/ 166816 h 364996"/>
                  <a:gd name="connsiteX2" fmla="*/ 457200 w 846438"/>
                  <a:gd name="connsiteY2" fmla="*/ 234778 h 364996"/>
                  <a:gd name="connsiteX3" fmla="*/ 556054 w 846438"/>
                  <a:gd name="connsiteY3" fmla="*/ 364867 h 364996"/>
                  <a:gd name="connsiteX4" fmla="*/ 580767 w 846438"/>
                  <a:gd name="connsiteY4" fmla="*/ 222421 h 364996"/>
                  <a:gd name="connsiteX5" fmla="*/ 648730 w 846438"/>
                  <a:gd name="connsiteY5" fmla="*/ 105032 h 364996"/>
                  <a:gd name="connsiteX6" fmla="*/ 749557 w 846438"/>
                  <a:gd name="connsiteY6" fmla="*/ 25057 h 364996"/>
                  <a:gd name="connsiteX7" fmla="*/ 846438 w 846438"/>
                  <a:gd name="connsiteY7" fmla="*/ 0 h 364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6438" h="364996">
                    <a:moveTo>
                      <a:pt x="0" y="154459"/>
                    </a:moveTo>
                    <a:cubicBezTo>
                      <a:pt x="100913" y="153944"/>
                      <a:pt x="201827" y="153429"/>
                      <a:pt x="278027" y="166816"/>
                    </a:cubicBezTo>
                    <a:cubicBezTo>
                      <a:pt x="354227" y="180203"/>
                      <a:pt x="410862" y="201770"/>
                      <a:pt x="457200" y="234778"/>
                    </a:cubicBezTo>
                    <a:cubicBezTo>
                      <a:pt x="503538" y="267786"/>
                      <a:pt x="557684" y="360577"/>
                      <a:pt x="556054" y="364867"/>
                    </a:cubicBezTo>
                    <a:cubicBezTo>
                      <a:pt x="554424" y="369157"/>
                      <a:pt x="565321" y="265727"/>
                      <a:pt x="580767" y="222421"/>
                    </a:cubicBezTo>
                    <a:cubicBezTo>
                      <a:pt x="596213" y="179115"/>
                      <a:pt x="620598" y="137926"/>
                      <a:pt x="648730" y="105032"/>
                    </a:cubicBezTo>
                    <a:cubicBezTo>
                      <a:pt x="676862" y="72138"/>
                      <a:pt x="716606" y="42562"/>
                      <a:pt x="749557" y="25057"/>
                    </a:cubicBezTo>
                    <a:cubicBezTo>
                      <a:pt x="782508" y="7552"/>
                      <a:pt x="846438" y="0"/>
                      <a:pt x="846438" y="0"/>
                    </a:cubicBez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/>
              </a:p>
            </p:txBody>
          </p:sp>
          <p:sp>
            <p:nvSpPr>
              <p:cNvPr id="701" name="Oval 700">
                <a:extLst>
                  <a:ext uri="{FF2B5EF4-FFF2-40B4-BE49-F238E27FC236}">
                    <a16:creationId xmlns:a16="http://schemas.microsoft.com/office/drawing/2014/main" id="{8838FF28-C1DC-1842-9495-33B6608F51A6}"/>
                  </a:ext>
                </a:extLst>
              </p:cNvPr>
              <p:cNvSpPr/>
              <p:nvPr/>
            </p:nvSpPr>
            <p:spPr>
              <a:xfrm>
                <a:off x="17699564" y="7398553"/>
                <a:ext cx="92300" cy="92300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/>
              </a:p>
            </p:txBody>
          </p:sp>
          <p:sp>
            <p:nvSpPr>
              <p:cNvPr id="702" name="TextBox 701">
                <a:extLst>
                  <a:ext uri="{FF2B5EF4-FFF2-40B4-BE49-F238E27FC236}">
                    <a16:creationId xmlns:a16="http://schemas.microsoft.com/office/drawing/2014/main" id="{8F38F363-A38F-B842-BFC8-2662D968489F}"/>
                  </a:ext>
                </a:extLst>
              </p:cNvPr>
              <p:cNvSpPr txBox="1"/>
              <p:nvPr/>
            </p:nvSpPr>
            <p:spPr>
              <a:xfrm>
                <a:off x="17184099" y="7478411"/>
                <a:ext cx="897955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Bounce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time</a:t>
                </a:r>
              </a:p>
            </p:txBody>
          </p:sp>
          <p:sp>
            <p:nvSpPr>
              <p:cNvPr id="703" name="TextBox 702">
                <a:extLst>
                  <a:ext uri="{FF2B5EF4-FFF2-40B4-BE49-F238E27FC236}">
                    <a16:creationId xmlns:a16="http://schemas.microsoft.com/office/drawing/2014/main" id="{11FB51E7-30C4-8B47-BFF8-23205F7D4DC6}"/>
                  </a:ext>
                </a:extLst>
              </p:cNvPr>
              <p:cNvSpPr txBox="1"/>
              <p:nvPr/>
            </p:nvSpPr>
            <p:spPr>
              <a:xfrm>
                <a:off x="15970642" y="6296613"/>
                <a:ext cx="3385078" cy="70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translation, rotation with </a:t>
                </a:r>
                <a:b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velocity and accelation</a:t>
                </a:r>
              </a:p>
            </p:txBody>
          </p:sp>
          <p:sp>
            <p:nvSpPr>
              <p:cNvPr id="704" name="Freeform 703">
                <a:extLst>
                  <a:ext uri="{FF2B5EF4-FFF2-40B4-BE49-F238E27FC236}">
                    <a16:creationId xmlns:a16="http://schemas.microsoft.com/office/drawing/2014/main" id="{5500DA22-3D5A-9546-B179-4B522E8DBC38}"/>
                  </a:ext>
                </a:extLst>
              </p:cNvPr>
              <p:cNvSpPr/>
              <p:nvPr/>
            </p:nvSpPr>
            <p:spPr>
              <a:xfrm>
                <a:off x="16212150" y="7003883"/>
                <a:ext cx="816448" cy="473972"/>
              </a:xfrm>
              <a:custGeom>
                <a:avLst/>
                <a:gdLst>
                  <a:gd name="connsiteX0" fmla="*/ 0 w 813916"/>
                  <a:gd name="connsiteY0" fmla="*/ 373878 h 444071"/>
                  <a:gd name="connsiteX1" fmla="*/ 60290 w 813916"/>
                  <a:gd name="connsiteY1" fmla="*/ 132718 h 444071"/>
                  <a:gd name="connsiteX2" fmla="*/ 291402 w 813916"/>
                  <a:gd name="connsiteY2" fmla="*/ 12138 h 444071"/>
                  <a:gd name="connsiteX3" fmla="*/ 442127 w 813916"/>
                  <a:gd name="connsiteY3" fmla="*/ 424120 h 444071"/>
                  <a:gd name="connsiteX4" fmla="*/ 813916 w 813916"/>
                  <a:gd name="connsiteY4" fmla="*/ 383927 h 444071"/>
                  <a:gd name="connsiteX5" fmla="*/ 813916 w 813916"/>
                  <a:gd name="connsiteY5" fmla="*/ 383927 h 44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3916" h="444071">
                    <a:moveTo>
                      <a:pt x="0" y="373878"/>
                    </a:moveTo>
                    <a:cubicBezTo>
                      <a:pt x="5861" y="283443"/>
                      <a:pt x="11723" y="193008"/>
                      <a:pt x="60290" y="132718"/>
                    </a:cubicBezTo>
                    <a:cubicBezTo>
                      <a:pt x="108857" y="72428"/>
                      <a:pt x="227763" y="-36429"/>
                      <a:pt x="291402" y="12138"/>
                    </a:cubicBezTo>
                    <a:cubicBezTo>
                      <a:pt x="355042" y="60705"/>
                      <a:pt x="355041" y="362155"/>
                      <a:pt x="442127" y="424120"/>
                    </a:cubicBezTo>
                    <a:cubicBezTo>
                      <a:pt x="529213" y="486085"/>
                      <a:pt x="813916" y="383927"/>
                      <a:pt x="813916" y="383927"/>
                    </a:cubicBezTo>
                    <a:lnTo>
                      <a:pt x="813916" y="383927"/>
                    </a:ln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/>
              </a:p>
            </p:txBody>
          </p:sp>
          <p:cxnSp>
            <p:nvCxnSpPr>
              <p:cNvPr id="705" name="Straight Connector 704">
                <a:extLst>
                  <a:ext uri="{FF2B5EF4-FFF2-40B4-BE49-F238E27FC236}">
                    <a16:creationId xmlns:a16="http://schemas.microsoft.com/office/drawing/2014/main" id="{8B5E9AD8-18C6-6C41-8EEA-5D79F0FC4A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484666" y="6911224"/>
                <a:ext cx="274860" cy="85217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Straight Connector 705">
                <a:extLst>
                  <a:ext uri="{FF2B5EF4-FFF2-40B4-BE49-F238E27FC236}">
                    <a16:creationId xmlns:a16="http://schemas.microsoft.com/office/drawing/2014/main" id="{97A87AA5-5D31-064E-BEF3-74314332C9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492448" y="6730242"/>
                <a:ext cx="0" cy="283758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Straight Connector 706">
                <a:extLst>
                  <a:ext uri="{FF2B5EF4-FFF2-40B4-BE49-F238E27FC236}">
                    <a16:creationId xmlns:a16="http://schemas.microsoft.com/office/drawing/2014/main" id="{DAC00075-AEA3-FA47-8D5D-A8B98430C0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489038" y="6991068"/>
                <a:ext cx="167967" cy="15453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8" name="Straight Connector 707">
                <a:extLst>
                  <a:ext uri="{FF2B5EF4-FFF2-40B4-BE49-F238E27FC236}">
                    <a16:creationId xmlns:a16="http://schemas.microsoft.com/office/drawing/2014/main" id="{CE6936C2-ECF1-4D4E-83CD-CF02E55963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209272" y="7288408"/>
                <a:ext cx="175951" cy="90383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9" name="Straight Connector 708">
                <a:extLst>
                  <a:ext uri="{FF2B5EF4-FFF2-40B4-BE49-F238E27FC236}">
                    <a16:creationId xmlns:a16="http://schemas.microsoft.com/office/drawing/2014/main" id="{74784134-0FB4-2248-A3D4-9BCB2BC152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139999" y="7147100"/>
                <a:ext cx="77048" cy="24925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0" name="Straight Connector 709">
                <a:extLst>
                  <a:ext uri="{FF2B5EF4-FFF2-40B4-BE49-F238E27FC236}">
                    <a16:creationId xmlns:a16="http://schemas.microsoft.com/office/drawing/2014/main" id="{2D318397-1DEB-004A-9C90-CC827D239B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198067" y="7372886"/>
                <a:ext cx="262942" cy="16103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1" name="Straight Connector 710">
                <a:extLst>
                  <a:ext uri="{FF2B5EF4-FFF2-40B4-BE49-F238E27FC236}">
                    <a16:creationId xmlns:a16="http://schemas.microsoft.com/office/drawing/2014/main" id="{AB75101D-C6D0-0D46-B6FD-AA65B48BF6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36852" y="7241094"/>
                <a:ext cx="168228" cy="173034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2" name="Straight Connector 711">
                <a:extLst>
                  <a:ext uri="{FF2B5EF4-FFF2-40B4-BE49-F238E27FC236}">
                    <a16:creationId xmlns:a16="http://schemas.microsoft.com/office/drawing/2014/main" id="{E01C5BE9-3801-7C49-B647-9D8437DEDB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832576" y="7225368"/>
                <a:ext cx="219840" cy="19855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3" name="Straight Connector 712">
                <a:extLst>
                  <a:ext uri="{FF2B5EF4-FFF2-40B4-BE49-F238E27FC236}">
                    <a16:creationId xmlns:a16="http://schemas.microsoft.com/office/drawing/2014/main" id="{86324A6C-96EC-2347-9ACF-CB9E6E40A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59854" y="7408762"/>
                <a:ext cx="81371" cy="18774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4" name="Freeform 713">
                <a:extLst>
                  <a:ext uri="{FF2B5EF4-FFF2-40B4-BE49-F238E27FC236}">
                    <a16:creationId xmlns:a16="http://schemas.microsoft.com/office/drawing/2014/main" id="{1B2B63D4-22D0-6743-B151-15C9D1CD0BE9}"/>
                  </a:ext>
                </a:extLst>
              </p:cNvPr>
              <p:cNvSpPr/>
              <p:nvPr/>
            </p:nvSpPr>
            <p:spPr>
              <a:xfrm>
                <a:off x="18377089" y="7081447"/>
                <a:ext cx="686869" cy="389106"/>
              </a:xfrm>
              <a:custGeom>
                <a:avLst/>
                <a:gdLst>
                  <a:gd name="connsiteX0" fmla="*/ 0 w 781176"/>
                  <a:gd name="connsiteY0" fmla="*/ 389106 h 389106"/>
                  <a:gd name="connsiteX1" fmla="*/ 175098 w 781176"/>
                  <a:gd name="connsiteY1" fmla="*/ 264592 h 389106"/>
                  <a:gd name="connsiteX2" fmla="*/ 568096 w 781176"/>
                  <a:gd name="connsiteY2" fmla="*/ 350195 h 389106"/>
                  <a:gd name="connsiteX3" fmla="*/ 778213 w 781176"/>
                  <a:gd name="connsiteY3" fmla="*/ 194553 h 389106"/>
                  <a:gd name="connsiteX4" fmla="*/ 420235 w 781176"/>
                  <a:gd name="connsiteY4" fmla="*/ 11673 h 389106"/>
                  <a:gd name="connsiteX5" fmla="*/ 112841 w 781176"/>
                  <a:gd name="connsiteY5" fmla="*/ 0 h 389106"/>
                  <a:gd name="connsiteX0" fmla="*/ 0 w 781490"/>
                  <a:gd name="connsiteY0" fmla="*/ 389106 h 389106"/>
                  <a:gd name="connsiteX1" fmla="*/ 81713 w 781490"/>
                  <a:gd name="connsiteY1" fmla="*/ 249028 h 389106"/>
                  <a:gd name="connsiteX2" fmla="*/ 568096 w 781490"/>
                  <a:gd name="connsiteY2" fmla="*/ 350195 h 389106"/>
                  <a:gd name="connsiteX3" fmla="*/ 778213 w 781490"/>
                  <a:gd name="connsiteY3" fmla="*/ 194553 h 389106"/>
                  <a:gd name="connsiteX4" fmla="*/ 420235 w 781490"/>
                  <a:gd name="connsiteY4" fmla="*/ 11673 h 389106"/>
                  <a:gd name="connsiteX5" fmla="*/ 112841 w 781490"/>
                  <a:gd name="connsiteY5" fmla="*/ 0 h 389106"/>
                  <a:gd name="connsiteX0" fmla="*/ 0 w 781490"/>
                  <a:gd name="connsiteY0" fmla="*/ 389106 h 389106"/>
                  <a:gd name="connsiteX1" fmla="*/ 81713 w 781490"/>
                  <a:gd name="connsiteY1" fmla="*/ 249028 h 389106"/>
                  <a:gd name="connsiteX2" fmla="*/ 568096 w 781490"/>
                  <a:gd name="connsiteY2" fmla="*/ 350195 h 389106"/>
                  <a:gd name="connsiteX3" fmla="*/ 778213 w 781490"/>
                  <a:gd name="connsiteY3" fmla="*/ 194553 h 389106"/>
                  <a:gd name="connsiteX4" fmla="*/ 420235 w 781490"/>
                  <a:gd name="connsiteY4" fmla="*/ 11673 h 389106"/>
                  <a:gd name="connsiteX5" fmla="*/ 112841 w 781490"/>
                  <a:gd name="connsiteY5" fmla="*/ 0 h 389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1490" h="389106">
                    <a:moveTo>
                      <a:pt x="0" y="389106"/>
                    </a:moveTo>
                    <a:cubicBezTo>
                      <a:pt x="16860" y="271725"/>
                      <a:pt x="-12970" y="255513"/>
                      <a:pt x="81713" y="249028"/>
                    </a:cubicBezTo>
                    <a:cubicBezTo>
                      <a:pt x="176396" y="242543"/>
                      <a:pt x="452013" y="359274"/>
                      <a:pt x="568096" y="350195"/>
                    </a:cubicBezTo>
                    <a:cubicBezTo>
                      <a:pt x="684179" y="341116"/>
                      <a:pt x="802856" y="250973"/>
                      <a:pt x="778213" y="194553"/>
                    </a:cubicBezTo>
                    <a:cubicBezTo>
                      <a:pt x="753570" y="138133"/>
                      <a:pt x="531130" y="44098"/>
                      <a:pt x="420235" y="11673"/>
                    </a:cubicBezTo>
                    <a:cubicBezTo>
                      <a:pt x="309340" y="-20752"/>
                      <a:pt x="95331" y="36965"/>
                      <a:pt x="112841" y="0"/>
                    </a:cubicBez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00"/>
              </a:p>
            </p:txBody>
          </p:sp>
          <p:cxnSp>
            <p:nvCxnSpPr>
              <p:cNvPr id="715" name="Straight Connector 714">
                <a:extLst>
                  <a:ext uri="{FF2B5EF4-FFF2-40B4-BE49-F238E27FC236}">
                    <a16:creationId xmlns:a16="http://schemas.microsoft.com/office/drawing/2014/main" id="{7FC603D1-9FB8-DF40-AA7C-E0C77C229B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363817" y="7306414"/>
                <a:ext cx="168228" cy="173034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6" name="Straight Connector 715">
                <a:extLst>
                  <a:ext uri="{FF2B5EF4-FFF2-40B4-BE49-F238E27FC236}">
                    <a16:creationId xmlns:a16="http://schemas.microsoft.com/office/drawing/2014/main" id="{661FE056-39BA-2540-A557-612FF5E81D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155650" y="7286797"/>
                <a:ext cx="219840" cy="198551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7" name="Straight Connector 716">
                <a:extLst>
                  <a:ext uri="{FF2B5EF4-FFF2-40B4-BE49-F238E27FC236}">
                    <a16:creationId xmlns:a16="http://schemas.microsoft.com/office/drawing/2014/main" id="{B36A5D99-3BA9-AE4B-9660-776B58A6B0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286819" y="7474082"/>
                <a:ext cx="81371" cy="18774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8" name="Straight Connector 717">
                <a:extLst>
                  <a:ext uri="{FF2B5EF4-FFF2-40B4-BE49-F238E27FC236}">
                    <a16:creationId xmlns:a16="http://schemas.microsoft.com/office/drawing/2014/main" id="{70C0D339-216F-BB43-8456-A5E8F4BCB4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983579" y="7276400"/>
                <a:ext cx="260485" cy="117827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9" name="Straight Connector 718">
                <a:extLst>
                  <a:ext uri="{FF2B5EF4-FFF2-40B4-BE49-F238E27FC236}">
                    <a16:creationId xmlns:a16="http://schemas.microsoft.com/office/drawing/2014/main" id="{E32AA55B-ECA6-D04D-8EA0-944AE3DEC9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929602" y="7136341"/>
                <a:ext cx="55409" cy="25957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0" name="Straight Connector 719">
                <a:extLst>
                  <a:ext uri="{FF2B5EF4-FFF2-40B4-BE49-F238E27FC236}">
                    <a16:creationId xmlns:a16="http://schemas.microsoft.com/office/drawing/2014/main" id="{2576CFC0-F1C3-5F4C-952D-DD965853CD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978413" y="7391867"/>
                <a:ext cx="249632" cy="162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1" name="Straight Connector 720">
                <a:extLst>
                  <a:ext uri="{FF2B5EF4-FFF2-40B4-BE49-F238E27FC236}">
                    <a16:creationId xmlns:a16="http://schemas.microsoft.com/office/drawing/2014/main" id="{9FBD79E0-53E1-B148-B9D0-80C80D7121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75429" y="6834042"/>
                <a:ext cx="8381" cy="265995"/>
              </a:xfrm>
              <a:prstGeom prst="line">
                <a:avLst/>
              </a:prstGeom>
              <a:ln w="19050">
                <a:solidFill>
                  <a:schemeClr val="accent2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2" name="Straight Connector 721">
                <a:extLst>
                  <a:ext uri="{FF2B5EF4-FFF2-40B4-BE49-F238E27FC236}">
                    <a16:creationId xmlns:a16="http://schemas.microsoft.com/office/drawing/2014/main" id="{A3E09BE6-EBF1-5D45-B5B4-199CC1FCF4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346637" y="6861341"/>
                <a:ext cx="141079" cy="244630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3" name="Straight Connector 722">
                <a:extLst>
                  <a:ext uri="{FF2B5EF4-FFF2-40B4-BE49-F238E27FC236}">
                    <a16:creationId xmlns:a16="http://schemas.microsoft.com/office/drawing/2014/main" id="{B42BEA71-0304-8F42-BD26-453D048EE6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236776" y="7094664"/>
                <a:ext cx="236592" cy="53436"/>
              </a:xfrm>
              <a:prstGeom prst="line">
                <a:avLst/>
              </a:prstGeom>
              <a:ln w="19050">
                <a:solidFill>
                  <a:schemeClr val="accent5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4" name="TextBox 723">
                <a:extLst>
                  <a:ext uri="{FF2B5EF4-FFF2-40B4-BE49-F238E27FC236}">
                    <a16:creationId xmlns:a16="http://schemas.microsoft.com/office/drawing/2014/main" id="{4BF9359F-3425-864E-A54B-AABB5F663E4C}"/>
                  </a:ext>
                </a:extLst>
              </p:cNvPr>
              <p:cNvSpPr txBox="1"/>
              <p:nvPr/>
            </p:nvSpPr>
            <p:spPr>
              <a:xfrm>
                <a:off x="16015189" y="7471251"/>
                <a:ext cx="1506194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Trajectory</a:t>
                </a:r>
                <a:b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before bounce</a:t>
                </a:r>
              </a:p>
            </p:txBody>
          </p:sp>
          <p:sp>
            <p:nvSpPr>
              <p:cNvPr id="725" name="TextBox 724">
                <a:extLst>
                  <a:ext uri="{FF2B5EF4-FFF2-40B4-BE49-F238E27FC236}">
                    <a16:creationId xmlns:a16="http://schemas.microsoft.com/office/drawing/2014/main" id="{EFB6E31D-D9A2-3644-B881-0A8C3C0CCD44}"/>
                  </a:ext>
                </a:extLst>
              </p:cNvPr>
              <p:cNvSpPr txBox="1"/>
              <p:nvPr/>
            </p:nvSpPr>
            <p:spPr>
              <a:xfrm>
                <a:off x="18055338" y="7457836"/>
                <a:ext cx="1241932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Trajectory</a:t>
                </a:r>
                <a:b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after bounce</a:t>
                </a:r>
              </a:p>
            </p:txBody>
          </p:sp>
          <p:pic>
            <p:nvPicPr>
              <p:cNvPr id="726" name="Picture 725">
                <a:extLst>
                  <a:ext uri="{FF2B5EF4-FFF2-40B4-BE49-F238E27FC236}">
                    <a16:creationId xmlns:a16="http://schemas.microsoft.com/office/drawing/2014/main" id="{6BF3E36E-6FC2-4742-A5BE-96162366F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922879" y="8254500"/>
                <a:ext cx="157240" cy="202166"/>
              </a:xfrm>
              <a:prstGeom prst="rect">
                <a:avLst/>
              </a:prstGeom>
            </p:spPr>
          </p:pic>
          <p:pic>
            <p:nvPicPr>
              <p:cNvPr id="727" name="Picture 726">
                <a:extLst>
                  <a:ext uri="{FF2B5EF4-FFF2-40B4-BE49-F238E27FC236}">
                    <a16:creationId xmlns:a16="http://schemas.microsoft.com/office/drawing/2014/main" id="{77B68821-8EB2-0D42-9641-C8325EEEB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650569" y="6172277"/>
                <a:ext cx="162743" cy="183086"/>
              </a:xfrm>
              <a:prstGeom prst="rect">
                <a:avLst/>
              </a:prstGeom>
            </p:spPr>
          </p:pic>
          <p:sp>
            <p:nvSpPr>
              <p:cNvPr id="728" name="TextBox 727">
                <a:extLst>
                  <a:ext uri="{FF2B5EF4-FFF2-40B4-BE49-F238E27FC236}">
                    <a16:creationId xmlns:a16="http://schemas.microsoft.com/office/drawing/2014/main" id="{5CCC4E4B-ADF9-3C42-B991-19BA7739AC80}"/>
                  </a:ext>
                </a:extLst>
              </p:cNvPr>
              <p:cNvSpPr txBox="1"/>
              <p:nvPr/>
            </p:nvSpPr>
            <p:spPr>
              <a:xfrm>
                <a:off x="16054553" y="9595258"/>
                <a:ext cx="1103522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Prototypes</a:t>
                </a:r>
              </a:p>
            </p:txBody>
          </p:sp>
          <p:pic>
            <p:nvPicPr>
              <p:cNvPr id="729" name="Picture 728">
                <a:extLst>
                  <a:ext uri="{FF2B5EF4-FFF2-40B4-BE49-F238E27FC236}">
                    <a16:creationId xmlns:a16="http://schemas.microsoft.com/office/drawing/2014/main" id="{52F04BCE-769C-834A-9B9A-7826A3B0F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81234" y="9193490"/>
                <a:ext cx="347010" cy="344435"/>
              </a:xfrm>
              <a:prstGeom prst="rect">
                <a:avLst/>
              </a:prstGeom>
            </p:spPr>
          </p:pic>
          <p:pic>
            <p:nvPicPr>
              <p:cNvPr id="730" name="Picture 729">
                <a:extLst>
                  <a:ext uri="{FF2B5EF4-FFF2-40B4-BE49-F238E27FC236}">
                    <a16:creationId xmlns:a16="http://schemas.microsoft.com/office/drawing/2014/main" id="{D4FA170E-7B41-DB4F-A04D-C199A7A9A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64924" y="8693612"/>
                <a:ext cx="735349" cy="409809"/>
              </a:xfrm>
              <a:prstGeom prst="rect">
                <a:avLst/>
              </a:prstGeom>
            </p:spPr>
          </p:pic>
        </p:grp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49795867-2A52-4643-A980-94DC0502DBE5}"/>
                </a:ext>
              </a:extLst>
            </p:cNvPr>
            <p:cNvGrpSpPr/>
            <p:nvPr/>
          </p:nvGrpSpPr>
          <p:grpSpPr>
            <a:xfrm>
              <a:off x="1331525" y="4139342"/>
              <a:ext cx="13090776" cy="5803356"/>
              <a:chOff x="37777" y="-52675"/>
              <a:chExt cx="13090776" cy="5803356"/>
            </a:xfrm>
          </p:grpSpPr>
          <p:cxnSp>
            <p:nvCxnSpPr>
              <p:cNvPr id="645" name="Straight Arrow Connector 644">
                <a:extLst>
                  <a:ext uri="{FF2B5EF4-FFF2-40B4-BE49-F238E27FC236}">
                    <a16:creationId xmlns:a16="http://schemas.microsoft.com/office/drawing/2014/main" id="{AF4F7387-734E-1948-92DD-7D3026F3B281}"/>
                  </a:ext>
                </a:extLst>
              </p:cNvPr>
              <p:cNvCxnSpPr/>
              <p:nvPr/>
            </p:nvCxnSpPr>
            <p:spPr>
              <a:xfrm>
                <a:off x="2221692" y="5531322"/>
                <a:ext cx="10169779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6" name="TextBox 645">
                <a:extLst>
                  <a:ext uri="{FF2B5EF4-FFF2-40B4-BE49-F238E27FC236}">
                    <a16:creationId xmlns:a16="http://schemas.microsoft.com/office/drawing/2014/main" id="{B9BBFBC6-EF20-6546-9C2D-218164C55F5D}"/>
                  </a:ext>
                </a:extLst>
              </p:cNvPr>
              <p:cNvSpPr txBox="1"/>
              <p:nvPr/>
            </p:nvSpPr>
            <p:spPr>
              <a:xfrm>
                <a:off x="10359916" y="-52675"/>
                <a:ext cx="24839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Generated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Blurred Video</a:t>
                </a:r>
              </a:p>
            </p:txBody>
          </p:sp>
          <p:sp>
            <p:nvSpPr>
              <p:cNvPr id="647" name="Freeform 646">
                <a:extLst>
                  <a:ext uri="{FF2B5EF4-FFF2-40B4-BE49-F238E27FC236}">
                    <a16:creationId xmlns:a16="http://schemas.microsoft.com/office/drawing/2014/main" id="{8FB2F379-ED58-7E47-8913-2C2D6097DEE3}"/>
                  </a:ext>
                </a:extLst>
              </p:cNvPr>
              <p:cNvSpPr/>
              <p:nvPr/>
            </p:nvSpPr>
            <p:spPr>
              <a:xfrm>
                <a:off x="12052977" y="3513348"/>
                <a:ext cx="945289" cy="55195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567" h="1789284">
                    <a:moveTo>
                      <a:pt x="0" y="419963"/>
                    </a:moveTo>
                    <a:cubicBezTo>
                      <a:pt x="1166453" y="17388"/>
                      <a:pt x="18283" y="420834"/>
                      <a:pt x="1191397" y="0"/>
                    </a:cubicBezTo>
                    <a:cubicBezTo>
                      <a:pt x="1188626" y="340822"/>
                      <a:pt x="1198858" y="1448462"/>
                      <a:pt x="1196087" y="1789284"/>
                    </a:cubicBezTo>
                    <a:lnTo>
                      <a:pt x="2677" y="1009598"/>
                    </a:lnTo>
                    <a:cubicBezTo>
                      <a:pt x="1785" y="549518"/>
                      <a:pt x="892" y="880043"/>
                      <a:pt x="0" y="419963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pic>
            <p:nvPicPr>
              <p:cNvPr id="648" name="Picture 647">
                <a:extLst>
                  <a:ext uri="{FF2B5EF4-FFF2-40B4-BE49-F238E27FC236}">
                    <a16:creationId xmlns:a16="http://schemas.microsoft.com/office/drawing/2014/main" id="{3D364A7F-5E79-CC4F-9CBD-458E9951A8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71987" y="4324820"/>
                <a:ext cx="159644" cy="139688"/>
              </a:xfrm>
              <a:prstGeom prst="rect">
                <a:avLst/>
              </a:prstGeom>
            </p:spPr>
          </p:pic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50AA9FB1-68BF-F94E-BDD6-72820F58F96D}"/>
                  </a:ext>
                </a:extLst>
              </p:cNvPr>
              <p:cNvSpPr/>
              <p:nvPr/>
            </p:nvSpPr>
            <p:spPr>
              <a:xfrm>
                <a:off x="37777" y="4512527"/>
                <a:ext cx="2183908" cy="12381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Clean</a:t>
                </a:r>
                <a:br>
                  <a:rPr lang="en-US" sz="10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US" sz="10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Background</a:t>
                </a:r>
                <a:br>
                  <a:rPr lang="en-US" sz="10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US" sz="100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rPr>
                  <a:t>Video</a:t>
                </a:r>
              </a:p>
            </p:txBody>
          </p:sp>
          <p:sp>
            <p:nvSpPr>
              <p:cNvPr id="650" name="Rectangle 649">
                <a:extLst>
                  <a:ext uri="{FF2B5EF4-FFF2-40B4-BE49-F238E27FC236}">
                    <a16:creationId xmlns:a16="http://schemas.microsoft.com/office/drawing/2014/main" id="{D74E9292-B8AF-CE44-A20D-8A43587E3698}"/>
                  </a:ext>
                </a:extLst>
              </p:cNvPr>
              <p:cNvSpPr/>
              <p:nvPr/>
            </p:nvSpPr>
            <p:spPr>
              <a:xfrm>
                <a:off x="10885928" y="486577"/>
                <a:ext cx="1439231" cy="353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latin typeface="Avenir Book" charset="0"/>
                    <a:ea typeface="Avenir Book" charset="0"/>
                    <a:cs typeface="Avenir Book" charset="0"/>
                  </a:rPr>
                  <a:t>(input frame rate)</a:t>
                </a:r>
                <a:endParaRPr lang="en-US" sz="1000" i="1" dirty="0"/>
              </a:p>
            </p:txBody>
          </p:sp>
          <p:sp>
            <p:nvSpPr>
              <p:cNvPr id="651" name="Rounded Rectangle 650">
                <a:extLst>
                  <a:ext uri="{FF2B5EF4-FFF2-40B4-BE49-F238E27FC236}">
                    <a16:creationId xmlns:a16="http://schemas.microsoft.com/office/drawing/2014/main" id="{32E2163A-2905-6049-9F52-F1F888A9A3F1}"/>
                  </a:ext>
                </a:extLst>
              </p:cNvPr>
              <p:cNvSpPr/>
              <p:nvPr/>
            </p:nvSpPr>
            <p:spPr>
              <a:xfrm>
                <a:off x="37777" y="3645202"/>
                <a:ext cx="1534071" cy="2926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>
                    <a:latin typeface="Avenir Book" charset="0"/>
                    <a:ea typeface="Avenir Book" charset="0"/>
                    <a:cs typeface="Avenir Book" charset="0"/>
                  </a:rPr>
                  <a:t>Median Filter</a:t>
                </a:r>
              </a:p>
            </p:txBody>
          </p:sp>
          <p:cxnSp>
            <p:nvCxnSpPr>
              <p:cNvPr id="652" name="Straight Arrow Connector 651">
                <a:extLst>
                  <a:ext uri="{FF2B5EF4-FFF2-40B4-BE49-F238E27FC236}">
                    <a16:creationId xmlns:a16="http://schemas.microsoft.com/office/drawing/2014/main" id="{F69995C0-8628-AD4B-BEB4-71C75C739F22}"/>
                  </a:ext>
                </a:extLst>
              </p:cNvPr>
              <p:cNvCxnSpPr>
                <a:stCxn id="651" idx="0"/>
              </p:cNvCxnSpPr>
              <p:nvPr/>
            </p:nvCxnSpPr>
            <p:spPr>
              <a:xfrm flipV="1">
                <a:off x="804813" y="3275576"/>
                <a:ext cx="0" cy="3696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Straight Arrow Connector 652">
                <a:extLst>
                  <a:ext uri="{FF2B5EF4-FFF2-40B4-BE49-F238E27FC236}">
                    <a16:creationId xmlns:a16="http://schemas.microsoft.com/office/drawing/2014/main" id="{88DE7A75-790F-5344-BAE1-68E115CEC76D}"/>
                  </a:ext>
                </a:extLst>
              </p:cNvPr>
              <p:cNvCxnSpPr>
                <a:endCxn id="651" idx="2"/>
              </p:cNvCxnSpPr>
              <p:nvPr/>
            </p:nvCxnSpPr>
            <p:spPr>
              <a:xfrm flipV="1">
                <a:off x="804813" y="3937819"/>
                <a:ext cx="0" cy="56845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4" name="Straight Arrow Connector 653">
                <a:extLst>
                  <a:ext uri="{FF2B5EF4-FFF2-40B4-BE49-F238E27FC236}">
                    <a16:creationId xmlns:a16="http://schemas.microsoft.com/office/drawing/2014/main" id="{13A2DA43-5C56-6A44-B866-D78A35D102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391471" y="3988545"/>
                <a:ext cx="448" cy="154277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5" name="Picture 654">
                <a:extLst>
                  <a:ext uri="{FF2B5EF4-FFF2-40B4-BE49-F238E27FC236}">
                    <a16:creationId xmlns:a16="http://schemas.microsoft.com/office/drawing/2014/main" id="{6AABF864-5859-644B-A0F5-93CCD9BF96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9" t="20367" r="18798" b="1"/>
              <a:stretch/>
            </p:blipFill>
            <p:spPr>
              <a:xfrm>
                <a:off x="44399" y="4519357"/>
                <a:ext cx="2167231" cy="1216144"/>
              </a:xfrm>
              <a:prstGeom prst="rect">
                <a:avLst/>
              </a:prstGeom>
            </p:spPr>
          </p:pic>
          <p:sp>
            <p:nvSpPr>
              <p:cNvPr id="656" name="Rectangle 655">
                <a:extLst>
                  <a:ext uri="{FF2B5EF4-FFF2-40B4-BE49-F238E27FC236}">
                    <a16:creationId xmlns:a16="http://schemas.microsoft.com/office/drawing/2014/main" id="{0ACE0495-71D2-2A4C-B492-9200BE64CCF9}"/>
                  </a:ext>
                </a:extLst>
              </p:cNvPr>
              <p:cNvSpPr/>
              <p:nvPr/>
            </p:nvSpPr>
            <p:spPr>
              <a:xfrm>
                <a:off x="781554" y="3906410"/>
                <a:ext cx="1076067" cy="574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Clean</a:t>
                </a:r>
              </a:p>
              <a:p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Background</a:t>
                </a:r>
                <a:endParaRPr lang="en-US" sz="1000" dirty="0"/>
              </a:p>
            </p:txBody>
          </p:sp>
          <p:pic>
            <p:nvPicPr>
              <p:cNvPr id="657" name="Picture 656">
                <a:extLst>
                  <a:ext uri="{FF2B5EF4-FFF2-40B4-BE49-F238E27FC236}">
                    <a16:creationId xmlns:a16="http://schemas.microsoft.com/office/drawing/2014/main" id="{AE3E936A-B3C4-BB4C-A4D2-5966D391D1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7367" y="848666"/>
                <a:ext cx="486723" cy="514043"/>
              </a:xfrm>
              <a:prstGeom prst="rect">
                <a:avLst/>
              </a:prstGeom>
            </p:spPr>
          </p:pic>
          <p:pic>
            <p:nvPicPr>
              <p:cNvPr id="658" name="Picture 657">
                <a:extLst>
                  <a:ext uri="{FF2B5EF4-FFF2-40B4-BE49-F238E27FC236}">
                    <a16:creationId xmlns:a16="http://schemas.microsoft.com/office/drawing/2014/main" id="{DFB86B5E-282F-4549-BFBE-0DE0B436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6985" y="1379356"/>
                <a:ext cx="487098" cy="510247"/>
              </a:xfrm>
              <a:prstGeom prst="rect">
                <a:avLst/>
              </a:prstGeom>
            </p:spPr>
          </p:pic>
          <p:pic>
            <p:nvPicPr>
              <p:cNvPr id="659" name="Picture 658">
                <a:extLst>
                  <a:ext uri="{FF2B5EF4-FFF2-40B4-BE49-F238E27FC236}">
                    <a16:creationId xmlns:a16="http://schemas.microsoft.com/office/drawing/2014/main" id="{48B32F49-A353-FB42-BF29-D52310E25C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0662" y="1913866"/>
                <a:ext cx="496866" cy="512894"/>
              </a:xfrm>
              <a:prstGeom prst="rect">
                <a:avLst/>
              </a:prstGeom>
            </p:spPr>
          </p:pic>
          <p:pic>
            <p:nvPicPr>
              <p:cNvPr id="660" name="Picture 659">
                <a:extLst>
                  <a:ext uri="{FF2B5EF4-FFF2-40B4-BE49-F238E27FC236}">
                    <a16:creationId xmlns:a16="http://schemas.microsoft.com/office/drawing/2014/main" id="{98ACC84D-2114-F643-934E-2C059BBFB4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4911" y="2440401"/>
                <a:ext cx="499271" cy="515376"/>
              </a:xfrm>
              <a:prstGeom prst="rect">
                <a:avLst/>
              </a:prstGeom>
            </p:spPr>
          </p:pic>
          <p:pic>
            <p:nvPicPr>
              <p:cNvPr id="661" name="Picture 660">
                <a:extLst>
                  <a:ext uri="{FF2B5EF4-FFF2-40B4-BE49-F238E27FC236}">
                    <a16:creationId xmlns:a16="http://schemas.microsoft.com/office/drawing/2014/main" id="{00102053-6D63-6941-A6A3-A8E94344B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7238" y="2973578"/>
                <a:ext cx="490290" cy="506106"/>
              </a:xfrm>
              <a:prstGeom prst="rect">
                <a:avLst/>
              </a:prstGeom>
            </p:spPr>
          </p:pic>
          <p:pic>
            <p:nvPicPr>
              <p:cNvPr id="662" name="Picture 661">
                <a:extLst>
                  <a:ext uri="{FF2B5EF4-FFF2-40B4-BE49-F238E27FC236}">
                    <a16:creationId xmlns:a16="http://schemas.microsoft.com/office/drawing/2014/main" id="{1317C002-802E-1B42-A51B-F9F139E4B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3619" y="3503967"/>
                <a:ext cx="492218" cy="508096"/>
              </a:xfrm>
              <a:prstGeom prst="rect">
                <a:avLst/>
              </a:prstGeom>
            </p:spPr>
          </p:pic>
          <p:pic>
            <p:nvPicPr>
              <p:cNvPr id="663" name="Picture 662">
                <a:extLst>
                  <a:ext uri="{FF2B5EF4-FFF2-40B4-BE49-F238E27FC236}">
                    <a16:creationId xmlns:a16="http://schemas.microsoft.com/office/drawing/2014/main" id="{27EA9FA6-3DC7-6645-998F-8F56DE5603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968" y="84429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64" name="Picture 663">
                <a:extLst>
                  <a:ext uri="{FF2B5EF4-FFF2-40B4-BE49-F238E27FC236}">
                    <a16:creationId xmlns:a16="http://schemas.microsoft.com/office/drawing/2014/main" id="{A5B6CD38-C19D-4B48-9316-E0F06BD67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968" y="1372798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65" name="Picture 664">
                <a:extLst>
                  <a:ext uri="{FF2B5EF4-FFF2-40B4-BE49-F238E27FC236}">
                    <a16:creationId xmlns:a16="http://schemas.microsoft.com/office/drawing/2014/main" id="{33984E0A-00F4-7B47-BCEA-1A85D42D6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968" y="190302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66" name="Picture 665">
                <a:extLst>
                  <a:ext uri="{FF2B5EF4-FFF2-40B4-BE49-F238E27FC236}">
                    <a16:creationId xmlns:a16="http://schemas.microsoft.com/office/drawing/2014/main" id="{879ADB4D-9DAD-2545-97FE-87C35712D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968" y="2433250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67" name="Picture 666">
                <a:extLst>
                  <a:ext uri="{FF2B5EF4-FFF2-40B4-BE49-F238E27FC236}">
                    <a16:creationId xmlns:a16="http://schemas.microsoft.com/office/drawing/2014/main" id="{EB13F2A6-C319-EE44-B739-C73E839EB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968" y="296175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68" name="Picture 667">
                <a:extLst>
                  <a:ext uri="{FF2B5EF4-FFF2-40B4-BE49-F238E27FC236}">
                    <a16:creationId xmlns:a16="http://schemas.microsoft.com/office/drawing/2014/main" id="{614D8A93-9211-FA4D-B779-D2AD15940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9968" y="3491980"/>
                <a:ext cx="718092" cy="530226"/>
              </a:xfrm>
              <a:prstGeom prst="rect">
                <a:avLst/>
              </a:prstGeom>
            </p:spPr>
          </p:pic>
          <p:sp>
            <p:nvSpPr>
              <p:cNvPr id="669" name="TextBox 668">
                <a:extLst>
                  <a:ext uri="{FF2B5EF4-FFF2-40B4-BE49-F238E27FC236}">
                    <a16:creationId xmlns:a16="http://schemas.microsoft.com/office/drawing/2014/main" id="{BBD6D0B4-9E82-9B42-98E4-39C1837C86DE}"/>
                  </a:ext>
                </a:extLst>
              </p:cNvPr>
              <p:cNvSpPr txBox="1"/>
              <p:nvPr/>
            </p:nvSpPr>
            <p:spPr>
              <a:xfrm>
                <a:off x="12067615" y="3546694"/>
                <a:ext cx="1060938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Averaging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    +Matting</a:t>
                </a:r>
              </a:p>
            </p:txBody>
          </p:sp>
          <p:sp>
            <p:nvSpPr>
              <p:cNvPr id="670" name="Freeform 669">
                <a:extLst>
                  <a:ext uri="{FF2B5EF4-FFF2-40B4-BE49-F238E27FC236}">
                    <a16:creationId xmlns:a16="http://schemas.microsoft.com/office/drawing/2014/main" id="{547DD578-7052-8148-8595-C933E43DD731}"/>
                  </a:ext>
                </a:extLst>
              </p:cNvPr>
              <p:cNvSpPr/>
              <p:nvPr/>
            </p:nvSpPr>
            <p:spPr>
              <a:xfrm>
                <a:off x="12043550" y="2977208"/>
                <a:ext cx="945289" cy="55195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567" h="1789284">
                    <a:moveTo>
                      <a:pt x="0" y="419963"/>
                    </a:moveTo>
                    <a:cubicBezTo>
                      <a:pt x="1166453" y="17388"/>
                      <a:pt x="18283" y="420834"/>
                      <a:pt x="1191397" y="0"/>
                    </a:cubicBezTo>
                    <a:cubicBezTo>
                      <a:pt x="1188626" y="340822"/>
                      <a:pt x="1198858" y="1448462"/>
                      <a:pt x="1196087" y="1789284"/>
                    </a:cubicBezTo>
                    <a:lnTo>
                      <a:pt x="2677" y="1009598"/>
                    </a:lnTo>
                    <a:cubicBezTo>
                      <a:pt x="1785" y="549518"/>
                      <a:pt x="892" y="880043"/>
                      <a:pt x="0" y="419963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671" name="TextBox 670">
                <a:extLst>
                  <a:ext uri="{FF2B5EF4-FFF2-40B4-BE49-F238E27FC236}">
                    <a16:creationId xmlns:a16="http://schemas.microsoft.com/office/drawing/2014/main" id="{D6A7F741-484F-374E-A9CC-CA9200C7A0FD}"/>
                  </a:ext>
                </a:extLst>
              </p:cNvPr>
              <p:cNvSpPr txBox="1"/>
              <p:nvPr/>
            </p:nvSpPr>
            <p:spPr>
              <a:xfrm>
                <a:off x="12058187" y="3010555"/>
                <a:ext cx="1060938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Averaging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    +Matting</a:t>
                </a:r>
              </a:p>
            </p:txBody>
          </p:sp>
          <p:sp>
            <p:nvSpPr>
              <p:cNvPr id="672" name="Freeform 671">
                <a:extLst>
                  <a:ext uri="{FF2B5EF4-FFF2-40B4-BE49-F238E27FC236}">
                    <a16:creationId xmlns:a16="http://schemas.microsoft.com/office/drawing/2014/main" id="{5A11C59E-4A0B-CC4E-BC91-9EDB48C48E20}"/>
                  </a:ext>
                </a:extLst>
              </p:cNvPr>
              <p:cNvSpPr/>
              <p:nvPr/>
            </p:nvSpPr>
            <p:spPr>
              <a:xfrm>
                <a:off x="12043550" y="2440735"/>
                <a:ext cx="945289" cy="55195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567" h="1789284">
                    <a:moveTo>
                      <a:pt x="0" y="419963"/>
                    </a:moveTo>
                    <a:cubicBezTo>
                      <a:pt x="1166453" y="17388"/>
                      <a:pt x="18283" y="420834"/>
                      <a:pt x="1191397" y="0"/>
                    </a:cubicBezTo>
                    <a:cubicBezTo>
                      <a:pt x="1188626" y="340822"/>
                      <a:pt x="1198858" y="1448462"/>
                      <a:pt x="1196087" y="1789284"/>
                    </a:cubicBezTo>
                    <a:lnTo>
                      <a:pt x="2677" y="1009598"/>
                    </a:lnTo>
                    <a:cubicBezTo>
                      <a:pt x="1785" y="549518"/>
                      <a:pt x="892" y="880043"/>
                      <a:pt x="0" y="419963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673" name="TextBox 672">
                <a:extLst>
                  <a:ext uri="{FF2B5EF4-FFF2-40B4-BE49-F238E27FC236}">
                    <a16:creationId xmlns:a16="http://schemas.microsoft.com/office/drawing/2014/main" id="{5B6DD8FD-3F88-AC45-BD8F-C9E63F6B98E9}"/>
                  </a:ext>
                </a:extLst>
              </p:cNvPr>
              <p:cNvSpPr txBox="1"/>
              <p:nvPr/>
            </p:nvSpPr>
            <p:spPr>
              <a:xfrm>
                <a:off x="12058187" y="2474082"/>
                <a:ext cx="1060938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Averaging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    +Matting</a:t>
                </a:r>
              </a:p>
            </p:txBody>
          </p:sp>
          <p:sp>
            <p:nvSpPr>
              <p:cNvPr id="674" name="Freeform 673">
                <a:extLst>
                  <a:ext uri="{FF2B5EF4-FFF2-40B4-BE49-F238E27FC236}">
                    <a16:creationId xmlns:a16="http://schemas.microsoft.com/office/drawing/2014/main" id="{6BBF0759-ED20-E740-B5CA-193ED80D107A}"/>
                  </a:ext>
                </a:extLst>
              </p:cNvPr>
              <p:cNvSpPr/>
              <p:nvPr/>
            </p:nvSpPr>
            <p:spPr>
              <a:xfrm>
                <a:off x="12038660" y="1941890"/>
                <a:ext cx="945289" cy="55195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567" h="1789284">
                    <a:moveTo>
                      <a:pt x="0" y="419963"/>
                    </a:moveTo>
                    <a:cubicBezTo>
                      <a:pt x="1166453" y="17388"/>
                      <a:pt x="18283" y="420834"/>
                      <a:pt x="1191397" y="0"/>
                    </a:cubicBezTo>
                    <a:cubicBezTo>
                      <a:pt x="1188626" y="340822"/>
                      <a:pt x="1198858" y="1448462"/>
                      <a:pt x="1196087" y="1789284"/>
                    </a:cubicBezTo>
                    <a:lnTo>
                      <a:pt x="2677" y="1009598"/>
                    </a:lnTo>
                    <a:cubicBezTo>
                      <a:pt x="1785" y="549518"/>
                      <a:pt x="892" y="880043"/>
                      <a:pt x="0" y="419963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675" name="TextBox 674">
                <a:extLst>
                  <a:ext uri="{FF2B5EF4-FFF2-40B4-BE49-F238E27FC236}">
                    <a16:creationId xmlns:a16="http://schemas.microsoft.com/office/drawing/2014/main" id="{2562C6A8-489A-3A43-9D20-FF1EB800CD83}"/>
                  </a:ext>
                </a:extLst>
              </p:cNvPr>
              <p:cNvSpPr txBox="1"/>
              <p:nvPr/>
            </p:nvSpPr>
            <p:spPr>
              <a:xfrm>
                <a:off x="12053298" y="1975237"/>
                <a:ext cx="1060938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Averaging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    +Matting</a:t>
                </a:r>
              </a:p>
            </p:txBody>
          </p:sp>
          <p:sp>
            <p:nvSpPr>
              <p:cNvPr id="676" name="Freeform 675">
                <a:extLst>
                  <a:ext uri="{FF2B5EF4-FFF2-40B4-BE49-F238E27FC236}">
                    <a16:creationId xmlns:a16="http://schemas.microsoft.com/office/drawing/2014/main" id="{AC92B041-479E-BB4F-85A0-5EBCB3FA66BC}"/>
                  </a:ext>
                </a:extLst>
              </p:cNvPr>
              <p:cNvSpPr/>
              <p:nvPr/>
            </p:nvSpPr>
            <p:spPr>
              <a:xfrm>
                <a:off x="12032231" y="1408012"/>
                <a:ext cx="945289" cy="55195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567" h="1789284">
                    <a:moveTo>
                      <a:pt x="0" y="419963"/>
                    </a:moveTo>
                    <a:cubicBezTo>
                      <a:pt x="1166453" y="17388"/>
                      <a:pt x="18283" y="420834"/>
                      <a:pt x="1191397" y="0"/>
                    </a:cubicBezTo>
                    <a:cubicBezTo>
                      <a:pt x="1188626" y="340822"/>
                      <a:pt x="1198858" y="1448462"/>
                      <a:pt x="1196087" y="1789284"/>
                    </a:cubicBezTo>
                    <a:lnTo>
                      <a:pt x="2677" y="1009598"/>
                    </a:lnTo>
                    <a:cubicBezTo>
                      <a:pt x="1785" y="549518"/>
                      <a:pt x="892" y="880043"/>
                      <a:pt x="0" y="419963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677" name="TextBox 676">
                <a:extLst>
                  <a:ext uri="{FF2B5EF4-FFF2-40B4-BE49-F238E27FC236}">
                    <a16:creationId xmlns:a16="http://schemas.microsoft.com/office/drawing/2014/main" id="{D438E459-00BF-0E46-BAB5-4F3C814AD1C1}"/>
                  </a:ext>
                </a:extLst>
              </p:cNvPr>
              <p:cNvSpPr txBox="1"/>
              <p:nvPr/>
            </p:nvSpPr>
            <p:spPr>
              <a:xfrm>
                <a:off x="12046869" y="1441359"/>
                <a:ext cx="1060938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Averaging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    +Matting</a:t>
                </a:r>
              </a:p>
            </p:txBody>
          </p:sp>
          <p:sp>
            <p:nvSpPr>
              <p:cNvPr id="678" name="Freeform 677">
                <a:extLst>
                  <a:ext uri="{FF2B5EF4-FFF2-40B4-BE49-F238E27FC236}">
                    <a16:creationId xmlns:a16="http://schemas.microsoft.com/office/drawing/2014/main" id="{3253FB72-E4D9-7F49-9F2F-0A942CC5CADE}"/>
                  </a:ext>
                </a:extLst>
              </p:cNvPr>
              <p:cNvSpPr/>
              <p:nvPr/>
            </p:nvSpPr>
            <p:spPr>
              <a:xfrm>
                <a:off x="12026721" y="844739"/>
                <a:ext cx="945289" cy="551959"/>
              </a:xfrm>
              <a:custGeom>
                <a:avLst/>
                <a:gdLst>
                  <a:gd name="connsiteX0" fmla="*/ 0 w 1188720"/>
                  <a:gd name="connsiteY0" fmla="*/ 1321723 h 1928553"/>
                  <a:gd name="connsiteX1" fmla="*/ 1188720 w 1188720"/>
                  <a:gd name="connsiteY1" fmla="*/ 0 h 1928553"/>
                  <a:gd name="connsiteX2" fmla="*/ 1180408 w 1188720"/>
                  <a:gd name="connsiteY2" fmla="*/ 1022465 h 1928553"/>
                  <a:gd name="connsiteX3" fmla="*/ 0 w 1188720"/>
                  <a:gd name="connsiteY3" fmla="*/ 1928553 h 1928553"/>
                  <a:gd name="connsiteX4" fmla="*/ 0 w 1188720"/>
                  <a:gd name="connsiteY4" fmla="*/ 1321723 h 1928553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8720"/>
                  <a:gd name="connsiteY0" fmla="*/ 1193374 h 1800204"/>
                  <a:gd name="connsiteX1" fmla="*/ 1188720 w 1188720"/>
                  <a:gd name="connsiteY1" fmla="*/ 0 h 1800204"/>
                  <a:gd name="connsiteX2" fmla="*/ 1180408 w 1188720"/>
                  <a:gd name="connsiteY2" fmla="*/ 894116 h 1800204"/>
                  <a:gd name="connsiteX3" fmla="*/ 0 w 1188720"/>
                  <a:gd name="connsiteY3" fmla="*/ 1800204 h 1800204"/>
                  <a:gd name="connsiteX4" fmla="*/ 0 w 1188720"/>
                  <a:gd name="connsiteY4" fmla="*/ 1193374 h 1800204"/>
                  <a:gd name="connsiteX0" fmla="*/ 0 w 1189051"/>
                  <a:gd name="connsiteY0" fmla="*/ 1193374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0 w 1189051"/>
                  <a:gd name="connsiteY4" fmla="*/ 1193374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89051"/>
                  <a:gd name="connsiteY0" fmla="*/ 1112425 h 1800204"/>
                  <a:gd name="connsiteX1" fmla="*/ 1188720 w 1189051"/>
                  <a:gd name="connsiteY1" fmla="*/ 0 h 1800204"/>
                  <a:gd name="connsiteX2" fmla="*/ 1188185 w 1189051"/>
                  <a:gd name="connsiteY2" fmla="*/ 1064107 h 1800204"/>
                  <a:gd name="connsiteX3" fmla="*/ 0 w 1189051"/>
                  <a:gd name="connsiteY3" fmla="*/ 1800204 h 1800204"/>
                  <a:gd name="connsiteX4" fmla="*/ 7773 w 1189051"/>
                  <a:gd name="connsiteY4" fmla="*/ 1112425 h 1800204"/>
                  <a:gd name="connsiteX0" fmla="*/ 7773 w 1193890"/>
                  <a:gd name="connsiteY0" fmla="*/ 1112425 h 1800204"/>
                  <a:gd name="connsiteX1" fmla="*/ 1188720 w 1193890"/>
                  <a:gd name="connsiteY1" fmla="*/ 0 h 1800204"/>
                  <a:gd name="connsiteX2" fmla="*/ 1193410 w 1193890"/>
                  <a:gd name="connsiteY2" fmla="*/ 1789284 h 1800204"/>
                  <a:gd name="connsiteX3" fmla="*/ 0 w 1193890"/>
                  <a:gd name="connsiteY3" fmla="*/ 1800204 h 1800204"/>
                  <a:gd name="connsiteX4" fmla="*/ 7773 w 1193890"/>
                  <a:gd name="connsiteY4" fmla="*/ 1112425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800204"/>
                  <a:gd name="connsiteX1" fmla="*/ 1191397 w 1196567"/>
                  <a:gd name="connsiteY1" fmla="*/ 0 h 1800204"/>
                  <a:gd name="connsiteX2" fmla="*/ 1196087 w 1196567"/>
                  <a:gd name="connsiteY2" fmla="*/ 1789284 h 1800204"/>
                  <a:gd name="connsiteX3" fmla="*/ 2677 w 1196567"/>
                  <a:gd name="connsiteY3" fmla="*/ 1800204 h 1800204"/>
                  <a:gd name="connsiteX4" fmla="*/ 0 w 1196567"/>
                  <a:gd name="connsiteY4" fmla="*/ 419963 h 180020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7901 w 1196567"/>
                  <a:gd name="connsiteY3" fmla="*/ 1009598 h 1789284"/>
                  <a:gd name="connsiteX4" fmla="*/ 0 w 1196567"/>
                  <a:gd name="connsiteY4" fmla="*/ 419963 h 1789284"/>
                  <a:gd name="connsiteX0" fmla="*/ 0 w 1196567"/>
                  <a:gd name="connsiteY0" fmla="*/ 419963 h 1789284"/>
                  <a:gd name="connsiteX1" fmla="*/ 1191397 w 1196567"/>
                  <a:gd name="connsiteY1" fmla="*/ 0 h 1789284"/>
                  <a:gd name="connsiteX2" fmla="*/ 1196087 w 1196567"/>
                  <a:gd name="connsiteY2" fmla="*/ 1789284 h 1789284"/>
                  <a:gd name="connsiteX3" fmla="*/ 2677 w 1196567"/>
                  <a:gd name="connsiteY3" fmla="*/ 1009598 h 1789284"/>
                  <a:gd name="connsiteX4" fmla="*/ 0 w 1196567"/>
                  <a:gd name="connsiteY4" fmla="*/ 419963 h 1789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6567" h="1789284">
                    <a:moveTo>
                      <a:pt x="0" y="419963"/>
                    </a:moveTo>
                    <a:cubicBezTo>
                      <a:pt x="1166453" y="17388"/>
                      <a:pt x="18283" y="420834"/>
                      <a:pt x="1191397" y="0"/>
                    </a:cubicBezTo>
                    <a:cubicBezTo>
                      <a:pt x="1188626" y="340822"/>
                      <a:pt x="1198858" y="1448462"/>
                      <a:pt x="1196087" y="1789284"/>
                    </a:cubicBezTo>
                    <a:lnTo>
                      <a:pt x="2677" y="1009598"/>
                    </a:lnTo>
                    <a:cubicBezTo>
                      <a:pt x="1785" y="549518"/>
                      <a:pt x="892" y="880043"/>
                      <a:pt x="0" y="419963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679" name="TextBox 678">
                <a:extLst>
                  <a:ext uri="{FF2B5EF4-FFF2-40B4-BE49-F238E27FC236}">
                    <a16:creationId xmlns:a16="http://schemas.microsoft.com/office/drawing/2014/main" id="{20F399F3-CE7B-1040-9BBB-5B3E28B37E40}"/>
                  </a:ext>
                </a:extLst>
              </p:cNvPr>
              <p:cNvSpPr txBox="1"/>
              <p:nvPr/>
            </p:nvSpPr>
            <p:spPr>
              <a:xfrm>
                <a:off x="12041359" y="878086"/>
                <a:ext cx="1060938" cy="574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Averaging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    +Matting</a:t>
                </a:r>
              </a:p>
            </p:txBody>
          </p:sp>
        </p:grpSp>
        <p:grpSp>
          <p:nvGrpSpPr>
            <p:cNvPr id="549" name="Group 548">
              <a:extLst>
                <a:ext uri="{FF2B5EF4-FFF2-40B4-BE49-F238E27FC236}">
                  <a16:creationId xmlns:a16="http://schemas.microsoft.com/office/drawing/2014/main" id="{C75815F6-0977-094E-A528-4FC0C6CC2C83}"/>
                </a:ext>
              </a:extLst>
            </p:cNvPr>
            <p:cNvGrpSpPr/>
            <p:nvPr/>
          </p:nvGrpSpPr>
          <p:grpSpPr>
            <a:xfrm>
              <a:off x="3510272" y="4151679"/>
              <a:ext cx="6341465" cy="5237288"/>
              <a:chOff x="3050611" y="4990135"/>
              <a:chExt cx="6341465" cy="5237288"/>
            </a:xfrm>
          </p:grpSpPr>
          <p:cxnSp>
            <p:nvCxnSpPr>
              <p:cNvPr id="591" name="Straight Arrow Connector 590">
                <a:extLst>
                  <a:ext uri="{FF2B5EF4-FFF2-40B4-BE49-F238E27FC236}">
                    <a16:creationId xmlns:a16="http://schemas.microsoft.com/office/drawing/2014/main" id="{4999DEC0-442A-7349-A173-885E90F6876E}"/>
                  </a:ext>
                </a:extLst>
              </p:cNvPr>
              <p:cNvCxnSpPr/>
              <p:nvPr/>
            </p:nvCxnSpPr>
            <p:spPr>
              <a:xfrm>
                <a:off x="5925237" y="7447281"/>
                <a:ext cx="58382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62862F1F-5873-B340-AAB9-2ED48DAAF4FB}"/>
                  </a:ext>
                </a:extLst>
              </p:cNvPr>
              <p:cNvSpPr txBox="1"/>
              <p:nvPr/>
            </p:nvSpPr>
            <p:spPr>
              <a:xfrm>
                <a:off x="8026661" y="4990135"/>
                <a:ext cx="136541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Cropped</a:t>
                </a:r>
                <a:b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Input Video</a:t>
                </a:r>
              </a:p>
            </p:txBody>
          </p:sp>
          <p:cxnSp>
            <p:nvCxnSpPr>
              <p:cNvPr id="593" name="Straight Arrow Connector 592">
                <a:extLst>
                  <a:ext uri="{FF2B5EF4-FFF2-40B4-BE49-F238E27FC236}">
                    <a16:creationId xmlns:a16="http://schemas.microsoft.com/office/drawing/2014/main" id="{953D83F7-5E10-CE4C-8296-82337CE43D91}"/>
                  </a:ext>
                </a:extLst>
              </p:cNvPr>
              <p:cNvCxnSpPr/>
              <p:nvPr/>
            </p:nvCxnSpPr>
            <p:spPr>
              <a:xfrm>
                <a:off x="3050611" y="9912693"/>
                <a:ext cx="1699104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Arrow Connector 593">
                <a:extLst>
                  <a:ext uri="{FF2B5EF4-FFF2-40B4-BE49-F238E27FC236}">
                    <a16:creationId xmlns:a16="http://schemas.microsoft.com/office/drawing/2014/main" id="{0E07FE3E-243C-6A47-9A72-96C20A3F6AE3}"/>
                  </a:ext>
                </a:extLst>
              </p:cNvPr>
              <p:cNvCxnSpPr>
                <a:cxnSpLocks/>
                <a:stCxn id="642" idx="2"/>
                <a:endCxn id="636" idx="1"/>
              </p:cNvCxnSpPr>
              <p:nvPr/>
            </p:nvCxnSpPr>
            <p:spPr>
              <a:xfrm flipV="1">
                <a:off x="6192862" y="9651543"/>
                <a:ext cx="321522" cy="171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Arrow Connector 594">
                <a:extLst>
                  <a:ext uri="{FF2B5EF4-FFF2-40B4-BE49-F238E27FC236}">
                    <a16:creationId xmlns:a16="http://schemas.microsoft.com/office/drawing/2014/main" id="{DE745441-47B7-8140-A1C7-3B984591AE72}"/>
                  </a:ext>
                </a:extLst>
              </p:cNvPr>
              <p:cNvCxnSpPr/>
              <p:nvPr/>
            </p:nvCxnSpPr>
            <p:spPr>
              <a:xfrm>
                <a:off x="3631473" y="9388955"/>
                <a:ext cx="1118242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Arrow Connector 595">
                <a:extLst>
                  <a:ext uri="{FF2B5EF4-FFF2-40B4-BE49-F238E27FC236}">
                    <a16:creationId xmlns:a16="http://schemas.microsoft.com/office/drawing/2014/main" id="{84398379-57B1-C44C-B46D-360A1664BF3D}"/>
                  </a:ext>
                </a:extLst>
              </p:cNvPr>
              <p:cNvCxnSpPr/>
              <p:nvPr/>
            </p:nvCxnSpPr>
            <p:spPr>
              <a:xfrm flipV="1">
                <a:off x="8094801" y="5901781"/>
                <a:ext cx="0" cy="3159791"/>
              </a:xfrm>
              <a:prstGeom prst="straightConnector1">
                <a:avLst/>
              </a:prstGeom>
              <a:ln w="76200">
                <a:solidFill>
                  <a:srgbClr val="7030A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Arrow Connector 596">
                <a:extLst>
                  <a:ext uri="{FF2B5EF4-FFF2-40B4-BE49-F238E27FC236}">
                    <a16:creationId xmlns:a16="http://schemas.microsoft.com/office/drawing/2014/main" id="{62815F35-F574-B047-9D9C-369911A059A4}"/>
                  </a:ext>
                </a:extLst>
              </p:cNvPr>
              <p:cNvCxnSpPr/>
              <p:nvPr/>
            </p:nvCxnSpPr>
            <p:spPr>
              <a:xfrm flipH="1">
                <a:off x="7997033" y="9063648"/>
                <a:ext cx="320226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Arrow Connector 597">
                <a:extLst>
                  <a:ext uri="{FF2B5EF4-FFF2-40B4-BE49-F238E27FC236}">
                    <a16:creationId xmlns:a16="http://schemas.microsoft.com/office/drawing/2014/main" id="{0DADEA6C-6858-304D-BAEC-EAAC5490E8A5}"/>
                  </a:ext>
                </a:extLst>
              </p:cNvPr>
              <p:cNvCxnSpPr/>
              <p:nvPr/>
            </p:nvCxnSpPr>
            <p:spPr>
              <a:xfrm flipH="1">
                <a:off x="8002733" y="5901774"/>
                <a:ext cx="31453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Arrow Connector 598">
                <a:extLst>
                  <a:ext uri="{FF2B5EF4-FFF2-40B4-BE49-F238E27FC236}">
                    <a16:creationId xmlns:a16="http://schemas.microsoft.com/office/drawing/2014/main" id="{D341EBB2-ED06-324D-B014-33E575FCD971}"/>
                  </a:ext>
                </a:extLst>
              </p:cNvPr>
              <p:cNvCxnSpPr/>
              <p:nvPr/>
            </p:nvCxnSpPr>
            <p:spPr>
              <a:xfrm flipV="1">
                <a:off x="8094801" y="8499960"/>
                <a:ext cx="0" cy="10670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Arrow Connector 599">
                <a:extLst>
                  <a:ext uri="{FF2B5EF4-FFF2-40B4-BE49-F238E27FC236}">
                    <a16:creationId xmlns:a16="http://schemas.microsoft.com/office/drawing/2014/main" id="{09A101B8-736E-D64D-A5EA-D1DE5CB16ADA}"/>
                  </a:ext>
                </a:extLst>
              </p:cNvPr>
              <p:cNvCxnSpPr/>
              <p:nvPr/>
            </p:nvCxnSpPr>
            <p:spPr>
              <a:xfrm flipH="1">
                <a:off x="8002726" y="8606658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Arrow Connector 600">
                <a:extLst>
                  <a:ext uri="{FF2B5EF4-FFF2-40B4-BE49-F238E27FC236}">
                    <a16:creationId xmlns:a16="http://schemas.microsoft.com/office/drawing/2014/main" id="{68C903B2-5C2C-5946-8D64-873022075AE5}"/>
                  </a:ext>
                </a:extLst>
              </p:cNvPr>
              <p:cNvCxnSpPr/>
              <p:nvPr/>
            </p:nvCxnSpPr>
            <p:spPr>
              <a:xfrm flipH="1">
                <a:off x="8002726" y="8499952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F54FEC87-8C5C-F54B-AD68-1DF3A9D36E12}"/>
                  </a:ext>
                </a:extLst>
              </p:cNvPr>
              <p:cNvSpPr txBox="1"/>
              <p:nvPr/>
            </p:nvSpPr>
            <p:spPr>
              <a:xfrm>
                <a:off x="6383970" y="5979949"/>
                <a:ext cx="1502595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>
                    <a:solidFill>
                      <a:srgbClr val="7030A0"/>
                    </a:solidFill>
                    <a:latin typeface="Avenir Black" charset="0"/>
                    <a:ea typeface="Avenir Black" charset="0"/>
                    <a:cs typeface="Avenir Black" charset="0"/>
                  </a:rPr>
                  <a:t>Exposure Time</a:t>
                </a:r>
              </a:p>
            </p:txBody>
          </p:sp>
          <p:sp>
            <p:nvSpPr>
              <p:cNvPr id="603" name="TextBox 602">
                <a:extLst>
                  <a:ext uri="{FF2B5EF4-FFF2-40B4-BE49-F238E27FC236}">
                    <a16:creationId xmlns:a16="http://schemas.microsoft.com/office/drawing/2014/main" id="{FC4E3315-D9FE-3444-99B4-640758E89925}"/>
                  </a:ext>
                </a:extLst>
              </p:cNvPr>
              <p:cNvSpPr txBox="1"/>
              <p:nvPr/>
            </p:nvSpPr>
            <p:spPr>
              <a:xfrm>
                <a:off x="6350724" y="6277326"/>
                <a:ext cx="1470114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000" b="1" dirty="0">
                    <a:solidFill>
                      <a:srgbClr val="FF0000"/>
                    </a:solidFill>
                    <a:latin typeface="Avenir Black" charset="0"/>
                    <a:ea typeface="Avenir Black" charset="0"/>
                    <a:cs typeface="Avenir Black" charset="0"/>
                  </a:rPr>
                  <a:t>Exposure Gap</a:t>
                </a:r>
              </a:p>
            </p:txBody>
          </p:sp>
          <p:sp>
            <p:nvSpPr>
              <p:cNvPr id="604" name="Rounded Rectangle 603">
                <a:extLst>
                  <a:ext uri="{FF2B5EF4-FFF2-40B4-BE49-F238E27FC236}">
                    <a16:creationId xmlns:a16="http://schemas.microsoft.com/office/drawing/2014/main" id="{CAC2E67D-5450-F649-BEBD-7B3D928070B3}"/>
                  </a:ext>
                </a:extLst>
              </p:cNvPr>
              <p:cNvSpPr/>
              <p:nvPr/>
            </p:nvSpPr>
            <p:spPr>
              <a:xfrm>
                <a:off x="6505726" y="7128205"/>
                <a:ext cx="1184991" cy="63428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000" dirty="0">
                    <a:latin typeface="Avenir Book" charset="0"/>
                    <a:ea typeface="Avenir Book" charset="0"/>
                    <a:cs typeface="Avenir Book" charset="0"/>
                  </a:rPr>
                  <a:t>Padded Cropping</a:t>
                </a:r>
              </a:p>
            </p:txBody>
          </p:sp>
          <p:cxnSp>
            <p:nvCxnSpPr>
              <p:cNvPr id="605" name="Straight Arrow Connector 604">
                <a:extLst>
                  <a:ext uri="{FF2B5EF4-FFF2-40B4-BE49-F238E27FC236}">
                    <a16:creationId xmlns:a16="http://schemas.microsoft.com/office/drawing/2014/main" id="{CA6F96CC-790D-C749-A161-C3CCBCD80C9B}"/>
                  </a:ext>
                </a:extLst>
              </p:cNvPr>
              <p:cNvCxnSpPr/>
              <p:nvPr/>
            </p:nvCxnSpPr>
            <p:spPr>
              <a:xfrm flipV="1">
                <a:off x="8094801" y="7957688"/>
                <a:ext cx="0" cy="10670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Arrow Connector 605">
                <a:extLst>
                  <a:ext uri="{FF2B5EF4-FFF2-40B4-BE49-F238E27FC236}">
                    <a16:creationId xmlns:a16="http://schemas.microsoft.com/office/drawing/2014/main" id="{8DB59BE0-C3C3-E448-A82E-70821F9B13BA}"/>
                  </a:ext>
                </a:extLst>
              </p:cNvPr>
              <p:cNvCxnSpPr/>
              <p:nvPr/>
            </p:nvCxnSpPr>
            <p:spPr>
              <a:xfrm flipH="1">
                <a:off x="8002726" y="8064386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Arrow Connector 606">
                <a:extLst>
                  <a:ext uri="{FF2B5EF4-FFF2-40B4-BE49-F238E27FC236}">
                    <a16:creationId xmlns:a16="http://schemas.microsoft.com/office/drawing/2014/main" id="{47FD2D96-7B6A-C34B-A2E7-0FE5F1CBFA4F}"/>
                  </a:ext>
                </a:extLst>
              </p:cNvPr>
              <p:cNvCxnSpPr/>
              <p:nvPr/>
            </p:nvCxnSpPr>
            <p:spPr>
              <a:xfrm flipH="1">
                <a:off x="8002726" y="7957680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Straight Arrow Connector 607">
                <a:extLst>
                  <a:ext uri="{FF2B5EF4-FFF2-40B4-BE49-F238E27FC236}">
                    <a16:creationId xmlns:a16="http://schemas.microsoft.com/office/drawing/2014/main" id="{C1EB0507-7F48-4E4D-A2DB-5151C6FB363D}"/>
                  </a:ext>
                </a:extLst>
              </p:cNvPr>
              <p:cNvCxnSpPr/>
              <p:nvPr/>
            </p:nvCxnSpPr>
            <p:spPr>
              <a:xfrm flipV="1">
                <a:off x="8094801" y="7438316"/>
                <a:ext cx="0" cy="10670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Straight Arrow Connector 608">
                <a:extLst>
                  <a:ext uri="{FF2B5EF4-FFF2-40B4-BE49-F238E27FC236}">
                    <a16:creationId xmlns:a16="http://schemas.microsoft.com/office/drawing/2014/main" id="{B44A8353-F153-9F4C-9D46-31B42E1CB0C8}"/>
                  </a:ext>
                </a:extLst>
              </p:cNvPr>
              <p:cNvCxnSpPr/>
              <p:nvPr/>
            </p:nvCxnSpPr>
            <p:spPr>
              <a:xfrm flipH="1">
                <a:off x="8002726" y="7545014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Straight Arrow Connector 609">
                <a:extLst>
                  <a:ext uri="{FF2B5EF4-FFF2-40B4-BE49-F238E27FC236}">
                    <a16:creationId xmlns:a16="http://schemas.microsoft.com/office/drawing/2014/main" id="{256F62C2-9645-5944-9B5E-39715F6B8D51}"/>
                  </a:ext>
                </a:extLst>
              </p:cNvPr>
              <p:cNvCxnSpPr/>
              <p:nvPr/>
            </p:nvCxnSpPr>
            <p:spPr>
              <a:xfrm flipH="1">
                <a:off x="8002726" y="7438308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Straight Arrow Connector 610">
                <a:extLst>
                  <a:ext uri="{FF2B5EF4-FFF2-40B4-BE49-F238E27FC236}">
                    <a16:creationId xmlns:a16="http://schemas.microsoft.com/office/drawing/2014/main" id="{79155EF1-5AFC-0C40-AAB6-144405736FBE}"/>
                  </a:ext>
                </a:extLst>
              </p:cNvPr>
              <p:cNvCxnSpPr/>
              <p:nvPr/>
            </p:nvCxnSpPr>
            <p:spPr>
              <a:xfrm flipV="1">
                <a:off x="8094801" y="6898958"/>
                <a:ext cx="0" cy="10670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Arrow Connector 611">
                <a:extLst>
                  <a:ext uri="{FF2B5EF4-FFF2-40B4-BE49-F238E27FC236}">
                    <a16:creationId xmlns:a16="http://schemas.microsoft.com/office/drawing/2014/main" id="{071CBAD0-071F-B74C-A247-FA975CBBAFC3}"/>
                  </a:ext>
                </a:extLst>
              </p:cNvPr>
              <p:cNvCxnSpPr/>
              <p:nvPr/>
            </p:nvCxnSpPr>
            <p:spPr>
              <a:xfrm flipH="1">
                <a:off x="8002726" y="7005656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Arrow Connector 612">
                <a:extLst>
                  <a:ext uri="{FF2B5EF4-FFF2-40B4-BE49-F238E27FC236}">
                    <a16:creationId xmlns:a16="http://schemas.microsoft.com/office/drawing/2014/main" id="{64D1B498-2B60-A148-89BE-3143B9EF4CDB}"/>
                  </a:ext>
                </a:extLst>
              </p:cNvPr>
              <p:cNvCxnSpPr/>
              <p:nvPr/>
            </p:nvCxnSpPr>
            <p:spPr>
              <a:xfrm flipH="1">
                <a:off x="8002726" y="6898950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Arrow Connector 613">
                <a:extLst>
                  <a:ext uri="{FF2B5EF4-FFF2-40B4-BE49-F238E27FC236}">
                    <a16:creationId xmlns:a16="http://schemas.microsoft.com/office/drawing/2014/main" id="{FF724D4C-3861-6049-98FC-76A0CD7C4608}"/>
                  </a:ext>
                </a:extLst>
              </p:cNvPr>
              <p:cNvCxnSpPr/>
              <p:nvPr/>
            </p:nvCxnSpPr>
            <p:spPr>
              <a:xfrm flipV="1">
                <a:off x="8094801" y="6368732"/>
                <a:ext cx="0" cy="106705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Arrow Connector 614">
                <a:extLst>
                  <a:ext uri="{FF2B5EF4-FFF2-40B4-BE49-F238E27FC236}">
                    <a16:creationId xmlns:a16="http://schemas.microsoft.com/office/drawing/2014/main" id="{3514B622-E5A5-D745-82E5-D5B8CA0AF43E}"/>
                  </a:ext>
                </a:extLst>
              </p:cNvPr>
              <p:cNvCxnSpPr/>
              <p:nvPr/>
            </p:nvCxnSpPr>
            <p:spPr>
              <a:xfrm flipH="1">
                <a:off x="8002726" y="6475430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Straight Arrow Connector 615">
                <a:extLst>
                  <a:ext uri="{FF2B5EF4-FFF2-40B4-BE49-F238E27FC236}">
                    <a16:creationId xmlns:a16="http://schemas.microsoft.com/office/drawing/2014/main" id="{07EC4A12-05DE-584C-A5A4-85E2494529A5}"/>
                  </a:ext>
                </a:extLst>
              </p:cNvPr>
              <p:cNvCxnSpPr/>
              <p:nvPr/>
            </p:nvCxnSpPr>
            <p:spPr>
              <a:xfrm flipH="1">
                <a:off x="8002726" y="6368724"/>
                <a:ext cx="18782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" name="Rectangle 616">
                <a:extLst>
                  <a:ext uri="{FF2B5EF4-FFF2-40B4-BE49-F238E27FC236}">
                    <a16:creationId xmlns:a16="http://schemas.microsoft.com/office/drawing/2014/main" id="{ABF9EEF3-0B06-C445-90A8-E38AADF2A796}"/>
                  </a:ext>
                </a:extLst>
              </p:cNvPr>
              <p:cNvSpPr/>
              <p:nvPr/>
            </p:nvSpPr>
            <p:spPr>
              <a:xfrm>
                <a:off x="7940548" y="5475546"/>
                <a:ext cx="1439231" cy="353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i="1" dirty="0">
                    <a:latin typeface="Avenir Book" charset="0"/>
                    <a:ea typeface="Avenir Book" charset="0"/>
                    <a:cs typeface="Avenir Book" charset="0"/>
                  </a:rPr>
                  <a:t>(input frame rate)</a:t>
                </a:r>
                <a:endParaRPr lang="en-US" sz="1000" i="1"/>
              </a:p>
            </p:txBody>
          </p:sp>
          <p:cxnSp>
            <p:nvCxnSpPr>
              <p:cNvPr id="618" name="Straight Arrow Connector 617">
                <a:extLst>
                  <a:ext uri="{FF2B5EF4-FFF2-40B4-BE49-F238E27FC236}">
                    <a16:creationId xmlns:a16="http://schemas.microsoft.com/office/drawing/2014/main" id="{826EA3BB-E4B6-674D-B67E-A5ECE54877AA}"/>
                  </a:ext>
                </a:extLst>
              </p:cNvPr>
              <p:cNvCxnSpPr>
                <a:cxnSpLocks/>
                <a:stCxn id="636" idx="0"/>
              </p:cNvCxnSpPr>
              <p:nvPr/>
            </p:nvCxnSpPr>
            <p:spPr>
              <a:xfrm flipV="1">
                <a:off x="7097804" y="7759814"/>
                <a:ext cx="417" cy="160326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Straight Arrow Connector 618">
                <a:extLst>
                  <a:ext uri="{FF2B5EF4-FFF2-40B4-BE49-F238E27FC236}">
                    <a16:creationId xmlns:a16="http://schemas.microsoft.com/office/drawing/2014/main" id="{B5792B16-5D71-4542-9542-062DA0CC77C4}"/>
                  </a:ext>
                </a:extLst>
              </p:cNvPr>
              <p:cNvCxnSpPr>
                <a:cxnSpLocks/>
                <a:stCxn id="604" idx="3"/>
              </p:cNvCxnSpPr>
              <p:nvPr/>
            </p:nvCxnSpPr>
            <p:spPr>
              <a:xfrm>
                <a:off x="7690717" y="7445340"/>
                <a:ext cx="277887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Straight Arrow Connector 619">
                <a:extLst>
                  <a:ext uri="{FF2B5EF4-FFF2-40B4-BE49-F238E27FC236}">
                    <a16:creationId xmlns:a16="http://schemas.microsoft.com/office/drawing/2014/main" id="{B1A158B9-294E-0645-A950-0886349CB7BD}"/>
                  </a:ext>
                </a:extLst>
              </p:cNvPr>
              <p:cNvCxnSpPr/>
              <p:nvPr/>
            </p:nvCxnSpPr>
            <p:spPr>
              <a:xfrm flipV="1">
                <a:off x="3631473" y="8301383"/>
                <a:ext cx="0" cy="108757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1" name="Rectangle 620">
                <a:extLst>
                  <a:ext uri="{FF2B5EF4-FFF2-40B4-BE49-F238E27FC236}">
                    <a16:creationId xmlns:a16="http://schemas.microsoft.com/office/drawing/2014/main" id="{654060F0-B0FD-F943-9E88-FA186CA3D262}"/>
                  </a:ext>
                </a:extLst>
              </p:cNvPr>
              <p:cNvSpPr/>
              <p:nvPr/>
            </p:nvSpPr>
            <p:spPr>
              <a:xfrm>
                <a:off x="4738099" y="8651633"/>
                <a:ext cx="1228044" cy="5744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Blurred object</a:t>
                </a:r>
              </a:p>
              <a:p>
                <a:pPr algn="ctr"/>
                <a:r>
                  <a:rPr lang="en-GB" sz="1000" dirty="0">
                    <a:latin typeface="Avenir Book" charset="0"/>
                    <a:ea typeface="Avenir Book" charset="0"/>
                    <a:cs typeface="Avenir Book" charset="0"/>
                  </a:rPr>
                  <a:t>detection</a:t>
                </a:r>
                <a:endParaRPr lang="en-US" sz="1000"/>
              </a:p>
            </p:txBody>
          </p:sp>
          <p:pic>
            <p:nvPicPr>
              <p:cNvPr id="622" name="Picture 621">
                <a:extLst>
                  <a:ext uri="{FF2B5EF4-FFF2-40B4-BE49-F238E27FC236}">
                    <a16:creationId xmlns:a16="http://schemas.microsoft.com/office/drawing/2014/main" id="{0744DFE1-0F22-8F4F-92B3-AFC4EAFDB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732515" y="8426334"/>
                <a:ext cx="102638" cy="143692"/>
              </a:xfrm>
              <a:prstGeom prst="rect">
                <a:avLst/>
              </a:prstGeom>
            </p:spPr>
          </p:pic>
          <p:sp>
            <p:nvSpPr>
              <p:cNvPr id="623" name="TextBox 622">
                <a:extLst>
                  <a:ext uri="{FF2B5EF4-FFF2-40B4-BE49-F238E27FC236}">
                    <a16:creationId xmlns:a16="http://schemas.microsoft.com/office/drawing/2014/main" id="{A21F1121-3AD5-254B-A2AB-BEC3792C40D4}"/>
                  </a:ext>
                </a:extLst>
              </p:cNvPr>
              <p:cNvSpPr txBox="1"/>
              <p:nvPr/>
            </p:nvSpPr>
            <p:spPr>
              <a:xfrm>
                <a:off x="7432014" y="8826760"/>
                <a:ext cx="618622" cy="353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rgbClr val="7030A0"/>
                    </a:solidFill>
                    <a:latin typeface="Avenir Black" charset="0"/>
                    <a:ea typeface="Avenir Black" charset="0"/>
                    <a:cs typeface="Avenir Black" charset="0"/>
                  </a:rPr>
                  <a:t>Time</a:t>
                </a:r>
              </a:p>
            </p:txBody>
          </p:sp>
          <p:pic>
            <p:nvPicPr>
              <p:cNvPr id="624" name="Picture 623">
                <a:extLst>
                  <a:ext uri="{FF2B5EF4-FFF2-40B4-BE49-F238E27FC236}">
                    <a16:creationId xmlns:a16="http://schemas.microsoft.com/office/drawing/2014/main" id="{B180AF3B-F010-6346-981A-50CAA26C0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0348" y="5905767"/>
                <a:ext cx="494837" cy="510800"/>
              </a:xfrm>
              <a:prstGeom prst="rect">
                <a:avLst/>
              </a:prstGeom>
            </p:spPr>
          </p:pic>
          <p:pic>
            <p:nvPicPr>
              <p:cNvPr id="625" name="Picture 624">
                <a:extLst>
                  <a:ext uri="{FF2B5EF4-FFF2-40B4-BE49-F238E27FC236}">
                    <a16:creationId xmlns:a16="http://schemas.microsoft.com/office/drawing/2014/main" id="{2DBC30A1-88F0-5C4B-9309-BE97F0E66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2652" y="6431829"/>
                <a:ext cx="492533" cy="508421"/>
              </a:xfrm>
              <a:prstGeom prst="rect">
                <a:avLst/>
              </a:prstGeom>
            </p:spPr>
          </p:pic>
          <p:pic>
            <p:nvPicPr>
              <p:cNvPr id="626" name="Picture 625">
                <a:extLst>
                  <a:ext uri="{FF2B5EF4-FFF2-40B4-BE49-F238E27FC236}">
                    <a16:creationId xmlns:a16="http://schemas.microsoft.com/office/drawing/2014/main" id="{AB453690-B87F-2D4D-ACD1-A6DB47AAA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8770" y="6959099"/>
                <a:ext cx="494809" cy="510771"/>
              </a:xfrm>
              <a:prstGeom prst="rect">
                <a:avLst/>
              </a:prstGeom>
            </p:spPr>
          </p:pic>
          <p:pic>
            <p:nvPicPr>
              <p:cNvPr id="627" name="Picture 626">
                <a:extLst>
                  <a:ext uri="{FF2B5EF4-FFF2-40B4-BE49-F238E27FC236}">
                    <a16:creationId xmlns:a16="http://schemas.microsoft.com/office/drawing/2014/main" id="{AF1A86C2-1D51-8046-9548-4B83AF7EB2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1664" y="7493141"/>
                <a:ext cx="493514" cy="509434"/>
              </a:xfrm>
              <a:prstGeom prst="rect">
                <a:avLst/>
              </a:prstGeom>
            </p:spPr>
          </p:pic>
          <p:pic>
            <p:nvPicPr>
              <p:cNvPr id="628" name="Picture 627">
                <a:extLst>
                  <a:ext uri="{FF2B5EF4-FFF2-40B4-BE49-F238E27FC236}">
                    <a16:creationId xmlns:a16="http://schemas.microsoft.com/office/drawing/2014/main" id="{2B531377-74FD-B140-996E-A45394343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1884" y="8022137"/>
                <a:ext cx="493294" cy="509207"/>
              </a:xfrm>
              <a:prstGeom prst="rect">
                <a:avLst/>
              </a:prstGeom>
            </p:spPr>
          </p:pic>
          <p:pic>
            <p:nvPicPr>
              <p:cNvPr id="629" name="Picture 628">
                <a:extLst>
                  <a:ext uri="{FF2B5EF4-FFF2-40B4-BE49-F238E27FC236}">
                    <a16:creationId xmlns:a16="http://schemas.microsoft.com/office/drawing/2014/main" id="{1BFB6A41-3035-A34E-B999-B40F9A4A44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1754" y="8551698"/>
                <a:ext cx="493431" cy="509348"/>
              </a:xfrm>
              <a:prstGeom prst="rect">
                <a:avLst/>
              </a:prstGeom>
            </p:spPr>
          </p:pic>
          <p:pic>
            <p:nvPicPr>
              <p:cNvPr id="630" name="Picture 629">
                <a:extLst>
                  <a:ext uri="{FF2B5EF4-FFF2-40B4-BE49-F238E27FC236}">
                    <a16:creationId xmlns:a16="http://schemas.microsoft.com/office/drawing/2014/main" id="{B4A3B309-ADEA-654C-BE67-00E1074ED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771" y="589357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31" name="Picture 630">
                <a:extLst>
                  <a:ext uri="{FF2B5EF4-FFF2-40B4-BE49-F238E27FC236}">
                    <a16:creationId xmlns:a16="http://schemas.microsoft.com/office/drawing/2014/main" id="{0CD3169F-9567-A348-91BB-6627B09831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772" y="642235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32" name="Picture 631">
                <a:extLst>
                  <a:ext uri="{FF2B5EF4-FFF2-40B4-BE49-F238E27FC236}">
                    <a16:creationId xmlns:a16="http://schemas.microsoft.com/office/drawing/2014/main" id="{E8727FB8-A0E2-7A49-8D84-122C1983E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771" y="695230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33" name="Picture 632">
                <a:extLst>
                  <a:ext uri="{FF2B5EF4-FFF2-40B4-BE49-F238E27FC236}">
                    <a16:creationId xmlns:a16="http://schemas.microsoft.com/office/drawing/2014/main" id="{2D431B78-05CB-D740-B138-6DD098136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771" y="7482530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34" name="Picture 633">
                <a:extLst>
                  <a:ext uri="{FF2B5EF4-FFF2-40B4-BE49-F238E27FC236}">
                    <a16:creationId xmlns:a16="http://schemas.microsoft.com/office/drawing/2014/main" id="{52C03D21-6963-9341-B350-C34A26CBE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771" y="8011034"/>
                <a:ext cx="718092" cy="530226"/>
              </a:xfrm>
              <a:prstGeom prst="rect">
                <a:avLst/>
              </a:prstGeom>
            </p:spPr>
          </p:pic>
          <p:pic>
            <p:nvPicPr>
              <p:cNvPr id="635" name="Picture 634">
                <a:extLst>
                  <a:ext uri="{FF2B5EF4-FFF2-40B4-BE49-F238E27FC236}">
                    <a16:creationId xmlns:a16="http://schemas.microsoft.com/office/drawing/2014/main" id="{1FC902CC-0904-DA4E-B875-7DB1398FD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8771" y="8541260"/>
                <a:ext cx="718092" cy="530226"/>
              </a:xfrm>
              <a:prstGeom prst="rect">
                <a:avLst/>
              </a:prstGeom>
            </p:spPr>
          </p:pic>
          <p:sp>
            <p:nvSpPr>
              <p:cNvPr id="636" name="Rectangle 635">
                <a:extLst>
                  <a:ext uri="{FF2B5EF4-FFF2-40B4-BE49-F238E27FC236}">
                    <a16:creationId xmlns:a16="http://schemas.microsoft.com/office/drawing/2014/main" id="{E3CABB86-73A4-8E44-A5C1-A34B5125294A}"/>
                  </a:ext>
                </a:extLst>
              </p:cNvPr>
              <p:cNvSpPr/>
              <p:nvPr/>
            </p:nvSpPr>
            <p:spPr>
              <a:xfrm>
                <a:off x="6514391" y="9363068"/>
                <a:ext cx="1166825" cy="57695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37" name="TextBox 636">
                <a:extLst>
                  <a:ext uri="{FF2B5EF4-FFF2-40B4-BE49-F238E27FC236}">
                    <a16:creationId xmlns:a16="http://schemas.microsoft.com/office/drawing/2014/main" id="{FB88D714-B29A-DF4B-AFC2-52ECFDEA7C10}"/>
                  </a:ext>
                </a:extLst>
              </p:cNvPr>
              <p:cNvSpPr txBox="1"/>
              <p:nvPr/>
            </p:nvSpPr>
            <p:spPr>
              <a:xfrm>
                <a:off x="6519362" y="9312761"/>
                <a:ext cx="925098" cy="70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Initial</a:t>
                </a:r>
              </a:p>
              <a:p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Masks</a:t>
                </a:r>
              </a:p>
            </p:txBody>
          </p:sp>
          <p:pic>
            <p:nvPicPr>
              <p:cNvPr id="638" name="Picture 637">
                <a:extLst>
                  <a:ext uri="{FF2B5EF4-FFF2-40B4-BE49-F238E27FC236}">
                    <a16:creationId xmlns:a16="http://schemas.microsoft.com/office/drawing/2014/main" id="{D649A313-756A-DD44-9BA6-2882FA5213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279438" y="9572855"/>
                <a:ext cx="288232" cy="185292"/>
              </a:xfrm>
              <a:prstGeom prst="rect">
                <a:avLst/>
              </a:prstGeom>
            </p:spPr>
          </p:pic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9E297B12-4F0D-9946-97E3-D402766FD1AB}"/>
                  </a:ext>
                </a:extLst>
              </p:cNvPr>
              <p:cNvGrpSpPr/>
              <p:nvPr/>
            </p:nvGrpSpPr>
            <p:grpSpPr>
              <a:xfrm>
                <a:off x="4749715" y="9079106"/>
                <a:ext cx="1443146" cy="1148317"/>
                <a:chOff x="3887014" y="4043811"/>
                <a:chExt cx="1443146" cy="1148317"/>
              </a:xfrm>
            </p:grpSpPr>
            <p:sp>
              <p:nvSpPr>
                <p:cNvPr id="641" name="Trapezoid 111">
                  <a:extLst>
                    <a:ext uri="{FF2B5EF4-FFF2-40B4-BE49-F238E27FC236}">
                      <a16:creationId xmlns:a16="http://schemas.microsoft.com/office/drawing/2014/main" id="{B1E3078A-7639-1B4F-BF09-A9D1C572898C}"/>
                    </a:ext>
                  </a:extLst>
                </p:cNvPr>
                <p:cNvSpPr/>
                <p:nvPr/>
              </p:nvSpPr>
              <p:spPr>
                <a:xfrm rot="5400000">
                  <a:off x="3672400" y="4258426"/>
                  <a:ext cx="1148316" cy="719087"/>
                </a:xfrm>
                <a:prstGeom prst="trapezoid">
                  <a:avLst>
                    <a:gd name="adj" fmla="val 44973"/>
                  </a:avLst>
                </a:prstGeom>
                <a:solidFill>
                  <a:srgbClr val="FFD25B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42" name="Trapezoid 112">
                  <a:extLst>
                    <a:ext uri="{FF2B5EF4-FFF2-40B4-BE49-F238E27FC236}">
                      <a16:creationId xmlns:a16="http://schemas.microsoft.com/office/drawing/2014/main" id="{05F6D7C9-CB1B-764B-97A9-5819528100FD}"/>
                    </a:ext>
                  </a:extLst>
                </p:cNvPr>
                <p:cNvSpPr/>
                <p:nvPr/>
              </p:nvSpPr>
              <p:spPr>
                <a:xfrm rot="16200000">
                  <a:off x="4396459" y="4258425"/>
                  <a:ext cx="1148316" cy="719087"/>
                </a:xfrm>
                <a:prstGeom prst="trapezoid">
                  <a:avLst>
                    <a:gd name="adj" fmla="val 44973"/>
                  </a:avLst>
                </a:prstGeom>
                <a:solidFill>
                  <a:srgbClr val="FFD25B"/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43" name="Rectangle 642">
                  <a:extLst>
                    <a:ext uri="{FF2B5EF4-FFF2-40B4-BE49-F238E27FC236}">
                      <a16:creationId xmlns:a16="http://schemas.microsoft.com/office/drawing/2014/main" id="{B4F01385-64D0-E14F-A106-A5D470E665F7}"/>
                    </a:ext>
                  </a:extLst>
                </p:cNvPr>
                <p:cNvSpPr/>
                <p:nvPr/>
              </p:nvSpPr>
              <p:spPr>
                <a:xfrm>
                  <a:off x="4519746" y="4380412"/>
                  <a:ext cx="161109" cy="478971"/>
                </a:xfrm>
                <a:prstGeom prst="rect">
                  <a:avLst/>
                </a:prstGeom>
                <a:solidFill>
                  <a:srgbClr val="FFD25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644" name="TextBox 643">
                  <a:extLst>
                    <a:ext uri="{FF2B5EF4-FFF2-40B4-BE49-F238E27FC236}">
                      <a16:creationId xmlns:a16="http://schemas.microsoft.com/office/drawing/2014/main" id="{8891A774-9FD8-0C44-8DED-5D9727A4E3EC}"/>
                    </a:ext>
                  </a:extLst>
                </p:cNvPr>
                <p:cNvSpPr txBox="1"/>
                <p:nvPr/>
              </p:nvSpPr>
              <p:spPr>
                <a:xfrm>
                  <a:off x="3909071" y="4404007"/>
                  <a:ext cx="1358354" cy="419754"/>
                </a:xfrm>
                <a:prstGeom prst="rect">
                  <a:avLst/>
                </a:prstGeom>
                <a:solidFill>
                  <a:srgbClr val="FFD25B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300" b="1" dirty="0" err="1">
                      <a:latin typeface="Avenir Heavy" charset="0"/>
                      <a:ea typeface="Avenir Heavy" charset="0"/>
                      <a:cs typeface="Avenir Heavy" charset="0"/>
                    </a:rPr>
                    <a:t>DeFMO</a:t>
                  </a:r>
                  <a:r>
                    <a:rPr lang="en-GB" sz="1300" b="1" dirty="0">
                      <a:latin typeface="Avenir Heavy" charset="0"/>
                      <a:ea typeface="Avenir Heavy" charset="0"/>
                      <a:cs typeface="Avenir Heavy" charset="0"/>
                    </a:rPr>
                    <a:t> [2]</a:t>
                  </a:r>
                </a:p>
              </p:txBody>
            </p:sp>
          </p:grpSp>
          <p:pic>
            <p:nvPicPr>
              <p:cNvPr id="640" name="Picture 639">
                <a:extLst>
                  <a:ext uri="{FF2B5EF4-FFF2-40B4-BE49-F238E27FC236}">
                    <a16:creationId xmlns:a16="http://schemas.microsoft.com/office/drawing/2014/main" id="{ECF113FE-8EF7-B547-AE39-5A7E21940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792295" y="6381162"/>
                <a:ext cx="81073" cy="99782"/>
              </a:xfrm>
              <a:prstGeom prst="rect">
                <a:avLst/>
              </a:prstGeom>
            </p:spPr>
          </p:pic>
        </p:grpSp>
        <p:grpSp>
          <p:nvGrpSpPr>
            <p:cNvPr id="550" name="Group 549">
              <a:extLst>
                <a:ext uri="{FF2B5EF4-FFF2-40B4-BE49-F238E27FC236}">
                  <a16:creationId xmlns:a16="http://schemas.microsoft.com/office/drawing/2014/main" id="{335501AA-4415-9242-A7E0-B917A87FCE24}"/>
                </a:ext>
              </a:extLst>
            </p:cNvPr>
            <p:cNvGrpSpPr/>
            <p:nvPr/>
          </p:nvGrpSpPr>
          <p:grpSpPr>
            <a:xfrm>
              <a:off x="9507076" y="5290449"/>
              <a:ext cx="3071615" cy="2676307"/>
              <a:chOff x="8188639" y="1101221"/>
              <a:chExt cx="3071615" cy="2676307"/>
            </a:xfrm>
          </p:grpSpPr>
          <p:cxnSp>
            <p:nvCxnSpPr>
              <p:cNvPr id="571" name="Straight Arrow Connector 570">
                <a:extLst>
                  <a:ext uri="{FF2B5EF4-FFF2-40B4-BE49-F238E27FC236}">
                    <a16:creationId xmlns:a16="http://schemas.microsoft.com/office/drawing/2014/main" id="{6ED0A1B0-5EE0-C240-8204-D3599393E5FD}"/>
                  </a:ext>
                </a:extLst>
              </p:cNvPr>
              <p:cNvCxnSpPr/>
              <p:nvPr/>
            </p:nvCxnSpPr>
            <p:spPr>
              <a:xfrm flipH="1">
                <a:off x="8517504" y="2422119"/>
                <a:ext cx="180259" cy="1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Arrow Connector 571">
                <a:extLst>
                  <a:ext uri="{FF2B5EF4-FFF2-40B4-BE49-F238E27FC236}">
                    <a16:creationId xmlns:a16="http://schemas.microsoft.com/office/drawing/2014/main" id="{41DF4BEF-2BCA-8A4C-854F-0B3F2294D309}"/>
                  </a:ext>
                </a:extLst>
              </p:cNvPr>
              <p:cNvCxnSpPr/>
              <p:nvPr/>
            </p:nvCxnSpPr>
            <p:spPr>
              <a:xfrm flipV="1">
                <a:off x="10946143" y="1101221"/>
                <a:ext cx="0" cy="266986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Arrow Connector 572">
                <a:extLst>
                  <a:ext uri="{FF2B5EF4-FFF2-40B4-BE49-F238E27FC236}">
                    <a16:creationId xmlns:a16="http://schemas.microsoft.com/office/drawing/2014/main" id="{E2EB1CBB-D298-7C45-8BA3-980DB5FBE3B8}"/>
                  </a:ext>
                </a:extLst>
              </p:cNvPr>
              <p:cNvCxnSpPr/>
              <p:nvPr/>
            </p:nvCxnSpPr>
            <p:spPr>
              <a:xfrm flipV="1">
                <a:off x="8526802" y="1115395"/>
                <a:ext cx="0" cy="2662133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Arrow Connector 573">
                <a:extLst>
                  <a:ext uri="{FF2B5EF4-FFF2-40B4-BE49-F238E27FC236}">
                    <a16:creationId xmlns:a16="http://schemas.microsoft.com/office/drawing/2014/main" id="{9C6A0814-4A8E-404C-B228-08D1C48273AF}"/>
                  </a:ext>
                </a:extLst>
              </p:cNvPr>
              <p:cNvCxnSpPr/>
              <p:nvPr/>
            </p:nvCxnSpPr>
            <p:spPr>
              <a:xfrm flipH="1">
                <a:off x="8197944" y="1117101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Arrow Connector 574">
                <a:extLst>
                  <a:ext uri="{FF2B5EF4-FFF2-40B4-BE49-F238E27FC236}">
                    <a16:creationId xmlns:a16="http://schemas.microsoft.com/office/drawing/2014/main" id="{A7662612-A462-8642-B7B3-9B0CD93404A8}"/>
                  </a:ext>
                </a:extLst>
              </p:cNvPr>
              <p:cNvCxnSpPr/>
              <p:nvPr/>
            </p:nvCxnSpPr>
            <p:spPr>
              <a:xfrm flipH="1">
                <a:off x="8190689" y="1646872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Arrow Connector 575">
                <a:extLst>
                  <a:ext uri="{FF2B5EF4-FFF2-40B4-BE49-F238E27FC236}">
                    <a16:creationId xmlns:a16="http://schemas.microsoft.com/office/drawing/2014/main" id="{F629EE12-34FD-544D-A3D2-795BB1C87E61}"/>
                  </a:ext>
                </a:extLst>
              </p:cNvPr>
              <p:cNvCxnSpPr/>
              <p:nvPr/>
            </p:nvCxnSpPr>
            <p:spPr>
              <a:xfrm flipH="1">
                <a:off x="8197948" y="2183662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Arrow Connector 576">
                <a:extLst>
                  <a:ext uri="{FF2B5EF4-FFF2-40B4-BE49-F238E27FC236}">
                    <a16:creationId xmlns:a16="http://schemas.microsoft.com/office/drawing/2014/main" id="{4178E1A6-1FFA-AE41-99C1-15997615D0A5}"/>
                  </a:ext>
                </a:extLst>
              </p:cNvPr>
              <p:cNvCxnSpPr/>
              <p:nvPr/>
            </p:nvCxnSpPr>
            <p:spPr>
              <a:xfrm flipH="1">
                <a:off x="8190689" y="2710698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Arrow Connector 577">
                <a:extLst>
                  <a:ext uri="{FF2B5EF4-FFF2-40B4-BE49-F238E27FC236}">
                    <a16:creationId xmlns:a16="http://schemas.microsoft.com/office/drawing/2014/main" id="{7A240AEB-FD0A-854A-85D8-408874EEBC27}"/>
                  </a:ext>
                </a:extLst>
              </p:cNvPr>
              <p:cNvCxnSpPr/>
              <p:nvPr/>
            </p:nvCxnSpPr>
            <p:spPr>
              <a:xfrm flipH="1">
                <a:off x="8188639" y="3248171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Arrow Connector 578">
                <a:extLst>
                  <a:ext uri="{FF2B5EF4-FFF2-40B4-BE49-F238E27FC236}">
                    <a16:creationId xmlns:a16="http://schemas.microsoft.com/office/drawing/2014/main" id="{723948CE-8576-0146-A61C-A699E1C1D50F}"/>
                  </a:ext>
                </a:extLst>
              </p:cNvPr>
              <p:cNvCxnSpPr/>
              <p:nvPr/>
            </p:nvCxnSpPr>
            <p:spPr>
              <a:xfrm flipH="1">
                <a:off x="10758420" y="2413679"/>
                <a:ext cx="180259" cy="1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Arrow Connector 579">
                <a:extLst>
                  <a:ext uri="{FF2B5EF4-FFF2-40B4-BE49-F238E27FC236}">
                    <a16:creationId xmlns:a16="http://schemas.microsoft.com/office/drawing/2014/main" id="{FF346FB3-7B2D-224F-A7BF-5A808965E36A}"/>
                  </a:ext>
                </a:extLst>
              </p:cNvPr>
              <p:cNvCxnSpPr/>
              <p:nvPr/>
            </p:nvCxnSpPr>
            <p:spPr>
              <a:xfrm flipH="1">
                <a:off x="8190689" y="3767501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Arrow Connector 580">
                <a:extLst>
                  <a:ext uri="{FF2B5EF4-FFF2-40B4-BE49-F238E27FC236}">
                    <a16:creationId xmlns:a16="http://schemas.microsoft.com/office/drawing/2014/main" id="{69E3FAEA-1222-0247-8D8D-67D04698263B}"/>
                  </a:ext>
                </a:extLst>
              </p:cNvPr>
              <p:cNvCxnSpPr/>
              <p:nvPr/>
            </p:nvCxnSpPr>
            <p:spPr>
              <a:xfrm flipH="1">
                <a:off x="10931385" y="1118336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Arrow Connector 581">
                <a:extLst>
                  <a:ext uri="{FF2B5EF4-FFF2-40B4-BE49-F238E27FC236}">
                    <a16:creationId xmlns:a16="http://schemas.microsoft.com/office/drawing/2014/main" id="{35BC10A1-D49E-6143-9FB8-AF997A8C2DF0}"/>
                  </a:ext>
                </a:extLst>
              </p:cNvPr>
              <p:cNvCxnSpPr/>
              <p:nvPr/>
            </p:nvCxnSpPr>
            <p:spPr>
              <a:xfrm flipH="1">
                <a:off x="10930226" y="1648107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Arrow Connector 582">
                <a:extLst>
                  <a:ext uri="{FF2B5EF4-FFF2-40B4-BE49-F238E27FC236}">
                    <a16:creationId xmlns:a16="http://schemas.microsoft.com/office/drawing/2014/main" id="{4A570090-AA53-3744-BCC8-9BA8DA73B9B5}"/>
                  </a:ext>
                </a:extLst>
              </p:cNvPr>
              <p:cNvCxnSpPr/>
              <p:nvPr/>
            </p:nvCxnSpPr>
            <p:spPr>
              <a:xfrm flipH="1">
                <a:off x="10931389" y="2184897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Arrow Connector 583">
                <a:extLst>
                  <a:ext uri="{FF2B5EF4-FFF2-40B4-BE49-F238E27FC236}">
                    <a16:creationId xmlns:a16="http://schemas.microsoft.com/office/drawing/2014/main" id="{A112C932-CE7F-1749-B688-109D1932F4AA}"/>
                  </a:ext>
                </a:extLst>
              </p:cNvPr>
              <p:cNvCxnSpPr/>
              <p:nvPr/>
            </p:nvCxnSpPr>
            <p:spPr>
              <a:xfrm flipH="1">
                <a:off x="10930226" y="2711933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Arrow Connector 584">
                <a:extLst>
                  <a:ext uri="{FF2B5EF4-FFF2-40B4-BE49-F238E27FC236}">
                    <a16:creationId xmlns:a16="http://schemas.microsoft.com/office/drawing/2014/main" id="{D141ECF8-58A8-9847-B4D1-63F73E6274E8}"/>
                  </a:ext>
                </a:extLst>
              </p:cNvPr>
              <p:cNvCxnSpPr/>
              <p:nvPr/>
            </p:nvCxnSpPr>
            <p:spPr>
              <a:xfrm flipH="1">
                <a:off x="10930226" y="3229091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Arrow Connector 585">
                <a:extLst>
                  <a:ext uri="{FF2B5EF4-FFF2-40B4-BE49-F238E27FC236}">
                    <a16:creationId xmlns:a16="http://schemas.microsoft.com/office/drawing/2014/main" id="{3DE1FECF-A66E-E343-A7B5-EE846E61CF7C}"/>
                  </a:ext>
                </a:extLst>
              </p:cNvPr>
              <p:cNvCxnSpPr/>
              <p:nvPr/>
            </p:nvCxnSpPr>
            <p:spPr>
              <a:xfrm flipH="1">
                <a:off x="10930226" y="3768736"/>
                <a:ext cx="328865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11CB6A76-74A0-5C4F-AC96-B7197B7E0CDE}"/>
                  </a:ext>
                </a:extLst>
              </p:cNvPr>
              <p:cNvSpPr/>
              <p:nvPr/>
            </p:nvSpPr>
            <p:spPr>
              <a:xfrm>
                <a:off x="8703887" y="1640821"/>
                <a:ext cx="2058405" cy="158086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88" name="TextBox 587">
                <a:extLst>
                  <a:ext uri="{FF2B5EF4-FFF2-40B4-BE49-F238E27FC236}">
                    <a16:creationId xmlns:a16="http://schemas.microsoft.com/office/drawing/2014/main" id="{F3908353-F3F8-0F46-A9DA-AA5FDCEA7F70}"/>
                  </a:ext>
                </a:extLst>
              </p:cNvPr>
              <p:cNvSpPr txBox="1"/>
              <p:nvPr/>
            </p:nvSpPr>
            <p:spPr>
              <a:xfrm>
                <a:off x="8701772" y="1680879"/>
                <a:ext cx="2096817" cy="70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Video reconstruction loss</a:t>
                </a:r>
              </a:p>
            </p:txBody>
          </p:sp>
          <p:pic>
            <p:nvPicPr>
              <p:cNvPr id="589" name="Picture 588">
                <a:extLst>
                  <a:ext uri="{FF2B5EF4-FFF2-40B4-BE49-F238E27FC236}">
                    <a16:creationId xmlns:a16="http://schemas.microsoft.com/office/drawing/2014/main" id="{6D7AE865-3A51-A745-A92E-EE06ED84F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787017" y="2302277"/>
                <a:ext cx="1335041" cy="298421"/>
              </a:xfrm>
              <a:prstGeom prst="rect">
                <a:avLst/>
              </a:prstGeom>
            </p:spPr>
          </p:pic>
          <p:pic>
            <p:nvPicPr>
              <p:cNvPr id="590" name="Picture 589">
                <a:extLst>
                  <a:ext uri="{FF2B5EF4-FFF2-40B4-BE49-F238E27FC236}">
                    <a16:creationId xmlns:a16="http://schemas.microsoft.com/office/drawing/2014/main" id="{A972DB7C-B1A6-4C43-9111-FC350A997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792553" y="2663768"/>
                <a:ext cx="1837646" cy="502604"/>
              </a:xfrm>
              <a:prstGeom prst="rect">
                <a:avLst/>
              </a:prstGeom>
            </p:spPr>
          </p:pic>
        </p:grpSp>
        <p:grpSp>
          <p:nvGrpSpPr>
            <p:cNvPr id="551" name="Group 550">
              <a:extLst>
                <a:ext uri="{FF2B5EF4-FFF2-40B4-BE49-F238E27FC236}">
                  <a16:creationId xmlns:a16="http://schemas.microsoft.com/office/drawing/2014/main" id="{AF52A2D0-3B43-4244-8CFD-3E3EF13D9868}"/>
                </a:ext>
              </a:extLst>
            </p:cNvPr>
            <p:cNvGrpSpPr/>
            <p:nvPr/>
          </p:nvGrpSpPr>
          <p:grpSpPr>
            <a:xfrm>
              <a:off x="12686991" y="12328488"/>
              <a:ext cx="4197657" cy="706954"/>
              <a:chOff x="10998106" y="12300133"/>
              <a:chExt cx="4197657" cy="706954"/>
            </a:xfrm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B6442716-82E4-9E49-B003-30F7B1B58F84}"/>
                  </a:ext>
                </a:extLst>
              </p:cNvPr>
              <p:cNvSpPr/>
              <p:nvPr/>
            </p:nvSpPr>
            <p:spPr>
              <a:xfrm>
                <a:off x="11018017" y="12327911"/>
                <a:ext cx="1970805" cy="64578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67" name="TextBox 566">
                <a:extLst>
                  <a:ext uri="{FF2B5EF4-FFF2-40B4-BE49-F238E27FC236}">
                    <a16:creationId xmlns:a16="http://schemas.microsoft.com/office/drawing/2014/main" id="{14A73C66-3376-3B4D-975A-E613CCCC7B5F}"/>
                  </a:ext>
                </a:extLst>
              </p:cNvPr>
              <p:cNvSpPr txBox="1"/>
              <p:nvPr/>
            </p:nvSpPr>
            <p:spPr>
              <a:xfrm>
                <a:off x="10998106" y="12300133"/>
                <a:ext cx="1830392" cy="70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Laplacian shape</a:t>
                </a:r>
                <a:b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regulariation loss</a:t>
                </a:r>
              </a:p>
            </p:txBody>
          </p:sp>
          <p:pic>
            <p:nvPicPr>
              <p:cNvPr id="568" name="Picture 567">
                <a:extLst>
                  <a:ext uri="{FF2B5EF4-FFF2-40B4-BE49-F238E27FC236}">
                    <a16:creationId xmlns:a16="http://schemas.microsoft.com/office/drawing/2014/main" id="{5FBB7119-0505-1E45-92DC-C3CAA9E11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2714112" y="12697368"/>
                <a:ext cx="229937" cy="172453"/>
              </a:xfrm>
              <a:prstGeom prst="rect">
                <a:avLst/>
              </a:prstGeom>
            </p:spPr>
          </p:pic>
          <p:cxnSp>
            <p:nvCxnSpPr>
              <p:cNvPr id="569" name="Straight Arrow Connector 568">
                <a:extLst>
                  <a:ext uri="{FF2B5EF4-FFF2-40B4-BE49-F238E27FC236}">
                    <a16:creationId xmlns:a16="http://schemas.microsoft.com/office/drawing/2014/main" id="{E6F744F9-7115-A74B-9E23-061F05D8B3BB}"/>
                  </a:ext>
                </a:extLst>
              </p:cNvPr>
              <p:cNvCxnSpPr/>
              <p:nvPr/>
            </p:nvCxnSpPr>
            <p:spPr>
              <a:xfrm flipH="1">
                <a:off x="12991698" y="12921019"/>
                <a:ext cx="2189276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Arrow Connector 569">
                <a:extLst>
                  <a:ext uri="{FF2B5EF4-FFF2-40B4-BE49-F238E27FC236}">
                    <a16:creationId xmlns:a16="http://schemas.microsoft.com/office/drawing/2014/main" id="{9812CAEF-5273-5B43-9C34-01E9569C024A}"/>
                  </a:ext>
                </a:extLst>
              </p:cNvPr>
              <p:cNvCxnSpPr/>
              <p:nvPr/>
            </p:nvCxnSpPr>
            <p:spPr>
              <a:xfrm flipV="1">
                <a:off x="15195763" y="12489350"/>
                <a:ext cx="0" cy="449436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2" name="Group 551">
              <a:extLst>
                <a:ext uri="{FF2B5EF4-FFF2-40B4-BE49-F238E27FC236}">
                  <a16:creationId xmlns:a16="http://schemas.microsoft.com/office/drawing/2014/main" id="{0EF10F0D-37B9-CB4A-A6D5-00467537BF12}"/>
                </a:ext>
              </a:extLst>
            </p:cNvPr>
            <p:cNvGrpSpPr/>
            <p:nvPr/>
          </p:nvGrpSpPr>
          <p:grpSpPr>
            <a:xfrm>
              <a:off x="16733528" y="12516095"/>
              <a:ext cx="2009723" cy="1204885"/>
              <a:chOff x="9658800" y="11261398"/>
              <a:chExt cx="2009723" cy="1204885"/>
            </a:xfrm>
          </p:grpSpPr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22C386D6-C162-C74A-A933-54E0DF9AB525}"/>
                  </a:ext>
                </a:extLst>
              </p:cNvPr>
              <p:cNvSpPr/>
              <p:nvPr/>
            </p:nvSpPr>
            <p:spPr>
              <a:xfrm>
                <a:off x="9688917" y="11790191"/>
                <a:ext cx="1979606" cy="64578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63" name="TextBox 562">
                <a:extLst>
                  <a:ext uri="{FF2B5EF4-FFF2-40B4-BE49-F238E27FC236}">
                    <a16:creationId xmlns:a16="http://schemas.microsoft.com/office/drawing/2014/main" id="{EC1DEF00-ADE8-3A4C-AA26-7E898113AF51}"/>
                  </a:ext>
                </a:extLst>
              </p:cNvPr>
              <p:cNvSpPr txBox="1"/>
              <p:nvPr/>
            </p:nvSpPr>
            <p:spPr>
              <a:xfrm>
                <a:off x="9658800" y="11759329"/>
                <a:ext cx="1809034" cy="706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Texture</a:t>
                </a:r>
                <a:b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</a:br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smoothness loss</a:t>
                </a:r>
              </a:p>
            </p:txBody>
          </p:sp>
          <p:pic>
            <p:nvPicPr>
              <p:cNvPr id="564" name="Picture 563">
                <a:extLst>
                  <a:ext uri="{FF2B5EF4-FFF2-40B4-BE49-F238E27FC236}">
                    <a16:creationId xmlns:a16="http://schemas.microsoft.com/office/drawing/2014/main" id="{7FE80682-920B-0E4D-9077-03412CFE7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328335" y="12136656"/>
                <a:ext cx="249098" cy="191614"/>
              </a:xfrm>
              <a:prstGeom prst="rect">
                <a:avLst/>
              </a:prstGeom>
            </p:spPr>
          </p:pic>
          <p:cxnSp>
            <p:nvCxnSpPr>
              <p:cNvPr id="565" name="Straight Arrow Connector 564">
                <a:extLst>
                  <a:ext uri="{FF2B5EF4-FFF2-40B4-BE49-F238E27FC236}">
                    <a16:creationId xmlns:a16="http://schemas.microsoft.com/office/drawing/2014/main" id="{1DC0C1B6-9CF4-3A41-9CE6-836FB0FC4A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92570" y="11261398"/>
                <a:ext cx="0" cy="528793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3" name="Group 552">
              <a:extLst>
                <a:ext uri="{FF2B5EF4-FFF2-40B4-BE49-F238E27FC236}">
                  <a16:creationId xmlns:a16="http://schemas.microsoft.com/office/drawing/2014/main" id="{FAF6C8B0-342E-9C45-B62C-23699E75CBE4}"/>
                </a:ext>
              </a:extLst>
            </p:cNvPr>
            <p:cNvGrpSpPr/>
            <p:nvPr/>
          </p:nvGrpSpPr>
          <p:grpSpPr>
            <a:xfrm>
              <a:off x="8217537" y="8219024"/>
              <a:ext cx="7220937" cy="759600"/>
              <a:chOff x="4423099" y="11427002"/>
              <a:chExt cx="7220937" cy="754920"/>
            </a:xfrm>
          </p:grpSpPr>
          <p:cxnSp>
            <p:nvCxnSpPr>
              <p:cNvPr id="556" name="Straight Arrow Connector 555">
                <a:extLst>
                  <a:ext uri="{FF2B5EF4-FFF2-40B4-BE49-F238E27FC236}">
                    <a16:creationId xmlns:a16="http://schemas.microsoft.com/office/drawing/2014/main" id="{E2871E5C-D7B1-BC4D-878F-8201C4BAA6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640693" y="11427002"/>
                <a:ext cx="1" cy="456188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Arrow Connector 556">
                <a:extLst>
                  <a:ext uri="{FF2B5EF4-FFF2-40B4-BE49-F238E27FC236}">
                    <a16:creationId xmlns:a16="http://schemas.microsoft.com/office/drawing/2014/main" id="{2728396D-0094-F541-B39A-798B2B5920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33678" y="11901948"/>
                <a:ext cx="5110358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Arrow Connector 557">
                <a:extLst>
                  <a:ext uri="{FF2B5EF4-FFF2-40B4-BE49-F238E27FC236}">
                    <a16:creationId xmlns:a16="http://schemas.microsoft.com/office/drawing/2014/main" id="{3A883356-EBBA-DB40-8171-B3CE084DE270}"/>
                  </a:ext>
                </a:extLst>
              </p:cNvPr>
              <p:cNvCxnSpPr>
                <a:cxnSpLocks/>
                <a:stCxn id="560" idx="1"/>
              </p:cNvCxnSpPr>
              <p:nvPr/>
            </p:nvCxnSpPr>
            <p:spPr>
              <a:xfrm flipH="1" flipV="1">
                <a:off x="4423099" y="11864233"/>
                <a:ext cx="519593" cy="39306"/>
              </a:xfrm>
              <a:prstGeom prst="straightConnector1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3283E3C3-FF07-8541-9E2D-1E4436E5204D}"/>
                  </a:ext>
                </a:extLst>
              </p:cNvPr>
              <p:cNvSpPr/>
              <p:nvPr/>
            </p:nvSpPr>
            <p:spPr>
              <a:xfrm>
                <a:off x="4976085" y="11607369"/>
                <a:ext cx="1951893" cy="57455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60" name="TextBox 559">
                <a:extLst>
                  <a:ext uri="{FF2B5EF4-FFF2-40B4-BE49-F238E27FC236}">
                    <a16:creationId xmlns:a16="http://schemas.microsoft.com/office/drawing/2014/main" id="{CC243AA7-CEED-B942-ABA6-F57A6692C08F}"/>
                  </a:ext>
                </a:extLst>
              </p:cNvPr>
              <p:cNvSpPr txBox="1"/>
              <p:nvPr/>
            </p:nvSpPr>
            <p:spPr>
              <a:xfrm>
                <a:off x="4942692" y="11694955"/>
                <a:ext cx="1664556" cy="417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00" dirty="0">
                    <a:latin typeface="Avenir Book" charset="0"/>
                    <a:ea typeface="Avenir Book" charset="0"/>
                    <a:cs typeface="Avenir Book" charset="0"/>
                  </a:rPr>
                  <a:t>Silhouette loss</a:t>
                </a:r>
              </a:p>
            </p:txBody>
          </p:sp>
          <p:pic>
            <p:nvPicPr>
              <p:cNvPr id="561" name="Picture 560">
                <a:extLst>
                  <a:ext uri="{FF2B5EF4-FFF2-40B4-BE49-F238E27FC236}">
                    <a16:creationId xmlns:a16="http://schemas.microsoft.com/office/drawing/2014/main" id="{E4AC8AE0-AD68-0944-83A5-9EEF0EB44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10216" y="11785221"/>
                <a:ext cx="270530" cy="202897"/>
              </a:xfrm>
              <a:prstGeom prst="rect">
                <a:avLst/>
              </a:prstGeom>
            </p:spPr>
          </p:pic>
        </p:grpSp>
        <p:sp>
          <p:nvSpPr>
            <p:cNvPr id="554" name="TextBox 553">
              <a:extLst>
                <a:ext uri="{FF2B5EF4-FFF2-40B4-BE49-F238E27FC236}">
                  <a16:creationId xmlns:a16="http://schemas.microsoft.com/office/drawing/2014/main" id="{049A297E-C191-3B44-8177-77044A8E3030}"/>
                </a:ext>
              </a:extLst>
            </p:cNvPr>
            <p:cNvSpPr txBox="1"/>
            <p:nvPr/>
          </p:nvSpPr>
          <p:spPr>
            <a:xfrm>
              <a:off x="2169968" y="4129090"/>
              <a:ext cx="3246434" cy="353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latin typeface="Avenir Book" charset="0"/>
                  <a:ea typeface="Avenir Book" charset="0"/>
                  <a:cs typeface="Avenir Book" charset="0"/>
                </a:rPr>
                <a:t>Input Video with Blurred Object</a:t>
              </a:r>
            </a:p>
          </p:txBody>
        </p:sp>
        <p:pic>
          <p:nvPicPr>
            <p:cNvPr id="555" name="pogba" descr="pogba">
              <a:hlinkClick r:id="" action="ppaction://media"/>
              <a:extLst>
                <a:ext uri="{FF2B5EF4-FFF2-40B4-BE49-F238E27FC236}">
                  <a16:creationId xmlns:a16="http://schemas.microsoft.com/office/drawing/2014/main" id="{7D956DEA-0B2A-164E-9CEA-8EF0A83B3A49}"/>
                </a:ext>
              </a:extLst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54"/>
            <a:stretch>
              <a:fillRect/>
            </a:stretch>
          </p:blipFill>
          <p:spPr>
            <a:xfrm>
              <a:off x="616688" y="4549891"/>
              <a:ext cx="5784112" cy="29402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F390EC-BE4A-F843-AE86-2A4C8A850E84}"/>
              </a:ext>
            </a:extLst>
          </p:cNvPr>
          <p:cNvGrpSpPr/>
          <p:nvPr/>
        </p:nvGrpSpPr>
        <p:grpSpPr>
          <a:xfrm>
            <a:off x="29946600" y="4705405"/>
            <a:ext cx="12438576" cy="4895795"/>
            <a:chOff x="30065989" y="6094604"/>
            <a:chExt cx="12991492" cy="5113421"/>
          </a:xfrm>
        </p:grpSpPr>
        <p:pic>
          <p:nvPicPr>
            <p:cNvPr id="786" name="Picture 78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307DFFD-5C02-784B-BF9D-88156FDC6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608" y="6094604"/>
              <a:ext cx="12957873" cy="511342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976849-6D65-9247-8BA8-4ABBD97E9BB0}"/>
                </a:ext>
              </a:extLst>
            </p:cNvPr>
            <p:cNvSpPr/>
            <p:nvPr/>
          </p:nvSpPr>
          <p:spPr>
            <a:xfrm>
              <a:off x="30065989" y="70104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810BB03C-DC3A-AE43-827E-101FA5CB7C33}"/>
                </a:ext>
              </a:extLst>
            </p:cNvPr>
            <p:cNvSpPr/>
            <p:nvPr/>
          </p:nvSpPr>
          <p:spPr>
            <a:xfrm>
              <a:off x="30065989" y="80772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6" name="Content Placeholder 14">
                <a:extLst>
                  <a:ext uri="{FF2B5EF4-FFF2-40B4-BE49-F238E27FC236}">
                    <a16:creationId xmlns:a16="http://schemas.microsoft.com/office/drawing/2014/main" id="{D349C56C-59FB-A141-8A55-237B71D0DAE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0263" y="13030199"/>
                <a:ext cx="13415962" cy="8438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294846" tIns="147423" rIns="294846" bIns="147423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410256" indent="-410256" algn="l" defTabSz="14716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 sz="29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1pPr>
                <a:lvl2pPr marL="793247" indent="-655629" algn="l" defTabSz="14716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ingdings" charset="2"/>
                  <a:buChar char="Ø"/>
                  <a:defRPr sz="23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2pPr>
                <a:lvl3pPr marL="929565" indent="-546573" algn="l" defTabSz="14716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9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3pPr>
                <a:lvl4pPr marL="1202201" indent="-655629" algn="l" defTabSz="14716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16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4pPr>
                <a:lvl5pPr marL="1448875" indent="-1448875" algn="l" defTabSz="1471613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300" kern="1200">
                    <a:solidFill>
                      <a:schemeClr val="tx1"/>
                    </a:solidFill>
                    <a:latin typeface="+mn-lt"/>
                    <a:ea typeface="MS PGothic" panose="020B0600070205080204" pitchFamily="34" charset="-128"/>
                    <a:cs typeface="+mn-cs"/>
                  </a:defRPr>
                </a:lvl5pPr>
                <a:lvl6pPr marL="8108236" indent="-737112" algn="l" defTabSz="1474225" rtl="0" eaLnBrk="1" latinLnBrk="0" hangingPunct="1">
                  <a:spcBef>
                    <a:spcPct val="20000"/>
                  </a:spcBef>
                  <a:buFont typeface="Arial"/>
                  <a:buChar char="•"/>
                  <a:defRPr sz="5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9582462" indent="-737112" algn="l" defTabSz="1474225" rtl="0" eaLnBrk="1" latinLnBrk="0" hangingPunct="1">
                  <a:spcBef>
                    <a:spcPct val="20000"/>
                  </a:spcBef>
                  <a:buFont typeface="Arial"/>
                  <a:buChar char="•"/>
                  <a:defRPr sz="5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1056684" indent="-737112" algn="l" defTabSz="1474225" rtl="0" eaLnBrk="1" latinLnBrk="0" hangingPunct="1">
                  <a:spcBef>
                    <a:spcPct val="20000"/>
                  </a:spcBef>
                  <a:buFont typeface="Arial"/>
                  <a:buChar char="•"/>
                  <a:defRPr sz="5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2530909" indent="-737112" algn="l" defTabSz="1474225" rtl="0" eaLnBrk="1" latinLnBrk="0" hangingPunct="1">
                  <a:spcBef>
                    <a:spcPct val="20000"/>
                  </a:spcBef>
                  <a:buFont typeface="Arial"/>
                  <a:buChar char="•"/>
                  <a:defRPr sz="5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65150" indent="-565150" defTabSz="2033588" eaLnBrk="1" hangingPunct="1">
                  <a:defRPr/>
                </a:pPr>
                <a:r>
                  <a:rPr lang="en-US" altLang="en-US" sz="4000" b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Modeling</a:t>
                </a: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Mesh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Θ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prototype index, vertex offsets, texture map.</a:t>
                </a: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Fixed mesh parameters: faces, initial vertex positions, texture mapping.</a:t>
                </a: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lvl="1" indent="0" defTabSz="2033588" eaLnBrk="1" hangingPunct="1">
                  <a:buNone/>
                  <a:defRPr/>
                </a:pPr>
                <a:endParaRPr lang="en-US" alt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Ω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continuous 3D translation and 3D rotation.</a:t>
                </a: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They are modelled by piece-wise polynomials to allow for bounces (abrupt motion changes), acceleration, and other forces.</a:t>
                </a:r>
              </a:p>
              <a:p>
                <a:pPr marL="0" lvl="1" indent="0" defTabSz="2033588" eaLnBrk="1" hangingPunct="1">
                  <a:buNone/>
                  <a:defRPr/>
                </a:pPr>
                <a:endParaRPr lang="en-US" alt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indent="0" defTabSz="2033588" eaLnBrk="1" hangingPunct="1">
                  <a:buNone/>
                  <a:defRPr/>
                </a:pPr>
                <a:endParaRPr lang="en-US" alt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Exposure gap </a:t>
                </a:r>
                <a14:m>
                  <m:oMath xmlns:m="http://schemas.openxmlformats.org/officeDocument/2006/math">
                    <m:r>
                      <a:rPr lang="en-US" alt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𝜖</m:t>
                    </m:r>
                  </m:oMath>
                </a14:m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real-valued parameter that denotes fraction of time when camera shutter is closed. </a:t>
                </a:r>
              </a:p>
              <a:p>
                <a:pPr marL="0" lvl="1" indent="0" defTabSz="2033588" eaLnBrk="1" hangingPunct="1">
                  <a:buNone/>
                  <a:defRPr/>
                </a:pPr>
                <a:r>
                  <a:rPr lang="en-US" alt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estimate it automatically as part of the proposed optimization.</a:t>
                </a:r>
              </a:p>
            </p:txBody>
          </p:sp>
        </mc:Choice>
        <mc:Fallback xmlns="">
          <p:sp>
            <p:nvSpPr>
              <p:cNvPr id="376" name="Content Placeholder 14">
                <a:extLst>
                  <a:ext uri="{FF2B5EF4-FFF2-40B4-BE49-F238E27FC236}">
                    <a16:creationId xmlns:a16="http://schemas.microsoft.com/office/drawing/2014/main" id="{D349C56C-59FB-A141-8A55-237B71D0D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263" y="13030199"/>
                <a:ext cx="13415962" cy="8438921"/>
              </a:xfrm>
              <a:prstGeom prst="rect">
                <a:avLst/>
              </a:prstGeom>
              <a:blipFill>
                <a:blip r:embed="rId56"/>
                <a:stretch>
                  <a:fillRect l="-189" t="-1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9" name="Rounded Rectangle 378">
            <a:extLst>
              <a:ext uri="{FF2B5EF4-FFF2-40B4-BE49-F238E27FC236}">
                <a16:creationId xmlns:a16="http://schemas.microsoft.com/office/drawing/2014/main" id="{2B4C7472-8F2B-E449-B947-8FCBCA476712}"/>
              </a:ext>
            </a:extLst>
          </p:cNvPr>
          <p:cNvSpPr/>
          <p:nvPr/>
        </p:nvSpPr>
        <p:spPr>
          <a:xfrm>
            <a:off x="15904257" y="5021097"/>
            <a:ext cx="814995" cy="976931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80" name="Rounded Rectangle 379">
            <a:extLst>
              <a:ext uri="{FF2B5EF4-FFF2-40B4-BE49-F238E27FC236}">
                <a16:creationId xmlns:a16="http://schemas.microsoft.com/office/drawing/2014/main" id="{2FD53209-40E6-AA46-81F7-CBEA57AEF4A0}"/>
              </a:ext>
            </a:extLst>
          </p:cNvPr>
          <p:cNvSpPr/>
          <p:nvPr/>
        </p:nvSpPr>
        <p:spPr>
          <a:xfrm>
            <a:off x="16991181" y="5022023"/>
            <a:ext cx="4670795" cy="976931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0E8AB409-21FF-7E4B-8196-93B2C42EB556}"/>
              </a:ext>
            </a:extLst>
          </p:cNvPr>
          <p:cNvSpPr/>
          <p:nvPr/>
        </p:nvSpPr>
        <p:spPr>
          <a:xfrm>
            <a:off x="22515795" y="5021096"/>
            <a:ext cx="4670794" cy="976931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383" name="Rounded Rectangle 382">
            <a:extLst>
              <a:ext uri="{FF2B5EF4-FFF2-40B4-BE49-F238E27FC236}">
                <a16:creationId xmlns:a16="http://schemas.microsoft.com/office/drawing/2014/main" id="{AF3BD2F1-426A-5B44-BB35-E5A20F45542D}"/>
              </a:ext>
            </a:extLst>
          </p:cNvPr>
          <p:cNvSpPr/>
          <p:nvPr/>
        </p:nvSpPr>
        <p:spPr>
          <a:xfrm>
            <a:off x="27403284" y="5022537"/>
            <a:ext cx="505161" cy="976931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4104" name="Picture 4103">
            <a:extLst>
              <a:ext uri="{FF2B5EF4-FFF2-40B4-BE49-F238E27FC236}">
                <a16:creationId xmlns:a16="http://schemas.microsoft.com/office/drawing/2014/main" id="{9EE06CF9-B305-3348-B22F-7058834E229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6142638" y="19103463"/>
            <a:ext cx="5615674" cy="2365658"/>
          </a:xfrm>
          <a:prstGeom prst="rect">
            <a:avLst/>
          </a:prstGeom>
        </p:spPr>
      </p:pic>
      <p:pic>
        <p:nvPicPr>
          <p:cNvPr id="4108" name="Picture 4107">
            <a:extLst>
              <a:ext uri="{FF2B5EF4-FFF2-40B4-BE49-F238E27FC236}">
                <a16:creationId xmlns:a16="http://schemas.microsoft.com/office/drawing/2014/main" id="{39AC6D50-D8FC-514D-A20E-A6B13E838BA9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2202864" y="19053689"/>
            <a:ext cx="6524536" cy="2129346"/>
          </a:xfrm>
          <a:prstGeom prst="rect">
            <a:avLst/>
          </a:prstGeom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B10E3644-5E41-2B4B-BDF7-D1C0FCB7E7D5}"/>
              </a:ext>
            </a:extLst>
          </p:cNvPr>
          <p:cNvSpPr txBox="1"/>
          <p:nvPr/>
        </p:nvSpPr>
        <p:spPr>
          <a:xfrm>
            <a:off x="16132047" y="21354905"/>
            <a:ext cx="4716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800" dirty="0"/>
              <a:t>Table 1: deblurring quality at bounces.</a:t>
            </a: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E90E4671-61B6-5D45-8145-88567151546E}"/>
              </a:ext>
            </a:extLst>
          </p:cNvPr>
          <p:cNvSpPr txBox="1"/>
          <p:nvPr/>
        </p:nvSpPr>
        <p:spPr>
          <a:xfrm>
            <a:off x="22176160" y="21124132"/>
            <a:ext cx="651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800" dirty="0"/>
              <a:t>Table 2: evaluating 3D translation, 3D rotation, and 3D shape on a synthetic dataset.</a:t>
            </a:r>
          </a:p>
        </p:txBody>
      </p:sp>
      <p:sp>
        <p:nvSpPr>
          <p:cNvPr id="411" name="Content Placeholder 15">
            <a:extLst>
              <a:ext uri="{FF2B5EF4-FFF2-40B4-BE49-F238E27FC236}">
                <a16:creationId xmlns:a16="http://schemas.microsoft.com/office/drawing/2014/main" id="{00E48A11-72A1-F947-BAA9-FA832C33FA94}"/>
              </a:ext>
            </a:extLst>
          </p:cNvPr>
          <p:cNvSpPr txBox="1">
            <a:spLocks/>
          </p:cNvSpPr>
          <p:nvPr/>
        </p:nvSpPr>
        <p:spPr bwMode="auto">
          <a:xfrm>
            <a:off x="29421138" y="9550274"/>
            <a:ext cx="14295438" cy="218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complete 3D reconstruction, especially on back sides.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Bounce detection and sharper deblurring.</a:t>
            </a:r>
          </a:p>
        </p:txBody>
      </p:sp>
      <p:pic>
        <p:nvPicPr>
          <p:cNvPr id="4111" name="Picture 4110">
            <a:extLst>
              <a:ext uri="{FF2B5EF4-FFF2-40B4-BE49-F238E27FC236}">
                <a16:creationId xmlns:a16="http://schemas.microsoft.com/office/drawing/2014/main" id="{D9AC7510-835E-5F42-9598-D496571AC497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30442532" y="11049000"/>
            <a:ext cx="11373173" cy="6762428"/>
          </a:xfrm>
          <a:prstGeom prst="rect">
            <a:avLst/>
          </a:prstGeom>
        </p:spPr>
      </p:pic>
      <p:sp>
        <p:nvSpPr>
          <p:cNvPr id="414" name="Content Placeholder 14">
            <a:extLst>
              <a:ext uri="{FF2B5EF4-FFF2-40B4-BE49-F238E27FC236}">
                <a16:creationId xmlns:a16="http://schemas.microsoft.com/office/drawing/2014/main" id="{487E13C9-23B1-914B-8E9E-94EE3CD49780}"/>
              </a:ext>
            </a:extLst>
          </p:cNvPr>
          <p:cNvSpPr txBox="1">
            <a:spLocks/>
          </p:cNvSpPr>
          <p:nvPr/>
        </p:nvSpPr>
        <p:spPr bwMode="auto">
          <a:xfrm>
            <a:off x="15120382" y="6705600"/>
            <a:ext cx="14155956" cy="154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defTabSz="2033588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sz="3200" dirty="0"/>
              <a:t>we knew values of all parameters, we could render the input video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457200" lvl="1" indent="-457200" defTabSz="2033588" eaLnBrk="1" hangingPunct="1"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generalization of [1], who did it for a single frame and linear motion.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ACE19-F29C-3042-9F47-5FBEB4CD3A5E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52653" y="2324465"/>
            <a:ext cx="4673237" cy="657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40B2E-9E83-0143-91D1-D784642C5133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65561" y="-179008"/>
            <a:ext cx="3970856" cy="14651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FB24DC-41A7-E342-AFF4-8124823401D3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6221584" y="4518294"/>
            <a:ext cx="312671" cy="10035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Arrow Connector 388">
            <a:extLst>
              <a:ext uri="{FF2B5EF4-FFF2-40B4-BE49-F238E27FC236}">
                <a16:creationId xmlns:a16="http://schemas.microsoft.com/office/drawing/2014/main" id="{2FE64928-C683-CA42-9AA2-ED4A3E783B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6534255" y="4518294"/>
            <a:ext cx="817809" cy="5630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>
            <a:extLst>
              <a:ext uri="{FF2B5EF4-FFF2-40B4-BE49-F238E27FC236}">
                <a16:creationId xmlns:a16="http://schemas.microsoft.com/office/drawing/2014/main" id="{A2C174F3-E807-6440-AA7B-673EC6274024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6534255" y="4518294"/>
            <a:ext cx="724686" cy="11867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EBA806D-E1F4-0848-8831-76D1A900FBE2}"/>
              </a:ext>
            </a:extLst>
          </p:cNvPr>
          <p:cNvSpPr/>
          <p:nvPr/>
        </p:nvSpPr>
        <p:spPr>
          <a:xfrm>
            <a:off x="15716445" y="4196777"/>
            <a:ext cx="1635619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frames</a:t>
            </a:r>
          </a:p>
        </p:txBody>
      </p:sp>
      <p:cxnSp>
        <p:nvCxnSpPr>
          <p:cNvPr id="407" name="Straight Arrow Connector 406">
            <a:extLst>
              <a:ext uri="{FF2B5EF4-FFF2-40B4-BE49-F238E27FC236}">
                <a16:creationId xmlns:a16="http://schemas.microsoft.com/office/drawing/2014/main" id="{BCAD4814-C93B-F04D-98E9-551DC93ACA75}"/>
              </a:ext>
            </a:extLst>
          </p:cNvPr>
          <p:cNvCxnSpPr>
            <a:cxnSpLocks/>
            <a:stCxn id="408" idx="2"/>
          </p:cNvCxnSpPr>
          <p:nvPr/>
        </p:nvCxnSpPr>
        <p:spPr>
          <a:xfrm flipH="1">
            <a:off x="17760634" y="4512517"/>
            <a:ext cx="817810" cy="601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8" name="Rounded Rectangle 407">
            <a:extLst>
              <a:ext uri="{FF2B5EF4-FFF2-40B4-BE49-F238E27FC236}">
                <a16:creationId xmlns:a16="http://schemas.microsoft.com/office/drawing/2014/main" id="{D2367629-9664-C342-87EE-FF45B8F255BA}"/>
              </a:ext>
            </a:extLst>
          </p:cNvPr>
          <p:cNvSpPr/>
          <p:nvPr/>
        </p:nvSpPr>
        <p:spPr>
          <a:xfrm>
            <a:off x="17760634" y="4191000"/>
            <a:ext cx="1635619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gap</a:t>
            </a:r>
          </a:p>
        </p:txBody>
      </p:sp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AFC57F48-EC34-0145-8F61-EC8A5F46588D}"/>
              </a:ext>
            </a:extLst>
          </p:cNvPr>
          <p:cNvSpPr/>
          <p:nvPr/>
        </p:nvSpPr>
        <p:spPr>
          <a:xfrm>
            <a:off x="24491246" y="4197234"/>
            <a:ext cx="2513766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complex motion</a:t>
            </a:r>
          </a:p>
        </p:txBody>
      </p: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D42262F5-7795-1342-A20D-A3DB055019B0}"/>
              </a:ext>
            </a:extLst>
          </p:cNvPr>
          <p:cNvCxnSpPr>
            <a:cxnSpLocks/>
            <a:stCxn id="417" idx="2"/>
          </p:cNvCxnSpPr>
          <p:nvPr/>
        </p:nvCxnSpPr>
        <p:spPr>
          <a:xfrm>
            <a:off x="25748129" y="4518751"/>
            <a:ext cx="151824" cy="859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Arrow Connector 420">
            <a:extLst>
              <a:ext uri="{FF2B5EF4-FFF2-40B4-BE49-F238E27FC236}">
                <a16:creationId xmlns:a16="http://schemas.microsoft.com/office/drawing/2014/main" id="{C7AB4915-B104-F14C-8311-AD9E784FAD7F}"/>
              </a:ext>
            </a:extLst>
          </p:cNvPr>
          <p:cNvCxnSpPr>
            <a:cxnSpLocks/>
            <a:stCxn id="417" idx="2"/>
          </p:cNvCxnSpPr>
          <p:nvPr/>
        </p:nvCxnSpPr>
        <p:spPr>
          <a:xfrm flipH="1">
            <a:off x="25176212" y="4518751"/>
            <a:ext cx="571917" cy="8590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5" name="tbd3d_05_mfb" descr="tbd3d_05_mfb">
            <a:hlinkClick r:id="" action="ppaction://media"/>
            <a:extLst>
              <a:ext uri="{FF2B5EF4-FFF2-40B4-BE49-F238E27FC236}">
                <a16:creationId xmlns:a16="http://schemas.microsoft.com/office/drawing/2014/main" id="{B10C6FC5-7A64-392A-F964-3450974BF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2"/>
          <a:stretch>
            <a:fillRect/>
          </a:stretch>
        </p:blipFill>
        <p:spPr>
          <a:xfrm>
            <a:off x="6297161" y="7447372"/>
            <a:ext cx="1821040" cy="2119028"/>
          </a:xfrm>
          <a:prstGeom prst="rect">
            <a:avLst/>
          </a:prstGeom>
        </p:spPr>
      </p:pic>
      <p:pic>
        <p:nvPicPr>
          <p:cNvPr id="396" name="tbd3d_05_ss" descr="tbd3d_05_ss">
            <a:hlinkClick r:id="" action="ppaction://media"/>
            <a:extLst>
              <a:ext uri="{FF2B5EF4-FFF2-40B4-BE49-F238E27FC236}">
                <a16:creationId xmlns:a16="http://schemas.microsoft.com/office/drawing/2014/main" id="{9F5532BB-0BC8-B6AE-9346-CC7C0C5047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3"/>
          <a:stretch>
            <a:fillRect/>
          </a:stretch>
        </p:blipFill>
        <p:spPr>
          <a:xfrm>
            <a:off x="3221273" y="7447372"/>
            <a:ext cx="1821040" cy="2119028"/>
          </a:xfrm>
          <a:prstGeom prst="rect">
            <a:avLst/>
          </a:prstGeom>
        </p:spPr>
      </p:pic>
      <p:pic>
        <p:nvPicPr>
          <p:cNvPr id="397" name="Picture 39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123BD20-1924-FE01-611B-59BD8B0385F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28" y="7447372"/>
            <a:ext cx="1821040" cy="2119028"/>
          </a:xfrm>
          <a:prstGeom prst="rect">
            <a:avLst/>
          </a:prstGeom>
        </p:spPr>
      </p:pic>
      <p:sp>
        <p:nvSpPr>
          <p:cNvPr id="398" name="Right Arrow 397">
            <a:extLst>
              <a:ext uri="{FF2B5EF4-FFF2-40B4-BE49-F238E27FC236}">
                <a16:creationId xmlns:a16="http://schemas.microsoft.com/office/drawing/2014/main" id="{513F9516-9C6F-0F75-86EC-D0D7F77EE6EC}"/>
              </a:ext>
            </a:extLst>
          </p:cNvPr>
          <p:cNvSpPr/>
          <p:nvPr/>
        </p:nvSpPr>
        <p:spPr>
          <a:xfrm>
            <a:off x="5433872" y="8308020"/>
            <a:ext cx="471729" cy="397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0" name="Rounded Rectangle 399">
            <a:extLst>
              <a:ext uri="{FF2B5EF4-FFF2-40B4-BE49-F238E27FC236}">
                <a16:creationId xmlns:a16="http://schemas.microsoft.com/office/drawing/2014/main" id="{7B2A8A09-9236-6762-DA9B-FCEB5DAFBF93}"/>
              </a:ext>
            </a:extLst>
          </p:cNvPr>
          <p:cNvSpPr/>
          <p:nvPr/>
        </p:nvSpPr>
        <p:spPr>
          <a:xfrm>
            <a:off x="23026070" y="6286365"/>
            <a:ext cx="3993309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parameters across frames</a:t>
            </a:r>
          </a:p>
        </p:txBody>
      </p: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9D637327-E9BB-3039-14DE-09B749D0D0E1}"/>
              </a:ext>
            </a:extLst>
          </p:cNvPr>
          <p:cNvCxnSpPr>
            <a:cxnSpLocks/>
            <a:stCxn id="400" idx="0"/>
          </p:cNvCxnSpPr>
          <p:nvPr/>
        </p:nvCxnSpPr>
        <p:spPr>
          <a:xfrm flipV="1">
            <a:off x="25022725" y="5705021"/>
            <a:ext cx="40788" cy="581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17B6956A-F4F6-6C85-E2C3-85FF97F8B48E}"/>
              </a:ext>
            </a:extLst>
          </p:cNvPr>
          <p:cNvCxnSpPr>
            <a:cxnSpLocks/>
            <a:stCxn id="400" idx="0"/>
          </p:cNvCxnSpPr>
          <p:nvPr/>
        </p:nvCxnSpPr>
        <p:spPr>
          <a:xfrm flipV="1">
            <a:off x="25022725" y="5683302"/>
            <a:ext cx="781927" cy="603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Arrow Connector 411">
            <a:extLst>
              <a:ext uri="{FF2B5EF4-FFF2-40B4-BE49-F238E27FC236}">
                <a16:creationId xmlns:a16="http://schemas.microsoft.com/office/drawing/2014/main" id="{8BEDD75E-FC1B-D8FF-DC8C-BC8AEFC3869E}"/>
              </a:ext>
            </a:extLst>
          </p:cNvPr>
          <p:cNvCxnSpPr>
            <a:cxnSpLocks/>
            <a:stCxn id="400" idx="0"/>
          </p:cNvCxnSpPr>
          <p:nvPr/>
        </p:nvCxnSpPr>
        <p:spPr>
          <a:xfrm flipH="1" flipV="1">
            <a:off x="24653615" y="5683302"/>
            <a:ext cx="369110" cy="603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9" name="Rounded Rectangle 418">
            <a:extLst>
              <a:ext uri="{FF2B5EF4-FFF2-40B4-BE49-F238E27FC236}">
                <a16:creationId xmlns:a16="http://schemas.microsoft.com/office/drawing/2014/main" id="{A7857E3B-DA2C-7DE8-E445-9E530540A904}"/>
              </a:ext>
            </a:extLst>
          </p:cNvPr>
          <p:cNvSpPr/>
          <p:nvPr/>
        </p:nvSpPr>
        <p:spPr>
          <a:xfrm>
            <a:off x="19133460" y="6288787"/>
            <a:ext cx="2613823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Differentiable rendering</a:t>
            </a:r>
          </a:p>
        </p:txBody>
      </p:sp>
      <p:cxnSp>
        <p:nvCxnSpPr>
          <p:cNvPr id="420" name="Straight Arrow Connector 419">
            <a:extLst>
              <a:ext uri="{FF2B5EF4-FFF2-40B4-BE49-F238E27FC236}">
                <a16:creationId xmlns:a16="http://schemas.microsoft.com/office/drawing/2014/main" id="{F2893F07-567A-C240-D447-F6804A59C3A2}"/>
              </a:ext>
            </a:extLst>
          </p:cNvPr>
          <p:cNvCxnSpPr>
            <a:cxnSpLocks/>
            <a:stCxn id="419" idx="0"/>
          </p:cNvCxnSpPr>
          <p:nvPr/>
        </p:nvCxnSpPr>
        <p:spPr>
          <a:xfrm flipV="1">
            <a:off x="20440372" y="5521885"/>
            <a:ext cx="2799555" cy="7669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Arrow Connector 422">
            <a:extLst>
              <a:ext uri="{FF2B5EF4-FFF2-40B4-BE49-F238E27FC236}">
                <a16:creationId xmlns:a16="http://schemas.microsoft.com/office/drawing/2014/main" id="{4B328A21-B180-C8B2-6D40-803D99DCF962}"/>
              </a:ext>
            </a:extLst>
          </p:cNvPr>
          <p:cNvCxnSpPr>
            <a:cxnSpLocks/>
            <a:stCxn id="419" idx="0"/>
          </p:cNvCxnSpPr>
          <p:nvPr/>
        </p:nvCxnSpPr>
        <p:spPr>
          <a:xfrm flipH="1" flipV="1">
            <a:off x="18171124" y="5652530"/>
            <a:ext cx="2269248" cy="636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8" name="Rounded Rectangle 427">
            <a:extLst>
              <a:ext uri="{FF2B5EF4-FFF2-40B4-BE49-F238E27FC236}">
                <a16:creationId xmlns:a16="http://schemas.microsoft.com/office/drawing/2014/main" id="{AAE70C91-65D4-33AD-BFAC-A752AEF9EFB1}"/>
              </a:ext>
            </a:extLst>
          </p:cNvPr>
          <p:cNvSpPr/>
          <p:nvPr/>
        </p:nvSpPr>
        <p:spPr>
          <a:xfrm>
            <a:off x="22275244" y="4196777"/>
            <a:ext cx="1823201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function</a:t>
            </a:r>
          </a:p>
        </p:txBody>
      </p:sp>
      <p:cxnSp>
        <p:nvCxnSpPr>
          <p:cNvPr id="429" name="Straight Arrow Connector 428">
            <a:extLst>
              <a:ext uri="{FF2B5EF4-FFF2-40B4-BE49-F238E27FC236}">
                <a16:creationId xmlns:a16="http://schemas.microsoft.com/office/drawing/2014/main" id="{C3FBBD1D-0CC5-9654-D4FF-BACBF0E0309E}"/>
              </a:ext>
            </a:extLst>
          </p:cNvPr>
          <p:cNvCxnSpPr>
            <a:cxnSpLocks/>
            <a:stCxn id="428" idx="2"/>
          </p:cNvCxnSpPr>
          <p:nvPr/>
        </p:nvCxnSpPr>
        <p:spPr>
          <a:xfrm>
            <a:off x="23186845" y="4518294"/>
            <a:ext cx="1000479" cy="859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2" name="Rounded Rectangle 431">
            <a:extLst>
              <a:ext uri="{FF2B5EF4-FFF2-40B4-BE49-F238E27FC236}">
                <a16:creationId xmlns:a16="http://schemas.microsoft.com/office/drawing/2014/main" id="{8B4A0958-491E-8872-16B4-8310B8801716}"/>
              </a:ext>
            </a:extLst>
          </p:cNvPr>
          <p:cNvSpPr/>
          <p:nvPr/>
        </p:nvSpPr>
        <p:spPr>
          <a:xfrm>
            <a:off x="16125030" y="6288787"/>
            <a:ext cx="2613823" cy="32151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Motion blur (averaging)</a:t>
            </a:r>
          </a:p>
        </p:txBody>
      </p:sp>
      <p:cxnSp>
        <p:nvCxnSpPr>
          <p:cNvPr id="433" name="Straight Arrow Connector 432">
            <a:extLst>
              <a:ext uri="{FF2B5EF4-FFF2-40B4-BE49-F238E27FC236}">
                <a16:creationId xmlns:a16="http://schemas.microsoft.com/office/drawing/2014/main" id="{599C60C1-3F03-9E86-0DB6-C9901917FC9B}"/>
              </a:ext>
            </a:extLst>
          </p:cNvPr>
          <p:cNvCxnSpPr>
            <a:cxnSpLocks/>
            <a:stCxn id="432" idx="0"/>
          </p:cNvCxnSpPr>
          <p:nvPr/>
        </p:nvCxnSpPr>
        <p:spPr>
          <a:xfrm flipH="1" flipV="1">
            <a:off x="17085940" y="5873486"/>
            <a:ext cx="346002" cy="415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3" name="Content Placeholder 15">
            <a:extLst>
              <a:ext uri="{FF2B5EF4-FFF2-40B4-BE49-F238E27FC236}">
                <a16:creationId xmlns:a16="http://schemas.microsoft.com/office/drawing/2014/main" id="{AC613E57-13A4-4FB7-9170-8464C1267FE0}"/>
              </a:ext>
            </a:extLst>
          </p:cNvPr>
          <p:cNvSpPr txBox="1">
            <a:spLocks/>
          </p:cNvSpPr>
          <p:nvPr/>
        </p:nvSpPr>
        <p:spPr bwMode="auto">
          <a:xfrm>
            <a:off x="15125701" y="3261251"/>
            <a:ext cx="14155956" cy="121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indent="-565150" defTabSz="2033588" eaLnBrk="1" hangingPunct="1"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Video formation with motion-blurred objects</a:t>
            </a:r>
          </a:p>
        </p:txBody>
      </p:sp>
      <p:sp>
        <p:nvSpPr>
          <p:cNvPr id="415" name="Content Placeholder 16">
            <a:extLst>
              <a:ext uri="{FF2B5EF4-FFF2-40B4-BE49-F238E27FC236}">
                <a16:creationId xmlns:a16="http://schemas.microsoft.com/office/drawing/2014/main" id="{6DE21921-879D-D2A4-3C5B-16CEC820B86D}"/>
              </a:ext>
            </a:extLst>
          </p:cNvPr>
          <p:cNvSpPr txBox="1">
            <a:spLocks/>
          </p:cNvSpPr>
          <p:nvPr/>
        </p:nvSpPr>
        <p:spPr bwMode="auto">
          <a:xfrm>
            <a:off x="15115063" y="17200563"/>
            <a:ext cx="13415962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94846" tIns="147423" rIns="294846" bIns="147423" numCol="1" anchor="t" anchorCtr="0" compatLnSpc="1">
            <a:prstTxWarp prst="textNoShape">
              <a:avLst/>
            </a:prstTxWarp>
            <a:normAutofit/>
          </a:bodyPr>
          <a:lstStyle>
            <a:lvl1pPr marL="410256" indent="-410256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793247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3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29565" indent="-546573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202201" indent="-655629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448875" indent="-1448875" algn="l" defTabSz="14716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8108236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82462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056684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530909" indent="-737112" algn="l" defTabSz="1474225" rtl="0" eaLnBrk="1" latinLnBrk="0" hangingPunct="1">
              <a:spcBef>
                <a:spcPct val="20000"/>
              </a:spcBef>
              <a:buFont typeface="Arial"/>
              <a:buChar char="•"/>
              <a:defRPr sz="5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65150" indent="-565150" defTabSz="2033588" eaLnBrk="1" hangingPunct="1">
              <a:lnSpc>
                <a:spcPct val="80000"/>
              </a:lnSpc>
              <a:defRPr/>
            </a:pPr>
            <a:r>
              <a:rPr lang="en-US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Quantitative results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state-of-the-art on fast moving object deblurring benchmark [2].</a:t>
            </a:r>
          </a:p>
          <a:p>
            <a:pPr marL="565150" lvl="1" indent="-565150" defTabSz="2033588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to a single-frame approach [1]:</a:t>
            </a:r>
          </a:p>
        </p:txBody>
      </p: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10116388-E033-F740-6DEC-23EDFADE6A4A}"/>
              </a:ext>
            </a:extLst>
          </p:cNvPr>
          <p:cNvGrpSpPr/>
          <p:nvPr/>
        </p:nvGrpSpPr>
        <p:grpSpPr>
          <a:xfrm>
            <a:off x="10927797" y="13242508"/>
            <a:ext cx="3241525" cy="1192193"/>
            <a:chOff x="19601267" y="9271321"/>
            <a:chExt cx="3241525" cy="1192193"/>
          </a:xfrm>
        </p:grpSpPr>
        <p:sp>
          <p:nvSpPr>
            <p:cNvPr id="494" name="Rounded Rectangle 493">
              <a:extLst>
                <a:ext uri="{FF2B5EF4-FFF2-40B4-BE49-F238E27FC236}">
                  <a16:creationId xmlns:a16="http://schemas.microsoft.com/office/drawing/2014/main" id="{825DDD8B-8825-EC71-B845-E256D8EB34FA}"/>
                </a:ext>
              </a:extLst>
            </p:cNvPr>
            <p:cNvSpPr/>
            <p:nvPr/>
          </p:nvSpPr>
          <p:spPr>
            <a:xfrm>
              <a:off x="19601267" y="9271321"/>
              <a:ext cx="3241525" cy="1192193"/>
            </a:xfrm>
            <a:prstGeom prst="roundRect">
              <a:avLst>
                <a:gd name="adj" fmla="val 1095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B12F9341-60D8-A05A-0C21-D9F88D52EB17}"/>
                </a:ext>
              </a:extLst>
            </p:cNvPr>
            <p:cNvGrpSpPr/>
            <p:nvPr/>
          </p:nvGrpSpPr>
          <p:grpSpPr>
            <a:xfrm>
              <a:off x="20779358" y="9982393"/>
              <a:ext cx="235626" cy="230917"/>
              <a:chOff x="13701143" y="1157288"/>
              <a:chExt cx="235626" cy="230917"/>
            </a:xfrm>
          </p:grpSpPr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BBC39BD9-EA26-E302-AF50-EE11584141E3}"/>
                  </a:ext>
                </a:extLst>
              </p:cNvPr>
              <p:cNvCxnSpPr/>
              <p:nvPr/>
            </p:nvCxnSpPr>
            <p:spPr>
              <a:xfrm flipH="1">
                <a:off x="13774843" y="1312863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0A8ACB74-FB5C-F546-C0DE-DFE94979D27A}"/>
                  </a:ext>
                </a:extLst>
              </p:cNvPr>
              <p:cNvCxnSpPr/>
              <p:nvPr/>
            </p:nvCxnSpPr>
            <p:spPr>
              <a:xfrm flipV="1">
                <a:off x="13774843" y="1157288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A9A8D17F-A7FE-8E80-7EC1-97D52F9BC81A}"/>
                  </a:ext>
                </a:extLst>
              </p:cNvPr>
              <p:cNvCxnSpPr/>
              <p:nvPr/>
            </p:nvCxnSpPr>
            <p:spPr>
              <a:xfrm flipV="1">
                <a:off x="13701143" y="1311275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6" name="Cube 495">
              <a:extLst>
                <a:ext uri="{FF2B5EF4-FFF2-40B4-BE49-F238E27FC236}">
                  <a16:creationId xmlns:a16="http://schemas.microsoft.com/office/drawing/2014/main" id="{F38D09C0-F1C7-2D9C-9952-FB1BFC821FC1}"/>
                </a:ext>
              </a:extLst>
            </p:cNvPr>
            <p:cNvSpPr/>
            <p:nvPr/>
          </p:nvSpPr>
          <p:spPr>
            <a:xfrm>
              <a:off x="20580349" y="9324384"/>
              <a:ext cx="1086567" cy="1087527"/>
            </a:xfrm>
            <a:prstGeom prst="cub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88B7C669-8DE1-E0DD-F6E5-81BB695F026C}"/>
                </a:ext>
              </a:extLst>
            </p:cNvPr>
            <p:cNvGrpSpPr/>
            <p:nvPr/>
          </p:nvGrpSpPr>
          <p:grpSpPr>
            <a:xfrm>
              <a:off x="21138898" y="10257024"/>
              <a:ext cx="236220" cy="161924"/>
              <a:chOff x="14157325" y="1431926"/>
              <a:chExt cx="236220" cy="161924"/>
            </a:xfrm>
          </p:grpSpPr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BE8B3A6A-C462-193D-2326-FF9ACDCBD01D}"/>
                  </a:ext>
                </a:extLst>
              </p:cNvPr>
              <p:cNvCxnSpPr/>
              <p:nvPr/>
            </p:nvCxnSpPr>
            <p:spPr>
              <a:xfrm flipH="1">
                <a:off x="14157325" y="1587501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10F0A836-3874-38A2-AD5D-F3798556FA89}"/>
                  </a:ext>
                </a:extLst>
              </p:cNvPr>
              <p:cNvCxnSpPr/>
              <p:nvPr/>
            </p:nvCxnSpPr>
            <p:spPr>
              <a:xfrm flipV="1">
                <a:off x="14319250" y="1431926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F4981906-D97D-F6FF-937F-993341474C50}"/>
                  </a:ext>
                </a:extLst>
              </p:cNvPr>
              <p:cNvCxnSpPr/>
              <p:nvPr/>
            </p:nvCxnSpPr>
            <p:spPr>
              <a:xfrm flipV="1">
                <a:off x="14318527" y="1508985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EBFCDCD9-1DE6-EC9D-C1F9-600799311AB9}"/>
                </a:ext>
              </a:extLst>
            </p:cNvPr>
            <p:cNvGrpSpPr/>
            <p:nvPr/>
          </p:nvGrpSpPr>
          <p:grpSpPr>
            <a:xfrm>
              <a:off x="20567809" y="10253547"/>
              <a:ext cx="162601" cy="161924"/>
              <a:chOff x="13501118" y="1430338"/>
              <a:chExt cx="162601" cy="161924"/>
            </a:xfrm>
          </p:grpSpPr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430668B4-A9DA-C34C-037D-E7D4816BE175}"/>
                  </a:ext>
                </a:extLst>
              </p:cNvPr>
              <p:cNvCxnSpPr/>
              <p:nvPr/>
            </p:nvCxnSpPr>
            <p:spPr>
              <a:xfrm flipH="1">
                <a:off x="13501793" y="1585913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0BE50D16-350D-4239-9475-07E9FE29AEEF}"/>
                  </a:ext>
                </a:extLst>
              </p:cNvPr>
              <p:cNvCxnSpPr/>
              <p:nvPr/>
            </p:nvCxnSpPr>
            <p:spPr>
              <a:xfrm flipV="1">
                <a:off x="13501793" y="1430338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26A78D32-A7F5-7803-2792-B0088524035A}"/>
                  </a:ext>
                </a:extLst>
              </p:cNvPr>
              <p:cNvCxnSpPr/>
              <p:nvPr/>
            </p:nvCxnSpPr>
            <p:spPr>
              <a:xfrm flipV="1">
                <a:off x="13501118" y="1511300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9" name="Group 498">
              <a:extLst>
                <a:ext uri="{FF2B5EF4-FFF2-40B4-BE49-F238E27FC236}">
                  <a16:creationId xmlns:a16="http://schemas.microsoft.com/office/drawing/2014/main" id="{2C995647-E9FB-F982-8F52-6860B59D1145}"/>
                </a:ext>
              </a:extLst>
            </p:cNvPr>
            <p:cNvGrpSpPr/>
            <p:nvPr/>
          </p:nvGrpSpPr>
          <p:grpSpPr>
            <a:xfrm>
              <a:off x="21411955" y="9983974"/>
              <a:ext cx="163195" cy="227014"/>
              <a:chOff x="14430375" y="1158876"/>
              <a:chExt cx="163195" cy="227014"/>
            </a:xfrm>
          </p:grpSpPr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74A03964-A537-B445-F0EE-852519420701}"/>
                  </a:ext>
                </a:extLst>
              </p:cNvPr>
              <p:cNvCxnSpPr/>
              <p:nvPr/>
            </p:nvCxnSpPr>
            <p:spPr>
              <a:xfrm flipH="1">
                <a:off x="14430375" y="1314451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64DF9A0A-09D2-1125-5053-FA2AA460604B}"/>
                  </a:ext>
                </a:extLst>
              </p:cNvPr>
              <p:cNvCxnSpPr/>
              <p:nvPr/>
            </p:nvCxnSpPr>
            <p:spPr>
              <a:xfrm flipV="1">
                <a:off x="14592300" y="1158876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E67C24F0-9AE4-4971-2547-B83C9FED05B1}"/>
                  </a:ext>
                </a:extLst>
              </p:cNvPr>
              <p:cNvCxnSpPr/>
              <p:nvPr/>
            </p:nvCxnSpPr>
            <p:spPr>
              <a:xfrm flipV="1">
                <a:off x="14518552" y="1308960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930849E0-B8DF-204B-9CE4-88EA34088626}"/>
                </a:ext>
              </a:extLst>
            </p:cNvPr>
            <p:cNvGrpSpPr/>
            <p:nvPr/>
          </p:nvGrpSpPr>
          <p:grpSpPr>
            <a:xfrm>
              <a:off x="21408773" y="9413866"/>
              <a:ext cx="161926" cy="161924"/>
              <a:chOff x="14427200" y="492126"/>
              <a:chExt cx="161926" cy="161924"/>
            </a:xfrm>
          </p:grpSpPr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91C44A13-E2F0-D37E-9116-6A764ED7F99B}"/>
                  </a:ext>
                </a:extLst>
              </p:cNvPr>
              <p:cNvCxnSpPr/>
              <p:nvPr/>
            </p:nvCxnSpPr>
            <p:spPr>
              <a:xfrm flipH="1">
                <a:off x="14427200" y="498476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D5DB05BB-5337-5C7F-AA6C-BF22FF093C0F}"/>
                  </a:ext>
                </a:extLst>
              </p:cNvPr>
              <p:cNvCxnSpPr/>
              <p:nvPr/>
            </p:nvCxnSpPr>
            <p:spPr>
              <a:xfrm flipV="1">
                <a:off x="14589125" y="492126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C539764A-CD8F-507D-F172-47124204B91E}"/>
                  </a:ext>
                </a:extLst>
              </p:cNvPr>
              <p:cNvCxnSpPr/>
              <p:nvPr/>
            </p:nvCxnSpPr>
            <p:spPr>
              <a:xfrm flipV="1">
                <a:off x="14512004" y="497772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Group 500">
              <a:extLst>
                <a:ext uri="{FF2B5EF4-FFF2-40B4-BE49-F238E27FC236}">
                  <a16:creationId xmlns:a16="http://schemas.microsoft.com/office/drawing/2014/main" id="{8CC39171-F7C4-2C5A-5972-26930EA17C0A}"/>
                </a:ext>
              </a:extLst>
            </p:cNvPr>
            <p:cNvGrpSpPr/>
            <p:nvPr/>
          </p:nvGrpSpPr>
          <p:grpSpPr>
            <a:xfrm>
              <a:off x="20779809" y="9413866"/>
              <a:ext cx="234064" cy="161924"/>
              <a:chOff x="13701594" y="492126"/>
              <a:chExt cx="234064" cy="161924"/>
            </a:xfrm>
          </p:grpSpPr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AC35A6E2-939E-45D8-EE3F-13FCB810D7BD}"/>
                  </a:ext>
                </a:extLst>
              </p:cNvPr>
              <p:cNvCxnSpPr/>
              <p:nvPr/>
            </p:nvCxnSpPr>
            <p:spPr>
              <a:xfrm flipH="1">
                <a:off x="13773732" y="498476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160A7B49-3523-D6A5-2319-6F2C2F254C2A}"/>
                  </a:ext>
                </a:extLst>
              </p:cNvPr>
              <p:cNvCxnSpPr/>
              <p:nvPr/>
            </p:nvCxnSpPr>
            <p:spPr>
              <a:xfrm flipV="1">
                <a:off x="13776907" y="492126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58955895-E740-3349-22E3-1DBF33702C74}"/>
                  </a:ext>
                </a:extLst>
              </p:cNvPr>
              <p:cNvCxnSpPr/>
              <p:nvPr/>
            </p:nvCxnSpPr>
            <p:spPr>
              <a:xfrm flipV="1">
                <a:off x="13701594" y="494571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2" name="Picture 501">
              <a:extLst>
                <a:ext uri="{FF2B5EF4-FFF2-40B4-BE49-F238E27FC236}">
                  <a16:creationId xmlns:a16="http://schemas.microsoft.com/office/drawing/2014/main" id="{3BA02CBD-F109-BBD2-1F43-39B3F3F92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49158" y="9504805"/>
              <a:ext cx="814720" cy="818734"/>
            </a:xfrm>
            <a:prstGeom prst="rect">
              <a:avLst/>
            </a:prstGeom>
          </p:spPr>
        </p:pic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9FF6DB9F-E9D2-48D5-D501-0695C3977E21}"/>
                </a:ext>
              </a:extLst>
            </p:cNvPr>
            <p:cNvGrpSpPr/>
            <p:nvPr/>
          </p:nvGrpSpPr>
          <p:grpSpPr>
            <a:xfrm>
              <a:off x="21135730" y="9619544"/>
              <a:ext cx="232847" cy="229303"/>
              <a:chOff x="14154150" y="697797"/>
              <a:chExt cx="232847" cy="229303"/>
            </a:xfrm>
          </p:grpSpPr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EAD61BA8-0DCC-AD19-65B1-1AFF14698C85}"/>
                  </a:ext>
                </a:extLst>
              </p:cNvPr>
              <p:cNvCxnSpPr/>
              <p:nvPr/>
            </p:nvCxnSpPr>
            <p:spPr>
              <a:xfrm flipH="1">
                <a:off x="14154150" y="771526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856A24B4-C4C5-7A35-94EA-9AAE79D0D42E}"/>
                  </a:ext>
                </a:extLst>
              </p:cNvPr>
              <p:cNvCxnSpPr/>
              <p:nvPr/>
            </p:nvCxnSpPr>
            <p:spPr>
              <a:xfrm flipV="1">
                <a:off x="14316075" y="765176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E2959844-3636-F3BA-1DA7-0E7CC9FD1B6D}"/>
                  </a:ext>
                </a:extLst>
              </p:cNvPr>
              <p:cNvCxnSpPr/>
              <p:nvPr/>
            </p:nvCxnSpPr>
            <p:spPr>
              <a:xfrm flipV="1">
                <a:off x="14311979" y="697797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4" name="Group 503">
              <a:extLst>
                <a:ext uri="{FF2B5EF4-FFF2-40B4-BE49-F238E27FC236}">
                  <a16:creationId xmlns:a16="http://schemas.microsoft.com/office/drawing/2014/main" id="{70F9329A-7BD6-856F-2EAC-449A5D9B8F1E}"/>
                </a:ext>
              </a:extLst>
            </p:cNvPr>
            <p:cNvGrpSpPr/>
            <p:nvPr/>
          </p:nvGrpSpPr>
          <p:grpSpPr>
            <a:xfrm>
              <a:off x="20567366" y="9614447"/>
              <a:ext cx="161926" cy="232504"/>
              <a:chOff x="13500682" y="694596"/>
              <a:chExt cx="161926" cy="232504"/>
            </a:xfrm>
          </p:grpSpPr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0FA10044-9529-A740-AC54-30D06A4C4439}"/>
                  </a:ext>
                </a:extLst>
              </p:cNvPr>
              <p:cNvCxnSpPr/>
              <p:nvPr/>
            </p:nvCxnSpPr>
            <p:spPr>
              <a:xfrm flipH="1">
                <a:off x="13500682" y="771526"/>
                <a:ext cx="161926" cy="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30E6D187-D165-FEC9-9374-047ED98DDE8E}"/>
                  </a:ext>
                </a:extLst>
              </p:cNvPr>
              <p:cNvCxnSpPr/>
              <p:nvPr/>
            </p:nvCxnSpPr>
            <p:spPr>
              <a:xfrm flipV="1">
                <a:off x="13503857" y="765176"/>
                <a:ext cx="1" cy="161924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A18FF79F-388C-7D37-3BA6-C2B1670856CC}"/>
                  </a:ext>
                </a:extLst>
              </p:cNvPr>
              <p:cNvCxnSpPr/>
              <p:nvPr/>
            </p:nvCxnSpPr>
            <p:spPr>
              <a:xfrm flipV="1">
                <a:off x="13501569" y="694596"/>
                <a:ext cx="75018" cy="76930"/>
              </a:xfrm>
              <a:prstGeom prst="line">
                <a:avLst/>
              </a:prstGeom>
              <a:ln w="127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5" name="Picture 504">
              <a:extLst>
                <a:ext uri="{FF2B5EF4-FFF2-40B4-BE49-F238E27FC236}">
                  <a16:creationId xmlns:a16="http://schemas.microsoft.com/office/drawing/2014/main" id="{961ED935-BC09-81AD-8299-9E71B795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94511" y="9981415"/>
              <a:ext cx="356299" cy="358054"/>
            </a:xfrm>
            <a:prstGeom prst="rect">
              <a:avLst/>
            </a:prstGeom>
          </p:spPr>
        </p:pic>
        <p:pic>
          <p:nvPicPr>
            <p:cNvPr id="506" name="Picture 505">
              <a:extLst>
                <a:ext uri="{FF2B5EF4-FFF2-40B4-BE49-F238E27FC236}">
                  <a16:creationId xmlns:a16="http://schemas.microsoft.com/office/drawing/2014/main" id="{9109FBD3-51FC-F21E-8993-3C035E436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4845" y="9319187"/>
              <a:ext cx="1078945" cy="1078945"/>
            </a:xfrm>
            <a:prstGeom prst="rect">
              <a:avLst/>
            </a:prstGeom>
          </p:spPr>
        </p:pic>
        <p:pic>
          <p:nvPicPr>
            <p:cNvPr id="507" name="Picture 506">
              <a:extLst>
                <a:ext uri="{FF2B5EF4-FFF2-40B4-BE49-F238E27FC236}">
                  <a16:creationId xmlns:a16="http://schemas.microsoft.com/office/drawing/2014/main" id="{096823DE-C7F5-84ED-BA66-14220B365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38398" y="9987711"/>
              <a:ext cx="347010" cy="344435"/>
            </a:xfrm>
            <a:prstGeom prst="rect">
              <a:avLst/>
            </a:prstGeom>
          </p:spPr>
        </p:pic>
        <p:pic>
          <p:nvPicPr>
            <p:cNvPr id="508" name="Picture 507">
              <a:extLst>
                <a:ext uri="{FF2B5EF4-FFF2-40B4-BE49-F238E27FC236}">
                  <a16:creationId xmlns:a16="http://schemas.microsoft.com/office/drawing/2014/main" id="{C6DB91BE-E081-9D49-2329-B39A1F4CF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22088" y="9487833"/>
              <a:ext cx="735349" cy="409809"/>
            </a:xfrm>
            <a:prstGeom prst="rect">
              <a:avLst/>
            </a:prstGeom>
          </p:spPr>
        </p:pic>
      </p:grp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4FF46181-A6C0-583F-86F4-B629F1F02253}"/>
              </a:ext>
            </a:extLst>
          </p:cNvPr>
          <p:cNvGrpSpPr/>
          <p:nvPr/>
        </p:nvGrpSpPr>
        <p:grpSpPr>
          <a:xfrm>
            <a:off x="10925139" y="15796219"/>
            <a:ext cx="3241525" cy="931586"/>
            <a:chOff x="19737460" y="11748821"/>
            <a:chExt cx="3241525" cy="931586"/>
          </a:xfrm>
        </p:grpSpPr>
        <p:sp>
          <p:nvSpPr>
            <p:cNvPr id="534" name="Rounded Rectangle 533">
              <a:extLst>
                <a:ext uri="{FF2B5EF4-FFF2-40B4-BE49-F238E27FC236}">
                  <a16:creationId xmlns:a16="http://schemas.microsoft.com/office/drawing/2014/main" id="{A10113D2-ED2B-5BC0-592D-1DA3BDEEB3C4}"/>
                </a:ext>
              </a:extLst>
            </p:cNvPr>
            <p:cNvSpPr/>
            <p:nvPr/>
          </p:nvSpPr>
          <p:spPr>
            <a:xfrm>
              <a:off x="19737460" y="11748821"/>
              <a:ext cx="3241525" cy="927784"/>
            </a:xfrm>
            <a:prstGeom prst="roundRect">
              <a:avLst>
                <a:gd name="adj" fmla="val 1095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39852C95-58BC-C377-B724-0AED483FF0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64343" y="12463967"/>
              <a:ext cx="621732" cy="0"/>
            </a:xfrm>
            <a:prstGeom prst="line">
              <a:avLst/>
            </a:prstGeom>
            <a:ln w="381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6" name="Freeform 535">
              <a:extLst>
                <a:ext uri="{FF2B5EF4-FFF2-40B4-BE49-F238E27FC236}">
                  <a16:creationId xmlns:a16="http://schemas.microsoft.com/office/drawing/2014/main" id="{1B5F7A41-C0C9-F3D9-D092-36FEC512F599}"/>
                </a:ext>
              </a:extLst>
            </p:cNvPr>
            <p:cNvSpPr/>
            <p:nvPr/>
          </p:nvSpPr>
          <p:spPr>
            <a:xfrm>
              <a:off x="21071167" y="12073189"/>
              <a:ext cx="550746" cy="364996"/>
            </a:xfrm>
            <a:custGeom>
              <a:avLst/>
              <a:gdLst>
                <a:gd name="connsiteX0" fmla="*/ 0 w 846438"/>
                <a:gd name="connsiteY0" fmla="*/ 155165 h 352908"/>
                <a:gd name="connsiteX1" fmla="*/ 278027 w 846438"/>
                <a:gd name="connsiteY1" fmla="*/ 167522 h 352908"/>
                <a:gd name="connsiteX2" fmla="*/ 457200 w 846438"/>
                <a:gd name="connsiteY2" fmla="*/ 235484 h 352908"/>
                <a:gd name="connsiteX3" fmla="*/ 556054 w 846438"/>
                <a:gd name="connsiteY3" fmla="*/ 352873 h 352908"/>
                <a:gd name="connsiteX4" fmla="*/ 580767 w 846438"/>
                <a:gd name="connsiteY4" fmla="*/ 223127 h 352908"/>
                <a:gd name="connsiteX5" fmla="*/ 648730 w 846438"/>
                <a:gd name="connsiteY5" fmla="*/ 105738 h 352908"/>
                <a:gd name="connsiteX6" fmla="*/ 790832 w 846438"/>
                <a:gd name="connsiteY6" fmla="*/ 13063 h 352908"/>
                <a:gd name="connsiteX7" fmla="*/ 846438 w 846438"/>
                <a:gd name="connsiteY7" fmla="*/ 706 h 352908"/>
                <a:gd name="connsiteX0" fmla="*/ 0 w 846438"/>
                <a:gd name="connsiteY0" fmla="*/ 155165 h 353016"/>
                <a:gd name="connsiteX1" fmla="*/ 278027 w 846438"/>
                <a:gd name="connsiteY1" fmla="*/ 167522 h 353016"/>
                <a:gd name="connsiteX2" fmla="*/ 457200 w 846438"/>
                <a:gd name="connsiteY2" fmla="*/ 235484 h 353016"/>
                <a:gd name="connsiteX3" fmla="*/ 556054 w 846438"/>
                <a:gd name="connsiteY3" fmla="*/ 352873 h 353016"/>
                <a:gd name="connsiteX4" fmla="*/ 580767 w 846438"/>
                <a:gd name="connsiteY4" fmla="*/ 223127 h 353016"/>
                <a:gd name="connsiteX5" fmla="*/ 648730 w 846438"/>
                <a:gd name="connsiteY5" fmla="*/ 105738 h 353016"/>
                <a:gd name="connsiteX6" fmla="*/ 790832 w 846438"/>
                <a:gd name="connsiteY6" fmla="*/ 13063 h 353016"/>
                <a:gd name="connsiteX7" fmla="*/ 846438 w 846438"/>
                <a:gd name="connsiteY7" fmla="*/ 706 h 353016"/>
                <a:gd name="connsiteX0" fmla="*/ 0 w 846438"/>
                <a:gd name="connsiteY0" fmla="*/ 155165 h 365702"/>
                <a:gd name="connsiteX1" fmla="*/ 278027 w 846438"/>
                <a:gd name="connsiteY1" fmla="*/ 167522 h 365702"/>
                <a:gd name="connsiteX2" fmla="*/ 457200 w 846438"/>
                <a:gd name="connsiteY2" fmla="*/ 235484 h 365702"/>
                <a:gd name="connsiteX3" fmla="*/ 556054 w 846438"/>
                <a:gd name="connsiteY3" fmla="*/ 365573 h 365702"/>
                <a:gd name="connsiteX4" fmla="*/ 580767 w 846438"/>
                <a:gd name="connsiteY4" fmla="*/ 223127 h 365702"/>
                <a:gd name="connsiteX5" fmla="*/ 648730 w 846438"/>
                <a:gd name="connsiteY5" fmla="*/ 105738 h 365702"/>
                <a:gd name="connsiteX6" fmla="*/ 790832 w 846438"/>
                <a:gd name="connsiteY6" fmla="*/ 13063 h 365702"/>
                <a:gd name="connsiteX7" fmla="*/ 846438 w 846438"/>
                <a:gd name="connsiteY7" fmla="*/ 706 h 365702"/>
                <a:gd name="connsiteX0" fmla="*/ 0 w 846438"/>
                <a:gd name="connsiteY0" fmla="*/ 154459 h 364996"/>
                <a:gd name="connsiteX1" fmla="*/ 278027 w 846438"/>
                <a:gd name="connsiteY1" fmla="*/ 166816 h 364996"/>
                <a:gd name="connsiteX2" fmla="*/ 457200 w 846438"/>
                <a:gd name="connsiteY2" fmla="*/ 234778 h 364996"/>
                <a:gd name="connsiteX3" fmla="*/ 556054 w 846438"/>
                <a:gd name="connsiteY3" fmla="*/ 364867 h 364996"/>
                <a:gd name="connsiteX4" fmla="*/ 580767 w 846438"/>
                <a:gd name="connsiteY4" fmla="*/ 222421 h 364996"/>
                <a:gd name="connsiteX5" fmla="*/ 648730 w 846438"/>
                <a:gd name="connsiteY5" fmla="*/ 105032 h 364996"/>
                <a:gd name="connsiteX6" fmla="*/ 749557 w 846438"/>
                <a:gd name="connsiteY6" fmla="*/ 25057 h 364996"/>
                <a:gd name="connsiteX7" fmla="*/ 846438 w 846438"/>
                <a:gd name="connsiteY7" fmla="*/ 0 h 36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6438" h="364996">
                  <a:moveTo>
                    <a:pt x="0" y="154459"/>
                  </a:moveTo>
                  <a:cubicBezTo>
                    <a:pt x="100913" y="153944"/>
                    <a:pt x="201827" y="153429"/>
                    <a:pt x="278027" y="166816"/>
                  </a:cubicBezTo>
                  <a:cubicBezTo>
                    <a:pt x="354227" y="180203"/>
                    <a:pt x="410862" y="201770"/>
                    <a:pt x="457200" y="234778"/>
                  </a:cubicBezTo>
                  <a:cubicBezTo>
                    <a:pt x="503538" y="267786"/>
                    <a:pt x="557684" y="360577"/>
                    <a:pt x="556054" y="364867"/>
                  </a:cubicBezTo>
                  <a:cubicBezTo>
                    <a:pt x="554424" y="369157"/>
                    <a:pt x="565321" y="265727"/>
                    <a:pt x="580767" y="222421"/>
                  </a:cubicBezTo>
                  <a:cubicBezTo>
                    <a:pt x="596213" y="179115"/>
                    <a:pt x="620598" y="137926"/>
                    <a:pt x="648730" y="105032"/>
                  </a:cubicBezTo>
                  <a:cubicBezTo>
                    <a:pt x="676862" y="72138"/>
                    <a:pt x="716606" y="42562"/>
                    <a:pt x="749557" y="25057"/>
                  </a:cubicBezTo>
                  <a:cubicBezTo>
                    <a:pt x="782508" y="7552"/>
                    <a:pt x="846438" y="0"/>
                    <a:pt x="846438" y="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60A9018D-AF30-90DB-D762-2CA53FE782A8}"/>
                </a:ext>
              </a:extLst>
            </p:cNvPr>
            <p:cNvSpPr/>
            <p:nvPr/>
          </p:nvSpPr>
          <p:spPr>
            <a:xfrm>
              <a:off x="21388252" y="12417132"/>
              <a:ext cx="92300" cy="923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8" name="Freeform 537">
              <a:extLst>
                <a:ext uri="{FF2B5EF4-FFF2-40B4-BE49-F238E27FC236}">
                  <a16:creationId xmlns:a16="http://schemas.microsoft.com/office/drawing/2014/main" id="{65EE2875-6E1F-8083-C512-524FDB9406DF}"/>
                </a:ext>
              </a:extLst>
            </p:cNvPr>
            <p:cNvSpPr/>
            <p:nvPr/>
          </p:nvSpPr>
          <p:spPr>
            <a:xfrm>
              <a:off x="19900838" y="12022462"/>
              <a:ext cx="816448" cy="473972"/>
            </a:xfrm>
            <a:custGeom>
              <a:avLst/>
              <a:gdLst>
                <a:gd name="connsiteX0" fmla="*/ 0 w 813916"/>
                <a:gd name="connsiteY0" fmla="*/ 373878 h 444071"/>
                <a:gd name="connsiteX1" fmla="*/ 60290 w 813916"/>
                <a:gd name="connsiteY1" fmla="*/ 132718 h 444071"/>
                <a:gd name="connsiteX2" fmla="*/ 291402 w 813916"/>
                <a:gd name="connsiteY2" fmla="*/ 12138 h 444071"/>
                <a:gd name="connsiteX3" fmla="*/ 442127 w 813916"/>
                <a:gd name="connsiteY3" fmla="*/ 424120 h 444071"/>
                <a:gd name="connsiteX4" fmla="*/ 813916 w 813916"/>
                <a:gd name="connsiteY4" fmla="*/ 383927 h 444071"/>
                <a:gd name="connsiteX5" fmla="*/ 813916 w 813916"/>
                <a:gd name="connsiteY5" fmla="*/ 383927 h 4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3916" h="444071">
                  <a:moveTo>
                    <a:pt x="0" y="373878"/>
                  </a:moveTo>
                  <a:cubicBezTo>
                    <a:pt x="5861" y="283443"/>
                    <a:pt x="11723" y="193008"/>
                    <a:pt x="60290" y="132718"/>
                  </a:cubicBezTo>
                  <a:cubicBezTo>
                    <a:pt x="108857" y="72428"/>
                    <a:pt x="227763" y="-36429"/>
                    <a:pt x="291402" y="12138"/>
                  </a:cubicBezTo>
                  <a:cubicBezTo>
                    <a:pt x="355042" y="60705"/>
                    <a:pt x="355041" y="362155"/>
                    <a:pt x="442127" y="424120"/>
                  </a:cubicBezTo>
                  <a:cubicBezTo>
                    <a:pt x="529213" y="486085"/>
                    <a:pt x="813916" y="383927"/>
                    <a:pt x="813916" y="383927"/>
                  </a:cubicBezTo>
                  <a:lnTo>
                    <a:pt x="813916" y="383927"/>
                  </a:ln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0E1DBADE-E260-9D91-5063-0B30778A43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73354" y="11929803"/>
              <a:ext cx="274860" cy="8521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id="{C807C83A-E069-51E2-6993-D55041246B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81136" y="11748821"/>
              <a:ext cx="0" cy="283758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id="{763EF540-9DFE-58F0-495E-0B0A9E6D63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77726" y="12009647"/>
              <a:ext cx="167967" cy="154536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1EE497F7-8203-B99E-5E28-0CCCFC1B9D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97960" y="12306987"/>
              <a:ext cx="175951" cy="90383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id="{25D2F281-5949-435D-0A6B-6E63F90956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28687" y="12165679"/>
              <a:ext cx="77048" cy="24925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4" name="Straight Connector 783">
              <a:extLst>
                <a:ext uri="{FF2B5EF4-FFF2-40B4-BE49-F238E27FC236}">
                  <a16:creationId xmlns:a16="http://schemas.microsoft.com/office/drawing/2014/main" id="{DE7890B9-0C0A-4FAE-C23D-2B093E50E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86755" y="12391465"/>
              <a:ext cx="262942" cy="16103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5" name="Straight Connector 784">
              <a:extLst>
                <a:ext uri="{FF2B5EF4-FFF2-40B4-BE49-F238E27FC236}">
                  <a16:creationId xmlns:a16="http://schemas.microsoft.com/office/drawing/2014/main" id="{7BF37E10-3C6B-CE4A-91AF-FF533153A9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725540" y="12259673"/>
              <a:ext cx="168228" cy="173034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7" name="Straight Connector 786">
              <a:extLst>
                <a:ext uri="{FF2B5EF4-FFF2-40B4-BE49-F238E27FC236}">
                  <a16:creationId xmlns:a16="http://schemas.microsoft.com/office/drawing/2014/main" id="{E7FC6C6F-C14F-A36E-5FB1-C189E8369D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21264" y="12243947"/>
              <a:ext cx="219840" cy="19855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9" name="Straight Connector 788">
              <a:extLst>
                <a:ext uri="{FF2B5EF4-FFF2-40B4-BE49-F238E27FC236}">
                  <a16:creationId xmlns:a16="http://schemas.microsoft.com/office/drawing/2014/main" id="{CEE78625-AC18-2B24-8491-889BAC8EF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48542" y="12427341"/>
              <a:ext cx="81371" cy="187746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0" name="Freeform 789">
              <a:extLst>
                <a:ext uri="{FF2B5EF4-FFF2-40B4-BE49-F238E27FC236}">
                  <a16:creationId xmlns:a16="http://schemas.microsoft.com/office/drawing/2014/main" id="{94C9ED64-8D4F-458F-9089-6C2DF3E02588}"/>
                </a:ext>
              </a:extLst>
            </p:cNvPr>
            <p:cNvSpPr/>
            <p:nvPr/>
          </p:nvSpPr>
          <p:spPr>
            <a:xfrm>
              <a:off x="22065777" y="12100026"/>
              <a:ext cx="686869" cy="389106"/>
            </a:xfrm>
            <a:custGeom>
              <a:avLst/>
              <a:gdLst>
                <a:gd name="connsiteX0" fmla="*/ 0 w 781176"/>
                <a:gd name="connsiteY0" fmla="*/ 389106 h 389106"/>
                <a:gd name="connsiteX1" fmla="*/ 175098 w 781176"/>
                <a:gd name="connsiteY1" fmla="*/ 264592 h 389106"/>
                <a:gd name="connsiteX2" fmla="*/ 568096 w 781176"/>
                <a:gd name="connsiteY2" fmla="*/ 350195 h 389106"/>
                <a:gd name="connsiteX3" fmla="*/ 778213 w 781176"/>
                <a:gd name="connsiteY3" fmla="*/ 194553 h 389106"/>
                <a:gd name="connsiteX4" fmla="*/ 420235 w 781176"/>
                <a:gd name="connsiteY4" fmla="*/ 11673 h 389106"/>
                <a:gd name="connsiteX5" fmla="*/ 112841 w 781176"/>
                <a:gd name="connsiteY5" fmla="*/ 0 h 389106"/>
                <a:gd name="connsiteX0" fmla="*/ 0 w 781490"/>
                <a:gd name="connsiteY0" fmla="*/ 389106 h 389106"/>
                <a:gd name="connsiteX1" fmla="*/ 81713 w 781490"/>
                <a:gd name="connsiteY1" fmla="*/ 249028 h 389106"/>
                <a:gd name="connsiteX2" fmla="*/ 568096 w 781490"/>
                <a:gd name="connsiteY2" fmla="*/ 350195 h 389106"/>
                <a:gd name="connsiteX3" fmla="*/ 778213 w 781490"/>
                <a:gd name="connsiteY3" fmla="*/ 194553 h 389106"/>
                <a:gd name="connsiteX4" fmla="*/ 420235 w 781490"/>
                <a:gd name="connsiteY4" fmla="*/ 11673 h 389106"/>
                <a:gd name="connsiteX5" fmla="*/ 112841 w 781490"/>
                <a:gd name="connsiteY5" fmla="*/ 0 h 389106"/>
                <a:gd name="connsiteX0" fmla="*/ 0 w 781490"/>
                <a:gd name="connsiteY0" fmla="*/ 389106 h 389106"/>
                <a:gd name="connsiteX1" fmla="*/ 81713 w 781490"/>
                <a:gd name="connsiteY1" fmla="*/ 249028 h 389106"/>
                <a:gd name="connsiteX2" fmla="*/ 568096 w 781490"/>
                <a:gd name="connsiteY2" fmla="*/ 350195 h 389106"/>
                <a:gd name="connsiteX3" fmla="*/ 778213 w 781490"/>
                <a:gd name="connsiteY3" fmla="*/ 194553 h 389106"/>
                <a:gd name="connsiteX4" fmla="*/ 420235 w 781490"/>
                <a:gd name="connsiteY4" fmla="*/ 11673 h 389106"/>
                <a:gd name="connsiteX5" fmla="*/ 112841 w 781490"/>
                <a:gd name="connsiteY5" fmla="*/ 0 h 38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490" h="389106">
                  <a:moveTo>
                    <a:pt x="0" y="389106"/>
                  </a:moveTo>
                  <a:cubicBezTo>
                    <a:pt x="16860" y="271725"/>
                    <a:pt x="-12970" y="255513"/>
                    <a:pt x="81713" y="249028"/>
                  </a:cubicBezTo>
                  <a:cubicBezTo>
                    <a:pt x="176396" y="242543"/>
                    <a:pt x="452013" y="359274"/>
                    <a:pt x="568096" y="350195"/>
                  </a:cubicBezTo>
                  <a:cubicBezTo>
                    <a:pt x="684179" y="341116"/>
                    <a:pt x="802856" y="250973"/>
                    <a:pt x="778213" y="194553"/>
                  </a:cubicBezTo>
                  <a:cubicBezTo>
                    <a:pt x="753570" y="138133"/>
                    <a:pt x="531130" y="44098"/>
                    <a:pt x="420235" y="11673"/>
                  </a:cubicBezTo>
                  <a:cubicBezTo>
                    <a:pt x="309340" y="-20752"/>
                    <a:pt x="95331" y="36965"/>
                    <a:pt x="112841" y="0"/>
                  </a:cubicBezTo>
                </a:path>
              </a:pathLst>
            </a:cu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791" name="Straight Connector 790">
              <a:extLst>
                <a:ext uri="{FF2B5EF4-FFF2-40B4-BE49-F238E27FC236}">
                  <a16:creationId xmlns:a16="http://schemas.microsoft.com/office/drawing/2014/main" id="{27E78333-4F56-BBCE-33D3-C015F7FC89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52505" y="12324993"/>
              <a:ext cx="168228" cy="173034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Connector 793">
              <a:extLst>
                <a:ext uri="{FF2B5EF4-FFF2-40B4-BE49-F238E27FC236}">
                  <a16:creationId xmlns:a16="http://schemas.microsoft.com/office/drawing/2014/main" id="{59CD775D-D42F-F0DF-ADB5-838158A31F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844338" y="12305376"/>
              <a:ext cx="219840" cy="198551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Connector 794">
              <a:extLst>
                <a:ext uri="{FF2B5EF4-FFF2-40B4-BE49-F238E27FC236}">
                  <a16:creationId xmlns:a16="http://schemas.microsoft.com/office/drawing/2014/main" id="{3303A6B8-B517-9DC1-243C-BAC610D10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75507" y="12492661"/>
              <a:ext cx="81371" cy="187746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6" name="Straight Connector 795">
              <a:extLst>
                <a:ext uri="{FF2B5EF4-FFF2-40B4-BE49-F238E27FC236}">
                  <a16:creationId xmlns:a16="http://schemas.microsoft.com/office/drawing/2014/main" id="{158EF033-DBC1-57BF-184D-5EE038A5D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72267" y="12294979"/>
              <a:ext cx="260485" cy="117827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7" name="Straight Connector 796">
              <a:extLst>
                <a:ext uri="{FF2B5EF4-FFF2-40B4-BE49-F238E27FC236}">
                  <a16:creationId xmlns:a16="http://schemas.microsoft.com/office/drawing/2014/main" id="{4BFDC5D1-3E98-039B-9A2A-C5D730FCA8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618290" y="12154920"/>
              <a:ext cx="55409" cy="25957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8" name="Straight Connector 797">
              <a:extLst>
                <a:ext uri="{FF2B5EF4-FFF2-40B4-BE49-F238E27FC236}">
                  <a16:creationId xmlns:a16="http://schemas.microsoft.com/office/drawing/2014/main" id="{7F42132E-1F45-C217-A02D-7436C01079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7101" y="12410446"/>
              <a:ext cx="249632" cy="162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9" name="Straight Connector 798">
              <a:extLst>
                <a:ext uri="{FF2B5EF4-FFF2-40B4-BE49-F238E27FC236}">
                  <a16:creationId xmlns:a16="http://schemas.microsoft.com/office/drawing/2014/main" id="{206B0D43-704A-CF4C-B959-FE03466246B9}"/>
                </a:ext>
              </a:extLst>
            </p:cNvPr>
            <p:cNvCxnSpPr>
              <a:cxnSpLocks/>
            </p:cNvCxnSpPr>
            <p:nvPr/>
          </p:nvCxnSpPr>
          <p:spPr>
            <a:xfrm>
              <a:off x="22164117" y="11852621"/>
              <a:ext cx="8381" cy="265995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0" name="Straight Connector 799">
              <a:extLst>
                <a:ext uri="{FF2B5EF4-FFF2-40B4-BE49-F238E27FC236}">
                  <a16:creationId xmlns:a16="http://schemas.microsoft.com/office/drawing/2014/main" id="{1C41394D-33D7-17C0-3CD0-6ACE8EADAD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035325" y="11879920"/>
              <a:ext cx="141079" cy="24463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1" name="Straight Connector 800">
              <a:extLst>
                <a:ext uri="{FF2B5EF4-FFF2-40B4-BE49-F238E27FC236}">
                  <a16:creationId xmlns:a16="http://schemas.microsoft.com/office/drawing/2014/main" id="{D4555E6B-D269-253E-596A-F0BD19A77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25464" y="12113243"/>
              <a:ext cx="236592" cy="53436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46"/>
                </p:tgtEl>
              </p:cMediaNode>
            </p:video>
            <p:video>
              <p:cMediaNode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5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396"/>
                </p:tgtEl>
              </p:cMediaNode>
            </p:video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39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601</Words>
  <Application>Microsoft Macintosh PowerPoint</Application>
  <PresentationFormat>Custom</PresentationFormat>
  <Paragraphs>117</Paragraphs>
  <Slides>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Avenir Black</vt:lpstr>
      <vt:lpstr>Avenir Book</vt:lpstr>
      <vt:lpstr>Avenir Heavy</vt:lpstr>
      <vt:lpstr>Calibri</vt:lpstr>
      <vt:lpstr>Cambria Math</vt:lpstr>
      <vt:lpstr>Wingdings</vt:lpstr>
      <vt:lpstr>Office Theme</vt:lpstr>
      <vt:lpstr>Motion-from-Blur: 3D Shape and Motion Estimation of Motion-blurred Objects in Videos Denys Rozumnyi1,4     Martin R. Oswald3,1        Vittorio Ferrari2     Marc Pollefeys1  1Department of Computer Science, ETH Zurich 2Google Research Zurich 3University of Amsterdam 4Czech Technical University in Prague</vt:lpstr>
    </vt:vector>
  </TitlesOfParts>
  <Company>Univ. of Colorado at Colorado Springs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Rozumnyi  Denys</cp:lastModifiedBy>
  <cp:revision>319</cp:revision>
  <dcterms:created xsi:type="dcterms:W3CDTF">2014-05-29T01:41:03Z</dcterms:created>
  <dcterms:modified xsi:type="dcterms:W3CDTF">2022-06-01T13:00:13Z</dcterms:modified>
</cp:coreProperties>
</file>