
<file path=[Content_Types].xml><?xml version="1.0" encoding="utf-8"?>
<Types xmlns="http://schemas.openxmlformats.org/package/2006/content-types">
  <Default Extension="avi" ContentType="video/x-msvideo"/>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8" r:id="rId3"/>
    <p:sldId id="257" r:id="rId4"/>
  </p:sldIdLst>
  <p:sldSz cx="43891200" cy="21945600"/>
  <p:notesSz cx="6858000" cy="9144000"/>
  <p:defaultTextStyle>
    <a:defPPr>
      <a:defRPr lang="en-US"/>
    </a:defPPr>
    <a:lvl1pPr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1pPr>
    <a:lvl2pPr marL="1513554" indent="-1128226"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2pPr>
    <a:lvl3pPr marL="3028740" indent="-2259717"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3pPr>
    <a:lvl4pPr marL="4543926" indent="-3391209"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4pPr>
    <a:lvl5pPr marL="6064010" indent="-4522700"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5pPr>
    <a:lvl6pPr marL="235115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6pPr>
    <a:lvl7pPr marL="282138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7pPr>
    <a:lvl8pPr marL="329161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8pPr>
    <a:lvl9pPr marL="3761842"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912"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94"/>
  </p:normalViewPr>
  <p:slideViewPr>
    <p:cSldViewPr snapToObjects="1">
      <p:cViewPr varScale="1">
        <p:scale>
          <a:sx n="37" d="100"/>
          <a:sy n="37" d="100"/>
        </p:scale>
        <p:origin x="408" y="264"/>
      </p:cViewPr>
      <p:guideLst>
        <p:guide orient="horz" pos="6912"/>
        <p:guide pos="13824"/>
      </p:guideLst>
    </p:cSldViewPr>
  </p:slideViewPr>
  <p:outlineViewPr>
    <p:cViewPr>
      <p:scale>
        <a:sx n="33" d="100"/>
        <a:sy n="33" d="100"/>
      </p:scale>
      <p:origin x="0" y="3256"/>
    </p:cViewPr>
  </p:outlineViewPr>
  <p:notesTextViewPr>
    <p:cViewPr>
      <p:scale>
        <a:sx n="20" d="100"/>
        <a:sy n="2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1314EA9-C8CF-4E55-8DBF-5486340E747F}" type="datetime1">
              <a:rPr lang="en-US" altLang="en-US"/>
              <a:pPr>
                <a:defRPr/>
              </a:pPr>
              <a:t>5/31/21</a:t>
            </a:fld>
            <a:endParaRPr lang="en-US" alt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D065AA-F636-430C-85BD-240106ED4BF1}" type="slidenum">
              <a:rPr lang="en-US" altLang="en-US"/>
              <a:pPr>
                <a:defRPr/>
              </a:pPr>
              <a:t>‹#›</a:t>
            </a:fld>
            <a:endParaRPr lang="en-US" altLang="en-US"/>
          </a:p>
        </p:txBody>
      </p:sp>
    </p:spTree>
    <p:extLst>
      <p:ext uri="{BB962C8B-B14F-4D97-AF65-F5344CB8AC3E}">
        <p14:creationId xmlns:p14="http://schemas.microsoft.com/office/powerpoint/2010/main" val="865897447"/>
      </p:ext>
    </p:extLst>
  </p:cSld>
  <p:clrMap bg1="lt1" tx1="dk1" bg2="lt2" tx2="dk2" accent1="accent1" accent2="accent2" accent3="accent3" accent4="accent4" accent5="accent5" accent6="accent6" hlink="hlink" folHlink="folHlink"/>
  <p:notesStyle>
    <a:lvl1pPr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ＭＳ Ｐゴシック" charset="0"/>
      </a:defRPr>
    </a:lvl1pPr>
    <a:lvl2pPr marL="470230"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2pPr>
    <a:lvl3pPr marL="940460"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3pPr>
    <a:lvl4pPr marL="1410691"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4pPr>
    <a:lvl5pPr marL="1880921"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5pPr>
    <a:lvl6pPr marL="2351151" algn="l" defTabSz="470230" rtl="0" eaLnBrk="1" latinLnBrk="0" hangingPunct="1">
      <a:defRPr sz="1234" kern="1200">
        <a:solidFill>
          <a:schemeClr val="tx1"/>
        </a:solidFill>
        <a:latin typeface="+mn-lt"/>
        <a:ea typeface="+mn-ea"/>
        <a:cs typeface="+mn-cs"/>
      </a:defRPr>
    </a:lvl6pPr>
    <a:lvl7pPr marL="2821381" algn="l" defTabSz="470230" rtl="0" eaLnBrk="1" latinLnBrk="0" hangingPunct="1">
      <a:defRPr sz="1234" kern="1200">
        <a:solidFill>
          <a:schemeClr val="tx1"/>
        </a:solidFill>
        <a:latin typeface="+mn-lt"/>
        <a:ea typeface="+mn-ea"/>
        <a:cs typeface="+mn-cs"/>
      </a:defRPr>
    </a:lvl7pPr>
    <a:lvl8pPr marL="3291611" algn="l" defTabSz="470230" rtl="0" eaLnBrk="1" latinLnBrk="0" hangingPunct="1">
      <a:defRPr sz="1234" kern="1200">
        <a:solidFill>
          <a:schemeClr val="tx1"/>
        </a:solidFill>
        <a:latin typeface="+mn-lt"/>
        <a:ea typeface="+mn-ea"/>
        <a:cs typeface="+mn-cs"/>
      </a:defRPr>
    </a:lvl8pPr>
    <a:lvl9pPr marL="3761842" algn="l" defTabSz="470230" rtl="0" eaLnBrk="1" latinLnBrk="0" hangingPunct="1">
      <a:defRPr sz="12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0" y="685800"/>
            <a:ext cx="6858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48697A-DAE3-4F2E-A4DA-9A6361006635}"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74434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0" y="685800"/>
            <a:ext cx="6858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48697A-DAE3-4F2E-A4DA-9A6361006635}"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3598274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6"/>
            <a:ext cx="37307520" cy="4704080"/>
          </a:xfrm>
        </p:spPr>
        <p:txBody>
          <a:bodyPr/>
          <a:lstStyle/>
          <a:p>
            <a:r>
              <a:rPr lang="en-US"/>
              <a:t>Click to edit Master title style</a:t>
            </a:r>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474225" indent="0" algn="ctr">
              <a:buNone/>
              <a:defRPr>
                <a:solidFill>
                  <a:schemeClr val="tx1">
                    <a:tint val="75000"/>
                  </a:schemeClr>
                </a:solidFill>
              </a:defRPr>
            </a:lvl2pPr>
            <a:lvl3pPr marL="2948448" indent="0" algn="ctr">
              <a:buNone/>
              <a:defRPr>
                <a:solidFill>
                  <a:schemeClr val="tx1">
                    <a:tint val="75000"/>
                  </a:schemeClr>
                </a:solidFill>
              </a:defRPr>
            </a:lvl3pPr>
            <a:lvl4pPr marL="4422674" indent="0" algn="ctr">
              <a:buNone/>
              <a:defRPr>
                <a:solidFill>
                  <a:schemeClr val="tx1">
                    <a:tint val="75000"/>
                  </a:schemeClr>
                </a:solidFill>
              </a:defRPr>
            </a:lvl4pPr>
            <a:lvl5pPr marL="5896899" indent="0" algn="ctr">
              <a:buNone/>
              <a:defRPr>
                <a:solidFill>
                  <a:schemeClr val="tx1">
                    <a:tint val="75000"/>
                  </a:schemeClr>
                </a:solidFill>
              </a:defRPr>
            </a:lvl5pPr>
            <a:lvl6pPr marL="7371122" indent="0" algn="ctr">
              <a:buNone/>
              <a:defRPr>
                <a:solidFill>
                  <a:schemeClr val="tx1">
                    <a:tint val="75000"/>
                  </a:schemeClr>
                </a:solidFill>
              </a:defRPr>
            </a:lvl6pPr>
            <a:lvl7pPr marL="8845348" indent="0" algn="ctr">
              <a:buNone/>
              <a:defRPr>
                <a:solidFill>
                  <a:schemeClr val="tx1">
                    <a:tint val="75000"/>
                  </a:schemeClr>
                </a:solidFill>
              </a:defRPr>
            </a:lvl7pPr>
            <a:lvl8pPr marL="10319573" indent="0" algn="ctr">
              <a:buNone/>
              <a:defRPr>
                <a:solidFill>
                  <a:schemeClr val="tx1">
                    <a:tint val="75000"/>
                  </a:schemeClr>
                </a:solidFill>
              </a:defRPr>
            </a:lvl8pPr>
            <a:lvl9pPr marL="117937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19CBAE-FC64-4EFF-90FD-B69259063D9D}" type="datetime1">
              <a:rPr lang="en-US" altLang="en-US"/>
              <a:pPr>
                <a:defRPr/>
              </a:pPr>
              <a:t>5/31/21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4213014-1A90-49E7-9F03-915C9CD69429}" type="slidenum">
              <a:rPr lang="en-US" altLang="en-US"/>
              <a:pPr>
                <a:defRPr/>
              </a:pPr>
              <a:t>‹#›</a:t>
            </a:fld>
            <a:endParaRPr lang="en-US" altLang="en-US"/>
          </a:p>
        </p:txBody>
      </p:sp>
    </p:spTree>
    <p:extLst>
      <p:ext uri="{BB962C8B-B14F-4D97-AF65-F5344CB8AC3E}">
        <p14:creationId xmlns:p14="http://schemas.microsoft.com/office/powerpoint/2010/main" val="420525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6D4376-459D-4065-BB54-43EB2670C21A}" type="datetime1">
              <a:rPr lang="en-US" altLang="en-US"/>
              <a:pPr>
                <a:defRPr/>
              </a:pPr>
              <a:t>5/31/21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D9FE35A-8664-44CF-BF98-4F881DFED2F0}" type="slidenum">
              <a:rPr lang="en-US" altLang="en-US"/>
              <a:pPr>
                <a:defRPr/>
              </a:pPr>
              <a:t>‹#›</a:t>
            </a:fld>
            <a:endParaRPr lang="en-US" altLang="en-US"/>
          </a:p>
        </p:txBody>
      </p:sp>
    </p:spTree>
    <p:extLst>
      <p:ext uri="{BB962C8B-B14F-4D97-AF65-F5344CB8AC3E}">
        <p14:creationId xmlns:p14="http://schemas.microsoft.com/office/powerpoint/2010/main" val="397578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2458723"/>
            <a:ext cx="47404017" cy="524306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9" y="2458723"/>
            <a:ext cx="141480543" cy="52430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E88BFE-BA3B-459A-A661-1CC3BB576C44}" type="datetime1">
              <a:rPr lang="en-US" altLang="en-US"/>
              <a:pPr>
                <a:defRPr/>
              </a:pPr>
              <a:t>5/31/21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7E74B7F-27B8-44B1-B4DE-A5FC44B1ACB0}" type="slidenum">
              <a:rPr lang="en-US" altLang="en-US"/>
              <a:pPr>
                <a:defRPr/>
              </a:pPr>
              <a:t>‹#›</a:t>
            </a:fld>
            <a:endParaRPr lang="en-US" altLang="en-US"/>
          </a:p>
        </p:txBody>
      </p:sp>
    </p:spTree>
    <p:extLst>
      <p:ext uri="{BB962C8B-B14F-4D97-AF65-F5344CB8AC3E}">
        <p14:creationId xmlns:p14="http://schemas.microsoft.com/office/powerpoint/2010/main" val="22531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FB9CF8-EF69-41CE-963A-BA5C25FDC63C}" type="datetime1">
              <a:rPr lang="en-US" altLang="en-US"/>
              <a:pPr>
                <a:defRPr/>
              </a:pPr>
              <a:t>5/31/21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076BB2C-C2F2-475E-9236-C4C5C8771AF3}" type="slidenum">
              <a:rPr lang="en-US" altLang="en-US"/>
              <a:pPr>
                <a:defRPr/>
              </a:pPr>
              <a:t>‹#›</a:t>
            </a:fld>
            <a:endParaRPr lang="en-US" altLang="en-US"/>
          </a:p>
        </p:txBody>
      </p:sp>
    </p:spTree>
    <p:extLst>
      <p:ext uri="{BB962C8B-B14F-4D97-AF65-F5344CB8AC3E}">
        <p14:creationId xmlns:p14="http://schemas.microsoft.com/office/powerpoint/2010/main" val="21518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14102081"/>
            <a:ext cx="37307520" cy="4358640"/>
          </a:xfrm>
        </p:spPr>
        <p:txBody>
          <a:bodyPr anchor="t"/>
          <a:lstStyle>
            <a:lvl1pPr algn="l">
              <a:defRPr sz="12800" b="1" cap="all"/>
            </a:lvl1pPr>
          </a:lstStyle>
          <a:p>
            <a:r>
              <a:rPr lang="en-US"/>
              <a:t>Click to edit Master title style</a:t>
            </a:r>
          </a:p>
        </p:txBody>
      </p:sp>
      <p:sp>
        <p:nvSpPr>
          <p:cNvPr id="3" name="Text Placeholder 2"/>
          <p:cNvSpPr>
            <a:spLocks noGrp="1"/>
          </p:cNvSpPr>
          <p:nvPr>
            <p:ph type="body" idx="1"/>
          </p:nvPr>
        </p:nvSpPr>
        <p:spPr>
          <a:xfrm>
            <a:off x="3467103" y="9301487"/>
            <a:ext cx="37307520" cy="4800599"/>
          </a:xfrm>
        </p:spPr>
        <p:txBody>
          <a:bodyPr anchor="b"/>
          <a:lstStyle>
            <a:lvl1pPr marL="0" indent="0">
              <a:buNone/>
              <a:defRPr sz="6500">
                <a:solidFill>
                  <a:schemeClr val="tx1">
                    <a:tint val="75000"/>
                  </a:schemeClr>
                </a:solidFill>
              </a:defRPr>
            </a:lvl1pPr>
            <a:lvl2pPr marL="1474225" indent="0">
              <a:buNone/>
              <a:defRPr sz="5700">
                <a:solidFill>
                  <a:schemeClr val="tx1">
                    <a:tint val="75000"/>
                  </a:schemeClr>
                </a:solidFill>
              </a:defRPr>
            </a:lvl2pPr>
            <a:lvl3pPr marL="2948448" indent="0">
              <a:buNone/>
              <a:defRPr sz="5200">
                <a:solidFill>
                  <a:schemeClr val="tx1">
                    <a:tint val="75000"/>
                  </a:schemeClr>
                </a:solidFill>
              </a:defRPr>
            </a:lvl3pPr>
            <a:lvl4pPr marL="4422674" indent="0">
              <a:buNone/>
              <a:defRPr sz="4500">
                <a:solidFill>
                  <a:schemeClr val="tx1">
                    <a:tint val="75000"/>
                  </a:schemeClr>
                </a:solidFill>
              </a:defRPr>
            </a:lvl4pPr>
            <a:lvl5pPr marL="5896899" indent="0">
              <a:buNone/>
              <a:defRPr sz="4500">
                <a:solidFill>
                  <a:schemeClr val="tx1">
                    <a:tint val="75000"/>
                  </a:schemeClr>
                </a:solidFill>
              </a:defRPr>
            </a:lvl5pPr>
            <a:lvl6pPr marL="7371122" indent="0">
              <a:buNone/>
              <a:defRPr sz="4500">
                <a:solidFill>
                  <a:schemeClr val="tx1">
                    <a:tint val="75000"/>
                  </a:schemeClr>
                </a:solidFill>
              </a:defRPr>
            </a:lvl6pPr>
            <a:lvl7pPr marL="8845348" indent="0">
              <a:buNone/>
              <a:defRPr sz="4500">
                <a:solidFill>
                  <a:schemeClr val="tx1">
                    <a:tint val="75000"/>
                  </a:schemeClr>
                </a:solidFill>
              </a:defRPr>
            </a:lvl7pPr>
            <a:lvl8pPr marL="10319573" indent="0">
              <a:buNone/>
              <a:defRPr sz="4500">
                <a:solidFill>
                  <a:schemeClr val="tx1">
                    <a:tint val="75000"/>
                  </a:schemeClr>
                </a:solidFill>
              </a:defRPr>
            </a:lvl8pPr>
            <a:lvl9pPr marL="11793798"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EAE8B6-BB81-4DAD-974E-73E05E9DE8F3}" type="datetime1">
              <a:rPr lang="en-US" altLang="en-US"/>
              <a:pPr>
                <a:defRPr/>
              </a:pPr>
              <a:t>5/31/21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36E1E93-EA9B-40DB-9678-E6AFF779B7A5}" type="slidenum">
              <a:rPr lang="en-US" altLang="en-US"/>
              <a:pPr>
                <a:defRPr/>
              </a:pPr>
              <a:t>‹#›</a:t>
            </a:fld>
            <a:endParaRPr lang="en-US" altLang="en-US"/>
          </a:p>
        </p:txBody>
      </p:sp>
    </p:spTree>
    <p:extLst>
      <p:ext uri="{BB962C8B-B14F-4D97-AF65-F5344CB8AC3E}">
        <p14:creationId xmlns:p14="http://schemas.microsoft.com/office/powerpoint/2010/main" val="334059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5" y="14335768"/>
            <a:ext cx="94442281" cy="40553641"/>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5" y="14335768"/>
            <a:ext cx="94442281" cy="40553641"/>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72DE39-29E4-48D8-AE28-A867120F4696}" type="datetime1">
              <a:rPr lang="en-US" altLang="en-US"/>
              <a:pPr>
                <a:defRPr/>
              </a:pPr>
              <a:t>5/31/21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FD414B5-7DC3-4C99-BD9B-BA526C2FEE12}" type="slidenum">
              <a:rPr lang="en-US" altLang="en-US"/>
              <a:pPr>
                <a:defRPr/>
              </a:pPr>
              <a:t>‹#›</a:t>
            </a:fld>
            <a:endParaRPr lang="en-US" altLang="en-US"/>
          </a:p>
        </p:txBody>
      </p:sp>
    </p:spTree>
    <p:extLst>
      <p:ext uri="{BB962C8B-B14F-4D97-AF65-F5344CB8AC3E}">
        <p14:creationId xmlns:p14="http://schemas.microsoft.com/office/powerpoint/2010/main" val="389010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40320" y="409896"/>
            <a:ext cx="28128685" cy="2169159"/>
          </a:xfrm>
        </p:spPr>
        <p:txBody>
          <a:bodyPr>
            <a:noAutofit/>
          </a:bodyPr>
          <a:lstStyle>
            <a:lvl1pPr>
              <a:defRPr sz="4400">
                <a:latin typeface="Arial"/>
                <a:cs typeface="Arial"/>
              </a:defRPr>
            </a:lvl1pPr>
          </a:lstStyle>
          <a:p>
            <a:r>
              <a:rPr lang="en-US" dirty="0"/>
              <a:t>Click to edit Master title style</a:t>
            </a:r>
          </a:p>
        </p:txBody>
      </p:sp>
      <p:sp>
        <p:nvSpPr>
          <p:cNvPr id="4" name="Content Placeholder 3"/>
          <p:cNvSpPr>
            <a:spLocks noGrp="1"/>
          </p:cNvSpPr>
          <p:nvPr>
            <p:ph sz="half" idx="2"/>
          </p:nvPr>
        </p:nvSpPr>
        <p:spPr>
          <a:xfrm>
            <a:off x="38100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10"/>
          </p:nvPr>
        </p:nvSpPr>
        <p:spPr>
          <a:xfrm>
            <a:off x="1498092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1"/>
          </p:nvPr>
        </p:nvSpPr>
        <p:spPr>
          <a:xfrm>
            <a:off x="2958084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3095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5B3A07-A7CE-40D3-A410-EDF9A4B1C01F}" type="datetime1">
              <a:rPr lang="en-US" altLang="en-US"/>
              <a:pPr>
                <a:defRPr/>
              </a:pPr>
              <a:t>5/31/21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3AFFC319-7D79-44E8-8922-263723B620C8}" type="slidenum">
              <a:rPr lang="en-US" altLang="en-US"/>
              <a:pPr>
                <a:defRPr/>
              </a:pPr>
              <a:t>‹#›</a:t>
            </a:fld>
            <a:endParaRPr lang="en-US" altLang="en-US"/>
          </a:p>
        </p:txBody>
      </p:sp>
    </p:spTree>
    <p:extLst>
      <p:ext uri="{BB962C8B-B14F-4D97-AF65-F5344CB8AC3E}">
        <p14:creationId xmlns:p14="http://schemas.microsoft.com/office/powerpoint/2010/main" val="51419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D03833-CE8C-4F8B-95CB-3A9B6255852C}" type="datetime1">
              <a:rPr lang="en-US" altLang="en-US"/>
              <a:pPr>
                <a:defRPr/>
              </a:pPr>
              <a:t>5/31/21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A0319E6-A96F-404B-A526-EF4A8ECEB680}" type="slidenum">
              <a:rPr lang="en-US" altLang="en-US"/>
              <a:pPr>
                <a:defRPr/>
              </a:pPr>
              <a:t>‹#›</a:t>
            </a:fld>
            <a:endParaRPr lang="en-US" altLang="en-US"/>
          </a:p>
        </p:txBody>
      </p:sp>
    </p:spTree>
    <p:extLst>
      <p:ext uri="{BB962C8B-B14F-4D97-AF65-F5344CB8AC3E}">
        <p14:creationId xmlns:p14="http://schemas.microsoft.com/office/powerpoint/2010/main" val="171752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9" y="873760"/>
            <a:ext cx="14439903" cy="3718560"/>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17160244" y="873766"/>
            <a:ext cx="24536400" cy="18729961"/>
          </a:xfrm>
        </p:spPr>
        <p:txBody>
          <a:bodyPr/>
          <a:lstStyle>
            <a:lvl1pPr>
              <a:defRPr sz="102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9" y="4592326"/>
            <a:ext cx="14439903" cy="15011401"/>
          </a:xfrm>
        </p:spPr>
        <p:txBody>
          <a:bodyPr/>
          <a:lstStyle>
            <a:lvl1pPr marL="0" indent="0">
              <a:buNone/>
              <a:defRPr sz="4500"/>
            </a:lvl1pPr>
            <a:lvl2pPr marL="1474225" indent="0">
              <a:buNone/>
              <a:defRPr sz="3900"/>
            </a:lvl2pPr>
            <a:lvl3pPr marL="2948448" indent="0">
              <a:buNone/>
              <a:defRPr sz="3100"/>
            </a:lvl3pPr>
            <a:lvl4pPr marL="4422674" indent="0">
              <a:buNone/>
              <a:defRPr sz="2800"/>
            </a:lvl4pPr>
            <a:lvl5pPr marL="5896899" indent="0">
              <a:buNone/>
              <a:defRPr sz="2800"/>
            </a:lvl5pPr>
            <a:lvl6pPr marL="7371122" indent="0">
              <a:buNone/>
              <a:defRPr sz="2800"/>
            </a:lvl6pPr>
            <a:lvl7pPr marL="8845348" indent="0">
              <a:buNone/>
              <a:defRPr sz="2800"/>
            </a:lvl7pPr>
            <a:lvl8pPr marL="10319573" indent="0">
              <a:buNone/>
              <a:defRPr sz="2800"/>
            </a:lvl8pPr>
            <a:lvl9pPr marL="11793798"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2521F4-F525-4A00-B403-8BBE24F546DB}" type="datetime1">
              <a:rPr lang="en-US" altLang="en-US"/>
              <a:pPr>
                <a:defRPr/>
              </a:pPr>
              <a:t>5/31/21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630ABBB-E03B-4760-8313-C632A5074D40}" type="slidenum">
              <a:rPr lang="en-US" altLang="en-US"/>
              <a:pPr>
                <a:defRPr/>
              </a:pPr>
              <a:t>‹#›</a:t>
            </a:fld>
            <a:endParaRPr lang="en-US" altLang="en-US"/>
          </a:p>
        </p:txBody>
      </p:sp>
    </p:spTree>
    <p:extLst>
      <p:ext uri="{BB962C8B-B14F-4D97-AF65-F5344CB8AC3E}">
        <p14:creationId xmlns:p14="http://schemas.microsoft.com/office/powerpoint/2010/main" val="3459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15361927"/>
            <a:ext cx="26334720" cy="1813561"/>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8602983" y="1960880"/>
            <a:ext cx="26334720" cy="13167360"/>
          </a:xfrm>
        </p:spPr>
        <p:txBody>
          <a:bodyPr rtlCol="0">
            <a:normAutofit/>
          </a:bodyPr>
          <a:lstStyle>
            <a:lvl1pPr marL="0" indent="0">
              <a:buNone/>
              <a:defRPr sz="10200"/>
            </a:lvl1pPr>
            <a:lvl2pPr marL="1474225" indent="0">
              <a:buNone/>
              <a:defRPr sz="9000"/>
            </a:lvl2pPr>
            <a:lvl3pPr marL="2948448" indent="0">
              <a:buNone/>
              <a:defRPr sz="7800"/>
            </a:lvl3pPr>
            <a:lvl4pPr marL="4422674" indent="0">
              <a:buNone/>
              <a:defRPr sz="6500"/>
            </a:lvl4pPr>
            <a:lvl5pPr marL="5896899" indent="0">
              <a:buNone/>
              <a:defRPr sz="6500"/>
            </a:lvl5pPr>
            <a:lvl6pPr marL="7371122" indent="0">
              <a:buNone/>
              <a:defRPr sz="6500"/>
            </a:lvl6pPr>
            <a:lvl7pPr marL="8845348" indent="0">
              <a:buNone/>
              <a:defRPr sz="6500"/>
            </a:lvl7pPr>
            <a:lvl8pPr marL="10319573" indent="0">
              <a:buNone/>
              <a:defRPr sz="6500"/>
            </a:lvl8pPr>
            <a:lvl9pPr marL="11793798" indent="0">
              <a:buNone/>
              <a:defRPr sz="6500"/>
            </a:lvl9pPr>
          </a:lstStyle>
          <a:p>
            <a:pPr lvl="0"/>
            <a:endParaRPr lang="en-US" noProof="0"/>
          </a:p>
        </p:txBody>
      </p:sp>
      <p:sp>
        <p:nvSpPr>
          <p:cNvPr id="4" name="Text Placeholder 3"/>
          <p:cNvSpPr>
            <a:spLocks noGrp="1"/>
          </p:cNvSpPr>
          <p:nvPr>
            <p:ph type="body" sz="half" idx="2"/>
          </p:nvPr>
        </p:nvSpPr>
        <p:spPr>
          <a:xfrm>
            <a:off x="8602983" y="17175488"/>
            <a:ext cx="26334720" cy="2575559"/>
          </a:xfrm>
        </p:spPr>
        <p:txBody>
          <a:bodyPr/>
          <a:lstStyle>
            <a:lvl1pPr marL="0" indent="0">
              <a:buNone/>
              <a:defRPr sz="4500"/>
            </a:lvl1pPr>
            <a:lvl2pPr marL="1474225" indent="0">
              <a:buNone/>
              <a:defRPr sz="3900"/>
            </a:lvl2pPr>
            <a:lvl3pPr marL="2948448" indent="0">
              <a:buNone/>
              <a:defRPr sz="3100"/>
            </a:lvl3pPr>
            <a:lvl4pPr marL="4422674" indent="0">
              <a:buNone/>
              <a:defRPr sz="2800"/>
            </a:lvl4pPr>
            <a:lvl5pPr marL="5896899" indent="0">
              <a:buNone/>
              <a:defRPr sz="2800"/>
            </a:lvl5pPr>
            <a:lvl6pPr marL="7371122" indent="0">
              <a:buNone/>
              <a:defRPr sz="2800"/>
            </a:lvl6pPr>
            <a:lvl7pPr marL="8845348" indent="0">
              <a:buNone/>
              <a:defRPr sz="2800"/>
            </a:lvl7pPr>
            <a:lvl8pPr marL="10319573" indent="0">
              <a:buNone/>
              <a:defRPr sz="2800"/>
            </a:lvl8pPr>
            <a:lvl9pPr marL="11793798"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4C5E88-DBB1-4C27-97E1-27BF91625C96}" type="datetime1">
              <a:rPr lang="en-US" altLang="en-US"/>
              <a:pPr>
                <a:defRPr/>
              </a:pPr>
              <a:t>5/31/21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F984C0B4-399A-4C53-B10F-4E796F22629E}" type="slidenum">
              <a:rPr lang="en-US" altLang="en-US"/>
              <a:pPr>
                <a:defRPr/>
              </a:pPr>
              <a:t>‹#›</a:t>
            </a:fld>
            <a:endParaRPr lang="en-US" altLang="en-US"/>
          </a:p>
        </p:txBody>
      </p:sp>
    </p:spTree>
    <p:extLst>
      <p:ext uri="{BB962C8B-B14F-4D97-AF65-F5344CB8AC3E}">
        <p14:creationId xmlns:p14="http://schemas.microsoft.com/office/powerpoint/2010/main" val="9334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5209" y="877957"/>
            <a:ext cx="3950078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5209" y="5120309"/>
            <a:ext cx="39500783" cy="1448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5209" y="20340432"/>
            <a:ext cx="10239983" cy="1167847"/>
          </a:xfrm>
          <a:prstGeom prst="rect">
            <a:avLst/>
          </a:prstGeom>
        </p:spPr>
        <p:txBody>
          <a:bodyPr vert="horz" wrap="square" lIns="294846" tIns="147423" rIns="294846" bIns="147423" numCol="1" anchor="ctr" anchorCtr="0" compatLnSpc="1">
            <a:prstTxWarp prst="textNoShape">
              <a:avLst/>
            </a:prstTxWarp>
          </a:bodyPr>
          <a:lstStyle>
            <a:lvl1pPr eaLnBrk="1" hangingPunct="1">
              <a:defRPr sz="3900" smtClean="0">
                <a:solidFill>
                  <a:srgbClr val="898989"/>
                </a:solidFill>
                <a:latin typeface="Calibri" panose="020F0502020204030204" pitchFamily="34" charset="0"/>
              </a:defRPr>
            </a:lvl1pPr>
          </a:lstStyle>
          <a:p>
            <a:pPr>
              <a:defRPr/>
            </a:pPr>
            <a:fld id="{AF4DFF81-4150-4EF7-986D-DD3916DBAD54}" type="datetime1">
              <a:rPr lang="en-US" altLang="en-US"/>
              <a:pPr>
                <a:defRPr/>
              </a:pPr>
              <a:t>5/31/21</a:t>
            </a:fld>
            <a:endParaRPr lang="en-US" altLang="en-US"/>
          </a:p>
        </p:txBody>
      </p:sp>
      <p:sp>
        <p:nvSpPr>
          <p:cNvPr id="5" name="Footer Placeholder 4"/>
          <p:cNvSpPr>
            <a:spLocks noGrp="1"/>
          </p:cNvSpPr>
          <p:nvPr>
            <p:ph type="ftr" sz="quarter" idx="3"/>
          </p:nvPr>
        </p:nvSpPr>
        <p:spPr>
          <a:xfrm>
            <a:off x="14996809" y="20340432"/>
            <a:ext cx="13897583" cy="1167847"/>
          </a:xfrm>
          <a:prstGeom prst="rect">
            <a:avLst/>
          </a:prstGeom>
        </p:spPr>
        <p:txBody>
          <a:bodyPr vert="horz" wrap="square" lIns="294846" tIns="147423" rIns="294846" bIns="147423" numCol="1" anchor="ctr" anchorCtr="0" compatLnSpc="1">
            <a:prstTxWarp prst="textNoShape">
              <a:avLst/>
            </a:prstTxWarp>
          </a:bodyPr>
          <a:lstStyle>
            <a:lvl1pPr algn="ctr" eaLnBrk="1" hangingPunct="1">
              <a:defRPr sz="3900">
                <a:solidFill>
                  <a:srgbClr val="898989"/>
                </a:solidFill>
                <a:latin typeface="Calibri" pitchFamily="-108" charset="0"/>
                <a:ea typeface="ＭＳ Ｐゴシック" pitchFamily="-108"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31456009" y="20340432"/>
            <a:ext cx="10239983" cy="1167847"/>
          </a:xfrm>
          <a:prstGeom prst="rect">
            <a:avLst/>
          </a:prstGeom>
        </p:spPr>
        <p:txBody>
          <a:bodyPr vert="horz" wrap="square" lIns="294846" tIns="147423" rIns="294846" bIns="147423" numCol="1" anchor="ctr" anchorCtr="0" compatLnSpc="1">
            <a:prstTxWarp prst="textNoShape">
              <a:avLst/>
            </a:prstTxWarp>
          </a:bodyPr>
          <a:lstStyle>
            <a:lvl1pPr algn="r" eaLnBrk="1" hangingPunct="1">
              <a:defRPr sz="3900" smtClean="0">
                <a:solidFill>
                  <a:srgbClr val="898989"/>
                </a:solidFill>
                <a:latin typeface="Calibri" panose="020F0502020204030204" pitchFamily="34" charset="0"/>
              </a:defRPr>
            </a:lvl1pPr>
          </a:lstStyle>
          <a:p>
            <a:pPr>
              <a:defRPr/>
            </a:pPr>
            <a:fld id="{815B8E12-0DAA-404C-B30F-EC94537DB4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15" r:id="rId5"/>
    <p:sldLayoutId id="2147483809" r:id="rId6"/>
    <p:sldLayoutId id="2147483810" r:id="rId7"/>
    <p:sldLayoutId id="2147483811" r:id="rId8"/>
    <p:sldLayoutId id="2147483812" r:id="rId9"/>
    <p:sldLayoutId id="2147483813" r:id="rId10"/>
    <p:sldLayoutId id="2147483814" r:id="rId11"/>
  </p:sldLayoutIdLst>
  <p:txStyles>
    <p:titleStyle>
      <a:lvl1pPr algn="ctr" defTabSz="1471613" rtl="0" eaLnBrk="0" fontAlgn="base" hangingPunct="0">
        <a:spcBef>
          <a:spcPct val="0"/>
        </a:spcBef>
        <a:spcAft>
          <a:spcPct val="0"/>
        </a:spcAft>
        <a:defRPr sz="14100" kern="1200">
          <a:solidFill>
            <a:schemeClr val="tx1"/>
          </a:solidFill>
          <a:latin typeface="+mj-lt"/>
          <a:ea typeface="MS PGothic" panose="020B0600070205080204" pitchFamily="34" charset="-128"/>
          <a:cs typeface="ＭＳ Ｐゴシック" charset="-128"/>
        </a:defRPr>
      </a:lvl1pPr>
      <a:lvl2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2pPr>
      <a:lvl3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3pPr>
      <a:lvl4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4pPr>
      <a:lvl5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5pPr>
      <a:lvl6pPr marL="373903"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6pPr>
      <a:lvl7pPr marL="747805"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7pPr>
      <a:lvl8pPr marL="1121708"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8pPr>
      <a:lvl9pPr marL="1495611"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9pPr>
    </p:titleStyle>
    <p:bodyStyle>
      <a:lvl1pPr marL="1101725" indent="-1101725" algn="l" defTabSz="1471613" rtl="0" eaLnBrk="0" fontAlgn="base" hangingPunct="0">
        <a:spcBef>
          <a:spcPct val="20000"/>
        </a:spcBef>
        <a:spcAft>
          <a:spcPct val="0"/>
        </a:spcAft>
        <a:buFont typeface="Arial" panose="020B0604020202020204" pitchFamily="34" charset="0"/>
        <a:buChar char="•"/>
        <a:defRPr sz="10200" kern="1200">
          <a:solidFill>
            <a:schemeClr val="tx1"/>
          </a:solidFill>
          <a:latin typeface="+mn-lt"/>
          <a:ea typeface="MS PGothic" panose="020B0600070205080204" pitchFamily="34" charset="-128"/>
          <a:cs typeface="ＭＳ Ｐゴシック" charset="-128"/>
        </a:defRPr>
      </a:lvl1pPr>
      <a:lvl2pPr marL="2392363" indent="-917575" algn="l" defTabSz="1471613"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S PGothic" panose="020B0600070205080204" pitchFamily="34" charset="-128"/>
          <a:cs typeface="+mn-cs"/>
        </a:defRPr>
      </a:lvl2pPr>
      <a:lvl3pPr marL="3681413" indent="-733425" algn="l" defTabSz="1471613"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S PGothic" panose="020B0600070205080204" pitchFamily="34" charset="-128"/>
          <a:cs typeface="+mn-cs"/>
        </a:defRPr>
      </a:lvl3pPr>
      <a:lvl4pPr marL="5157788" indent="-733425" algn="l" defTabSz="147161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S PGothic" panose="020B0600070205080204" pitchFamily="34" charset="-128"/>
          <a:cs typeface="+mn-cs"/>
        </a:defRPr>
      </a:lvl4pPr>
      <a:lvl5pPr marL="6629400" indent="-733425" algn="l" defTabSz="147161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65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65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65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6500" kern="1200">
          <a:solidFill>
            <a:schemeClr val="tx1"/>
          </a:solidFill>
          <a:latin typeface="+mn-lt"/>
          <a:ea typeface="+mn-ea"/>
          <a:cs typeface="+mn-cs"/>
        </a:defRPr>
      </a:lvl9pPr>
    </p:bodyStyle>
    <p:otherStyle>
      <a:defPPr>
        <a:defRPr lang="en-US"/>
      </a:defPPr>
      <a:lvl1pPr marL="0" algn="l" defTabSz="1474225" rtl="0" eaLnBrk="1" latinLnBrk="0" hangingPunct="1">
        <a:defRPr sz="5700" kern="1200">
          <a:solidFill>
            <a:schemeClr val="tx1"/>
          </a:solidFill>
          <a:latin typeface="+mn-lt"/>
          <a:ea typeface="+mn-ea"/>
          <a:cs typeface="+mn-cs"/>
        </a:defRPr>
      </a:lvl1pPr>
      <a:lvl2pPr marL="1474225" algn="l" defTabSz="1474225" rtl="0" eaLnBrk="1" latinLnBrk="0" hangingPunct="1">
        <a:defRPr sz="5700" kern="1200">
          <a:solidFill>
            <a:schemeClr val="tx1"/>
          </a:solidFill>
          <a:latin typeface="+mn-lt"/>
          <a:ea typeface="+mn-ea"/>
          <a:cs typeface="+mn-cs"/>
        </a:defRPr>
      </a:lvl2pPr>
      <a:lvl3pPr marL="2948448" algn="l" defTabSz="1474225" rtl="0" eaLnBrk="1" latinLnBrk="0" hangingPunct="1">
        <a:defRPr sz="5700" kern="1200">
          <a:solidFill>
            <a:schemeClr val="tx1"/>
          </a:solidFill>
          <a:latin typeface="+mn-lt"/>
          <a:ea typeface="+mn-ea"/>
          <a:cs typeface="+mn-cs"/>
        </a:defRPr>
      </a:lvl3pPr>
      <a:lvl4pPr marL="4422674" algn="l" defTabSz="1474225" rtl="0" eaLnBrk="1" latinLnBrk="0" hangingPunct="1">
        <a:defRPr sz="5700" kern="1200">
          <a:solidFill>
            <a:schemeClr val="tx1"/>
          </a:solidFill>
          <a:latin typeface="+mn-lt"/>
          <a:ea typeface="+mn-ea"/>
          <a:cs typeface="+mn-cs"/>
        </a:defRPr>
      </a:lvl4pPr>
      <a:lvl5pPr marL="5896899" algn="l" defTabSz="1474225" rtl="0" eaLnBrk="1" latinLnBrk="0" hangingPunct="1">
        <a:defRPr sz="5700" kern="1200">
          <a:solidFill>
            <a:schemeClr val="tx1"/>
          </a:solidFill>
          <a:latin typeface="+mn-lt"/>
          <a:ea typeface="+mn-ea"/>
          <a:cs typeface="+mn-cs"/>
        </a:defRPr>
      </a:lvl5pPr>
      <a:lvl6pPr marL="7371122" algn="l" defTabSz="1474225" rtl="0" eaLnBrk="1" latinLnBrk="0" hangingPunct="1">
        <a:defRPr sz="5700" kern="1200">
          <a:solidFill>
            <a:schemeClr val="tx1"/>
          </a:solidFill>
          <a:latin typeface="+mn-lt"/>
          <a:ea typeface="+mn-ea"/>
          <a:cs typeface="+mn-cs"/>
        </a:defRPr>
      </a:lvl6pPr>
      <a:lvl7pPr marL="8845348" algn="l" defTabSz="1474225" rtl="0" eaLnBrk="1" latinLnBrk="0" hangingPunct="1">
        <a:defRPr sz="5700" kern="1200">
          <a:solidFill>
            <a:schemeClr val="tx1"/>
          </a:solidFill>
          <a:latin typeface="+mn-lt"/>
          <a:ea typeface="+mn-ea"/>
          <a:cs typeface="+mn-cs"/>
        </a:defRPr>
      </a:lvl7pPr>
      <a:lvl8pPr marL="10319573" algn="l" defTabSz="1474225" rtl="0" eaLnBrk="1" latinLnBrk="0" hangingPunct="1">
        <a:defRPr sz="5700" kern="1200">
          <a:solidFill>
            <a:schemeClr val="tx1"/>
          </a:solidFill>
          <a:latin typeface="+mn-lt"/>
          <a:ea typeface="+mn-ea"/>
          <a:cs typeface="+mn-cs"/>
        </a:defRPr>
      </a:lvl8pPr>
      <a:lvl9pPr marL="11793798" algn="l" defTabSz="1474225"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s://github.com/rozumden/DeFMO" TargetMode="External"/><Relationship Id="rId18" Type="http://schemas.openxmlformats.org/officeDocument/2006/relationships/image" Target="../media/image8.png"/><Relationship Id="rId26" Type="http://schemas.openxmlformats.org/officeDocument/2006/relationships/image" Target="../media/image16.emf"/><Relationship Id="rId39" Type="http://schemas.openxmlformats.org/officeDocument/2006/relationships/image" Target="../media/image29.png"/><Relationship Id="rId21" Type="http://schemas.openxmlformats.org/officeDocument/2006/relationships/image" Target="../media/image11.png"/><Relationship Id="rId34" Type="http://schemas.openxmlformats.org/officeDocument/2006/relationships/image" Target="../media/image24.emf"/><Relationship Id="rId42" Type="http://schemas.openxmlformats.org/officeDocument/2006/relationships/image" Target="../media/image32.png"/><Relationship Id="rId47" Type="http://schemas.openxmlformats.org/officeDocument/2006/relationships/image" Target="../media/image37.png"/><Relationship Id="rId50" Type="http://schemas.openxmlformats.org/officeDocument/2006/relationships/image" Target="../media/image40.png"/><Relationship Id="rId55" Type="http://schemas.openxmlformats.org/officeDocument/2006/relationships/image" Target="../media/image45.emf"/><Relationship Id="rId7" Type="http://schemas.openxmlformats.org/officeDocument/2006/relationships/slideLayout" Target="../slideLayouts/slideLayout5.xml"/><Relationship Id="rId2" Type="http://schemas.openxmlformats.org/officeDocument/2006/relationships/video" Target="../media/media1.avi"/><Relationship Id="rId16" Type="http://schemas.openxmlformats.org/officeDocument/2006/relationships/image" Target="../media/image6.emf"/><Relationship Id="rId29" Type="http://schemas.openxmlformats.org/officeDocument/2006/relationships/image" Target="../media/image19.emf"/><Relationship Id="rId11" Type="http://schemas.openxmlformats.org/officeDocument/2006/relationships/image" Target="../media/image3.png"/><Relationship Id="rId24" Type="http://schemas.openxmlformats.org/officeDocument/2006/relationships/image" Target="../media/image14.svg"/><Relationship Id="rId32" Type="http://schemas.openxmlformats.org/officeDocument/2006/relationships/image" Target="../media/image22.png"/><Relationship Id="rId37" Type="http://schemas.openxmlformats.org/officeDocument/2006/relationships/image" Target="../media/image27.png"/><Relationship Id="rId40" Type="http://schemas.openxmlformats.org/officeDocument/2006/relationships/image" Target="../media/image30.svg"/><Relationship Id="rId45" Type="http://schemas.openxmlformats.org/officeDocument/2006/relationships/image" Target="../media/image35.png"/><Relationship Id="rId53" Type="http://schemas.openxmlformats.org/officeDocument/2006/relationships/image" Target="../media/image43.svg"/><Relationship Id="rId5" Type="http://schemas.microsoft.com/office/2007/relationships/media" Target="../media/media3.avi"/><Relationship Id="rId19" Type="http://schemas.openxmlformats.org/officeDocument/2006/relationships/image" Target="../media/image9.png"/><Relationship Id="rId4" Type="http://schemas.openxmlformats.org/officeDocument/2006/relationships/video" Target="../media/media2.avi"/><Relationship Id="rId9" Type="http://schemas.openxmlformats.org/officeDocument/2006/relationships/image" Target="../media/image1.png"/><Relationship Id="rId14" Type="http://schemas.openxmlformats.org/officeDocument/2006/relationships/hyperlink" Target="https://github.com/rozumden/fmo-deblurring-benchmark" TargetMode="External"/><Relationship Id="rId22" Type="http://schemas.openxmlformats.org/officeDocument/2006/relationships/image" Target="../media/image12.svg"/><Relationship Id="rId27" Type="http://schemas.openxmlformats.org/officeDocument/2006/relationships/image" Target="../media/image17.png"/><Relationship Id="rId30" Type="http://schemas.openxmlformats.org/officeDocument/2006/relationships/image" Target="../media/image20.emf"/><Relationship Id="rId35" Type="http://schemas.openxmlformats.org/officeDocument/2006/relationships/image" Target="../media/image25.png"/><Relationship Id="rId43" Type="http://schemas.openxmlformats.org/officeDocument/2006/relationships/image" Target="../media/image33.png"/><Relationship Id="rId48" Type="http://schemas.openxmlformats.org/officeDocument/2006/relationships/image" Target="../media/image38.png"/><Relationship Id="rId56" Type="http://schemas.openxmlformats.org/officeDocument/2006/relationships/image" Target="../media/image46.emf"/><Relationship Id="rId8" Type="http://schemas.openxmlformats.org/officeDocument/2006/relationships/notesSlide" Target="../notesSlides/notesSlide1.xml"/><Relationship Id="rId51" Type="http://schemas.openxmlformats.org/officeDocument/2006/relationships/image" Target="../media/image41.svg"/><Relationship Id="rId3" Type="http://schemas.microsoft.com/office/2007/relationships/media" Target="../media/media2.avi"/><Relationship Id="rId12" Type="http://schemas.openxmlformats.org/officeDocument/2006/relationships/image" Target="../media/image4.png"/><Relationship Id="rId17" Type="http://schemas.openxmlformats.org/officeDocument/2006/relationships/image" Target="../media/image7.emf"/><Relationship Id="rId25" Type="http://schemas.openxmlformats.org/officeDocument/2006/relationships/image" Target="../media/image15.emf"/><Relationship Id="rId33" Type="http://schemas.openxmlformats.org/officeDocument/2006/relationships/image" Target="../media/image23.svg"/><Relationship Id="rId38" Type="http://schemas.openxmlformats.org/officeDocument/2006/relationships/image" Target="../media/image28.svg"/><Relationship Id="rId46" Type="http://schemas.openxmlformats.org/officeDocument/2006/relationships/image" Target="../media/image36.png"/><Relationship Id="rId20" Type="http://schemas.openxmlformats.org/officeDocument/2006/relationships/image" Target="../media/image10.emf"/><Relationship Id="rId41" Type="http://schemas.openxmlformats.org/officeDocument/2006/relationships/image" Target="../media/image31.png"/><Relationship Id="rId54" Type="http://schemas.openxmlformats.org/officeDocument/2006/relationships/image" Target="../media/image44.png"/><Relationship Id="rId1" Type="http://schemas.microsoft.com/office/2007/relationships/media" Target="../media/media1.avi"/><Relationship Id="rId6" Type="http://schemas.openxmlformats.org/officeDocument/2006/relationships/video" Target="../media/media3.avi"/><Relationship Id="rId15" Type="http://schemas.openxmlformats.org/officeDocument/2006/relationships/image" Target="../media/image5.emf"/><Relationship Id="rId23" Type="http://schemas.openxmlformats.org/officeDocument/2006/relationships/image" Target="../media/image13.png"/><Relationship Id="rId28" Type="http://schemas.openxmlformats.org/officeDocument/2006/relationships/image" Target="../media/image18.svg"/><Relationship Id="rId36" Type="http://schemas.openxmlformats.org/officeDocument/2006/relationships/image" Target="../media/image26.png"/><Relationship Id="rId49" Type="http://schemas.openxmlformats.org/officeDocument/2006/relationships/image" Target="../media/image39.svg"/><Relationship Id="rId57" Type="http://schemas.openxmlformats.org/officeDocument/2006/relationships/image" Target="../media/image47.emf"/><Relationship Id="rId10" Type="http://schemas.openxmlformats.org/officeDocument/2006/relationships/image" Target="../media/image2.png"/><Relationship Id="rId31" Type="http://schemas.openxmlformats.org/officeDocument/2006/relationships/image" Target="../media/image21.emf"/><Relationship Id="rId44" Type="http://schemas.openxmlformats.org/officeDocument/2006/relationships/image" Target="../media/image34.svg"/><Relationship Id="rId52"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ounded Rectangle 92">
            <a:extLst>
              <a:ext uri="{FF2B5EF4-FFF2-40B4-BE49-F238E27FC236}">
                <a16:creationId xmlns:a16="http://schemas.microsoft.com/office/drawing/2014/main" id="{29A3F218-970E-2A4D-81CC-CE6F362B3428}"/>
              </a:ext>
            </a:extLst>
          </p:cNvPr>
          <p:cNvSpPr/>
          <p:nvPr/>
        </p:nvSpPr>
        <p:spPr>
          <a:xfrm>
            <a:off x="23308388" y="10620757"/>
            <a:ext cx="2904411" cy="6232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b="1" dirty="0"/>
          </a:p>
        </p:txBody>
      </p:sp>
      <p:sp>
        <p:nvSpPr>
          <p:cNvPr id="92" name="Rounded Rectangle 91">
            <a:extLst>
              <a:ext uri="{FF2B5EF4-FFF2-40B4-BE49-F238E27FC236}">
                <a16:creationId xmlns:a16="http://schemas.microsoft.com/office/drawing/2014/main" id="{FE52091C-ABA2-D34B-BA83-737F0D6DE136}"/>
              </a:ext>
            </a:extLst>
          </p:cNvPr>
          <p:cNvSpPr/>
          <p:nvPr/>
        </p:nvSpPr>
        <p:spPr>
          <a:xfrm>
            <a:off x="20120559" y="10603312"/>
            <a:ext cx="2018255" cy="6232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02" name="Rounded Rectangle 101">
            <a:extLst>
              <a:ext uri="{FF2B5EF4-FFF2-40B4-BE49-F238E27FC236}">
                <a16:creationId xmlns:a16="http://schemas.microsoft.com/office/drawing/2014/main" id="{B63D6751-217D-5245-9278-D95EAD08E733}"/>
              </a:ext>
            </a:extLst>
          </p:cNvPr>
          <p:cNvSpPr/>
          <p:nvPr/>
        </p:nvSpPr>
        <p:spPr>
          <a:xfrm>
            <a:off x="24116709" y="19407276"/>
            <a:ext cx="3636180" cy="6367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6" name="Content Placeholder 15"/>
          <p:cNvSpPr>
            <a:spLocks noGrp="1"/>
          </p:cNvSpPr>
          <p:nvPr>
            <p:ph sz="half" idx="10"/>
          </p:nvPr>
        </p:nvSpPr>
        <p:spPr>
          <a:xfrm>
            <a:off x="15125701" y="3462338"/>
            <a:ext cx="13497374" cy="17441862"/>
          </a:xfrm>
        </p:spPr>
        <p:txBody>
          <a:bodyPr/>
          <a:lstStyle/>
          <a:p>
            <a:pPr marL="565150" indent="-565150" defTabSz="2033588" eaLnBrk="1" hangingPunct="1">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Method:</a:t>
            </a: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We propose a new image formation model with FMOs, which generalizes all previous ones:</a:t>
            </a: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We treat 𝐹</a:t>
            </a:r>
            <a:r>
              <a:rPr lang="en-US" altLang="en-US" sz="3200" i="1" baseline="-25000" dirty="0">
                <a:solidFill>
                  <a:srgbClr val="000000"/>
                </a:solidFill>
                <a:latin typeface="Arial" panose="020B0604020202020204" pitchFamily="34" charset="0"/>
                <a:cs typeface="Arial" panose="020B0604020202020204" pitchFamily="34" charset="0"/>
              </a:rPr>
              <a:t>t</a:t>
            </a:r>
            <a:r>
              <a:rPr lang="en-US" altLang="en-US" sz="3200" dirty="0">
                <a:solidFill>
                  <a:srgbClr val="000000"/>
                </a:solidFill>
                <a:latin typeface="Arial" panose="020B0604020202020204" pitchFamily="34" charset="0"/>
                <a:cs typeface="Arial" panose="020B0604020202020204" pitchFamily="34" charset="0"/>
              </a:rPr>
              <a:t> and 𝑀</a:t>
            </a:r>
            <a:r>
              <a:rPr lang="en-US" altLang="en-US" sz="3200" i="1" baseline="-25000" dirty="0">
                <a:solidFill>
                  <a:srgbClr val="000000"/>
                </a:solidFill>
                <a:latin typeface="Arial" panose="020B0604020202020204" pitchFamily="34" charset="0"/>
                <a:cs typeface="Arial" panose="020B0604020202020204" pitchFamily="34" charset="0"/>
              </a:rPr>
              <a:t>t</a:t>
            </a:r>
            <a:r>
              <a:rPr lang="en-US" altLang="en-US" sz="3200" dirty="0">
                <a:solidFill>
                  <a:srgbClr val="000000"/>
                </a:solidFill>
                <a:latin typeface="Arial" panose="020B0604020202020204" pitchFamily="34" charset="0"/>
                <a:cs typeface="Arial" panose="020B0604020202020204" pitchFamily="34" charset="0"/>
              </a:rPr>
              <a:t> as a rendering network, trained on synthetic data.</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Loss with 5 terms: one supervised and 4 self-supervised ones.</a:t>
            </a:r>
          </a:p>
          <a:p>
            <a:pPr marL="0" lvl="1" indent="0" defTabSz="2033588" eaLnBrk="1" hangingPunct="1">
              <a:buNone/>
              <a:defRPr/>
            </a:pPr>
            <a:r>
              <a:rPr lang="en-US" altLang="en-US" sz="3200" dirty="0">
                <a:solidFill>
                  <a:srgbClr val="000000"/>
                </a:solidFill>
                <a:latin typeface="Arial" panose="020B0604020202020204" pitchFamily="34" charset="0"/>
                <a:cs typeface="Arial" panose="020B0604020202020204" pitchFamily="34" charset="0"/>
              </a:rPr>
              <a:t> 1. Sub-frame appearance reconstruction</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r>
              <a:rPr lang="en-US" altLang="en-US" sz="3200" dirty="0">
                <a:solidFill>
                  <a:srgbClr val="000000"/>
                </a:solidFill>
                <a:latin typeface="Arial" panose="020B0604020202020204" pitchFamily="34" charset="0"/>
                <a:cs typeface="Arial" panose="020B0604020202020204" pitchFamily="34" charset="0"/>
              </a:rPr>
              <a:t> 2. Image reconstruction</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r>
              <a:rPr lang="en-US" altLang="en-US" sz="3200" dirty="0">
                <a:solidFill>
                  <a:srgbClr val="000000"/>
                </a:solidFill>
                <a:latin typeface="Arial" panose="020B0604020202020204" pitchFamily="34" charset="0"/>
                <a:cs typeface="Arial" panose="020B0604020202020204" pitchFamily="34" charset="0"/>
              </a:rPr>
              <a:t> 3. Latent learning loss</a:t>
            </a:r>
          </a:p>
        </p:txBody>
      </p:sp>
      <p:sp>
        <p:nvSpPr>
          <p:cNvPr id="104" name="Rounded Rectangle 103">
            <a:extLst>
              <a:ext uri="{FF2B5EF4-FFF2-40B4-BE49-F238E27FC236}">
                <a16:creationId xmlns:a16="http://schemas.microsoft.com/office/drawing/2014/main" id="{6BA3C83C-087D-5E4F-8BFC-2AD5902A83B0}"/>
              </a:ext>
            </a:extLst>
          </p:cNvPr>
          <p:cNvSpPr/>
          <p:nvPr/>
        </p:nvSpPr>
        <p:spPr>
          <a:xfrm>
            <a:off x="24068198" y="18175762"/>
            <a:ext cx="5939820" cy="6367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5" name="Rounded Rectangle 104">
            <a:extLst>
              <a:ext uri="{FF2B5EF4-FFF2-40B4-BE49-F238E27FC236}">
                <a16:creationId xmlns:a16="http://schemas.microsoft.com/office/drawing/2014/main" id="{32422DEE-DA12-884B-ABC9-435AC6C201AB}"/>
              </a:ext>
            </a:extLst>
          </p:cNvPr>
          <p:cNvSpPr/>
          <p:nvPr/>
        </p:nvSpPr>
        <p:spPr>
          <a:xfrm>
            <a:off x="19509512" y="17632564"/>
            <a:ext cx="655595" cy="6594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grpSp>
        <p:nvGrpSpPr>
          <p:cNvPr id="4104" name="Group 4103">
            <a:extLst>
              <a:ext uri="{FF2B5EF4-FFF2-40B4-BE49-F238E27FC236}">
                <a16:creationId xmlns:a16="http://schemas.microsoft.com/office/drawing/2014/main" id="{0957BD42-B20F-4243-A153-8C7CA866C671}"/>
              </a:ext>
            </a:extLst>
          </p:cNvPr>
          <p:cNvGrpSpPr/>
          <p:nvPr/>
        </p:nvGrpSpPr>
        <p:grpSpPr>
          <a:xfrm>
            <a:off x="18006464" y="13542884"/>
            <a:ext cx="7090645" cy="2791360"/>
            <a:chOff x="17461771" y="14436347"/>
            <a:chExt cx="7090645" cy="2791360"/>
          </a:xfrm>
        </p:grpSpPr>
        <p:pic>
          <p:nvPicPr>
            <p:cNvPr id="4102" name="output" descr="output">
              <a:hlinkClick r:id="" action="ppaction://media"/>
              <a:extLst>
                <a:ext uri="{FF2B5EF4-FFF2-40B4-BE49-F238E27FC236}">
                  <a16:creationId xmlns:a16="http://schemas.microsoft.com/office/drawing/2014/main" id="{61F5A8B7-CBBB-AD45-BC05-1A2E72DE9770}"/>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20514936" y="15591275"/>
              <a:ext cx="2029843" cy="1522382"/>
            </a:xfrm>
            <a:prstGeom prst="rect">
              <a:avLst/>
            </a:prstGeom>
          </p:spPr>
        </p:pic>
        <p:pic>
          <p:nvPicPr>
            <p:cNvPr id="4103" name="output_masks" descr="output_masks">
              <a:hlinkClick r:id="" action="ppaction://media"/>
              <a:extLst>
                <a:ext uri="{FF2B5EF4-FFF2-40B4-BE49-F238E27FC236}">
                  <a16:creationId xmlns:a16="http://schemas.microsoft.com/office/drawing/2014/main" id="{CDA8276E-1631-C642-8B13-9CDC13C630A6}"/>
                </a:ext>
              </a:extLst>
            </p:cNvPr>
            <p:cNvPicPr>
              <a:picLocks noChangeAspect="1"/>
            </p:cNvPicPr>
            <p:nvPr>
              <a:videoFile r:link="rId6"/>
              <p:extLst>
                <p:ext uri="{DAA4B4D4-6D71-4841-9C94-3DE7FCFB9230}">
                  <p14:media xmlns:p14="http://schemas.microsoft.com/office/powerpoint/2010/main" r:embed="rId5"/>
                </p:ext>
              </p:extLst>
            </p:nvPr>
          </p:nvPicPr>
          <p:blipFill>
            <a:blip r:embed="rId10"/>
            <a:stretch>
              <a:fillRect/>
            </a:stretch>
          </p:blipFill>
          <p:spPr>
            <a:xfrm>
              <a:off x="20484699" y="14589110"/>
              <a:ext cx="2029843" cy="1522382"/>
            </a:xfrm>
            <a:prstGeom prst="rect">
              <a:avLst/>
            </a:prstGeom>
          </p:spPr>
        </p:pic>
        <p:sp>
          <p:nvSpPr>
            <p:cNvPr id="95" name="Google Shape;57;p13">
              <a:extLst>
                <a:ext uri="{FF2B5EF4-FFF2-40B4-BE49-F238E27FC236}">
                  <a16:creationId xmlns:a16="http://schemas.microsoft.com/office/drawing/2014/main" id="{0CDE7C59-6505-AA4E-8D72-D8DE1B379AD6}"/>
                </a:ext>
              </a:extLst>
            </p:cNvPr>
            <p:cNvSpPr/>
            <p:nvPr/>
          </p:nvSpPr>
          <p:spPr>
            <a:xfrm rot="16200000">
              <a:off x="19896527" y="15474318"/>
              <a:ext cx="699600" cy="891239"/>
            </a:xfrm>
            <a:prstGeom prst="trapezoid">
              <a:avLst>
                <a:gd name="adj" fmla="val 25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97" name="Google Shape;61;p13">
              <a:extLst>
                <a:ext uri="{FF2B5EF4-FFF2-40B4-BE49-F238E27FC236}">
                  <a16:creationId xmlns:a16="http://schemas.microsoft.com/office/drawing/2014/main" id="{AD9E1A6A-E3AA-A047-8128-ECB973567304}"/>
                </a:ext>
              </a:extLst>
            </p:cNvPr>
            <p:cNvSpPr/>
            <p:nvPr/>
          </p:nvSpPr>
          <p:spPr>
            <a:xfrm rot="-5400000">
              <a:off x="17377407" y="15435276"/>
              <a:ext cx="1193181" cy="989681"/>
            </a:xfrm>
            <a:prstGeom prst="flowChartManualOperation">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62;p13">
              <a:extLst>
                <a:ext uri="{FF2B5EF4-FFF2-40B4-BE49-F238E27FC236}">
                  <a16:creationId xmlns:a16="http://schemas.microsoft.com/office/drawing/2014/main" id="{8F09C58D-1E30-4A49-B705-5EA3D8B70BB0}"/>
                </a:ext>
              </a:extLst>
            </p:cNvPr>
            <p:cNvSpPr/>
            <p:nvPr/>
          </p:nvSpPr>
          <p:spPr>
            <a:xfrm>
              <a:off x="18584170" y="15569007"/>
              <a:ext cx="208625" cy="721800"/>
            </a:xfrm>
            <a:prstGeom prst="flowChartProcess">
              <a:avLst/>
            </a:prstGeom>
            <a:solidFill>
              <a:schemeClr val="lt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3;p13">
              <a:extLst>
                <a:ext uri="{FF2B5EF4-FFF2-40B4-BE49-F238E27FC236}">
                  <a16:creationId xmlns:a16="http://schemas.microsoft.com/office/drawing/2014/main" id="{189C14A1-581A-DE40-B34C-A53743D5D33A}"/>
                </a:ext>
              </a:extLst>
            </p:cNvPr>
            <p:cNvSpPr txBox="1"/>
            <p:nvPr/>
          </p:nvSpPr>
          <p:spPr>
            <a:xfrm rot="5400000">
              <a:off x="18167053" y="15873873"/>
              <a:ext cx="1104215"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Times New Roman"/>
                  <a:ea typeface="Times New Roman"/>
                  <a:cs typeface="Times New Roman"/>
                  <a:sym typeface="Times New Roman"/>
                </a:rPr>
                <a:t>Latent</a:t>
              </a:r>
              <a:r>
                <a:rPr lang="en" sz="1000" dirty="0">
                  <a:solidFill>
                    <a:schemeClr val="dk1"/>
                  </a:solidFill>
                  <a:latin typeface="Times New Roman"/>
                  <a:ea typeface="Times New Roman"/>
                  <a:cs typeface="Times New Roman"/>
                  <a:sym typeface="Times New Roman"/>
                </a:rPr>
                <a:t> </a:t>
              </a:r>
              <a:endParaRPr sz="1000" dirty="0">
                <a:latin typeface="Times New Roman"/>
                <a:ea typeface="Times New Roman"/>
                <a:cs typeface="Times New Roman"/>
                <a:sym typeface="Times New Roman"/>
              </a:endParaRPr>
            </a:p>
          </p:txBody>
        </p:sp>
        <p:sp>
          <p:nvSpPr>
            <p:cNvPr id="103" name="Google Shape;67;p13">
              <a:extLst>
                <a:ext uri="{FF2B5EF4-FFF2-40B4-BE49-F238E27FC236}">
                  <a16:creationId xmlns:a16="http://schemas.microsoft.com/office/drawing/2014/main" id="{275E81F3-9F23-D041-9231-3AE7DF7BC457}"/>
                </a:ext>
              </a:extLst>
            </p:cNvPr>
            <p:cNvSpPr txBox="1"/>
            <p:nvPr/>
          </p:nvSpPr>
          <p:spPr>
            <a:xfrm>
              <a:off x="17461771" y="15642363"/>
              <a:ext cx="1059577"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Times New Roman"/>
                  <a:ea typeface="Times New Roman"/>
                  <a:cs typeface="Times New Roman"/>
                  <a:sym typeface="Times New Roman"/>
                </a:rPr>
                <a:t>Encoder</a:t>
              </a:r>
              <a:endParaRPr sz="2000" dirty="0">
                <a:latin typeface="Times New Roman"/>
                <a:ea typeface="Times New Roman"/>
                <a:cs typeface="Times New Roman"/>
                <a:sym typeface="Times New Roman"/>
              </a:endParaRPr>
            </a:p>
          </p:txBody>
        </p:sp>
        <p:sp>
          <p:nvSpPr>
            <p:cNvPr id="107" name="Google Shape;86;p13">
              <a:extLst>
                <a:ext uri="{FF2B5EF4-FFF2-40B4-BE49-F238E27FC236}">
                  <a16:creationId xmlns:a16="http://schemas.microsoft.com/office/drawing/2014/main" id="{5D98457D-C3F1-4E41-A287-63CBEF3E1367}"/>
                </a:ext>
              </a:extLst>
            </p:cNvPr>
            <p:cNvSpPr/>
            <p:nvPr/>
          </p:nvSpPr>
          <p:spPr>
            <a:xfrm rot="5403769">
              <a:off x="19217011" y="15525588"/>
              <a:ext cx="273600" cy="797400"/>
            </a:xfrm>
            <a:prstGeom prst="up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01" name="Picture 4100">
              <a:extLst>
                <a:ext uri="{FF2B5EF4-FFF2-40B4-BE49-F238E27FC236}">
                  <a16:creationId xmlns:a16="http://schemas.microsoft.com/office/drawing/2014/main" id="{D1E89CE0-DC06-7E45-86C2-0AD92118D73E}"/>
                </a:ext>
              </a:extLst>
            </p:cNvPr>
            <p:cNvPicPr>
              <a:picLocks noChangeAspect="1"/>
            </p:cNvPicPr>
            <p:nvPr/>
          </p:nvPicPr>
          <p:blipFill>
            <a:blip r:embed="rId11"/>
            <a:stretch>
              <a:fillRect/>
            </a:stretch>
          </p:blipFill>
          <p:spPr>
            <a:xfrm>
              <a:off x="22522573" y="15568888"/>
              <a:ext cx="2029843" cy="1522382"/>
            </a:xfrm>
            <a:prstGeom prst="rect">
              <a:avLst/>
            </a:prstGeom>
          </p:spPr>
        </p:pic>
        <p:sp>
          <p:nvSpPr>
            <p:cNvPr id="116" name="Google Shape;99;p13">
              <a:extLst>
                <a:ext uri="{FF2B5EF4-FFF2-40B4-BE49-F238E27FC236}">
                  <a16:creationId xmlns:a16="http://schemas.microsoft.com/office/drawing/2014/main" id="{ECC574AF-2802-644C-B3E3-45550535F468}"/>
                </a:ext>
              </a:extLst>
            </p:cNvPr>
            <p:cNvSpPr txBox="1"/>
            <p:nvPr/>
          </p:nvSpPr>
          <p:spPr>
            <a:xfrm>
              <a:off x="22177408" y="15624615"/>
              <a:ext cx="267900" cy="27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dirty="0">
                  <a:solidFill>
                    <a:srgbClr val="FFFFFF"/>
                  </a:solidFill>
                  <a:latin typeface="Times New Roman"/>
                  <a:ea typeface="Times New Roman"/>
                  <a:cs typeface="Times New Roman"/>
                  <a:sym typeface="Times New Roman"/>
                </a:rPr>
                <a:t>F</a:t>
              </a:r>
              <a:endParaRPr sz="1000" i="1" dirty="0">
                <a:solidFill>
                  <a:srgbClr val="FFFFFF"/>
                </a:solidFill>
                <a:latin typeface="Times New Roman"/>
                <a:ea typeface="Times New Roman"/>
                <a:cs typeface="Times New Roman"/>
                <a:sym typeface="Times New Roman"/>
              </a:endParaRPr>
            </a:p>
          </p:txBody>
        </p:sp>
        <p:sp>
          <p:nvSpPr>
            <p:cNvPr id="121" name="Google Shape;59;p13">
              <a:extLst>
                <a:ext uri="{FF2B5EF4-FFF2-40B4-BE49-F238E27FC236}">
                  <a16:creationId xmlns:a16="http://schemas.microsoft.com/office/drawing/2014/main" id="{C105C7D2-F8DC-D94F-B579-A59F206DF3BC}"/>
                </a:ext>
              </a:extLst>
            </p:cNvPr>
            <p:cNvSpPr/>
            <p:nvPr/>
          </p:nvSpPr>
          <p:spPr>
            <a:xfrm>
              <a:off x="22037855" y="15076435"/>
              <a:ext cx="208633" cy="1805547"/>
            </a:xfrm>
            <a:prstGeom prst="flowChartProcess">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Right Brace 121">
              <a:extLst>
                <a:ext uri="{FF2B5EF4-FFF2-40B4-BE49-F238E27FC236}">
                  <a16:creationId xmlns:a16="http://schemas.microsoft.com/office/drawing/2014/main" id="{813A0730-8C66-B543-A05A-359E5C87FBC0}"/>
                </a:ext>
              </a:extLst>
            </p:cNvPr>
            <p:cNvSpPr/>
            <p:nvPr/>
          </p:nvSpPr>
          <p:spPr>
            <a:xfrm>
              <a:off x="22254519" y="15076435"/>
              <a:ext cx="118137" cy="1805547"/>
            </a:xfrm>
            <a:prstGeom prst="rightBrace">
              <a:avLst/>
            </a:prstGeom>
            <a:ln w="15875" cap="flat">
              <a:solidFill>
                <a:schemeClr val="tx1"/>
              </a:solidFill>
              <a:round/>
              <a:extLst>
                <a:ext uri="{C807C97D-BFC1-408E-A445-0C87EB9F89A2}">
                  <ask:lineSketchStyleProps xmlns:ask="http://schemas.microsoft.com/office/drawing/2018/sketchyshapes" sd="1219033472">
                    <a:custGeom>
                      <a:avLst/>
                      <a:gdLst>
                        <a:gd name="connsiteX0" fmla="*/ 0 w 118137"/>
                        <a:gd name="connsiteY0" fmla="*/ 0 h 1810800"/>
                        <a:gd name="connsiteX1" fmla="*/ 59069 w 118137"/>
                        <a:gd name="connsiteY1" fmla="*/ 9844 h 1810800"/>
                        <a:gd name="connsiteX2" fmla="*/ 59069 w 118137"/>
                        <a:gd name="connsiteY2" fmla="*/ 470414 h 1810800"/>
                        <a:gd name="connsiteX3" fmla="*/ 59069 w 118137"/>
                        <a:gd name="connsiteY3" fmla="*/ 895556 h 1810800"/>
                        <a:gd name="connsiteX4" fmla="*/ 118138 w 118137"/>
                        <a:gd name="connsiteY4" fmla="*/ 905400 h 1810800"/>
                        <a:gd name="connsiteX5" fmla="*/ 59069 w 118137"/>
                        <a:gd name="connsiteY5" fmla="*/ 915244 h 1810800"/>
                        <a:gd name="connsiteX6" fmla="*/ 59069 w 118137"/>
                        <a:gd name="connsiteY6" fmla="*/ 1340386 h 1810800"/>
                        <a:gd name="connsiteX7" fmla="*/ 59069 w 118137"/>
                        <a:gd name="connsiteY7" fmla="*/ 1800956 h 1810800"/>
                        <a:gd name="connsiteX8" fmla="*/ 0 w 118137"/>
                        <a:gd name="connsiteY8" fmla="*/ 1810800 h 1810800"/>
                        <a:gd name="connsiteX9" fmla="*/ 0 w 118137"/>
                        <a:gd name="connsiteY9" fmla="*/ 1321884 h 1810800"/>
                        <a:gd name="connsiteX10" fmla="*/ 0 w 118137"/>
                        <a:gd name="connsiteY10" fmla="*/ 851076 h 1810800"/>
                        <a:gd name="connsiteX11" fmla="*/ 0 w 118137"/>
                        <a:gd name="connsiteY11" fmla="*/ 452700 h 1810800"/>
                        <a:gd name="connsiteX12" fmla="*/ 0 w 118137"/>
                        <a:gd name="connsiteY12" fmla="*/ 0 h 1810800"/>
                        <a:gd name="connsiteX0" fmla="*/ 0 w 118137"/>
                        <a:gd name="connsiteY0" fmla="*/ 0 h 1810800"/>
                        <a:gd name="connsiteX1" fmla="*/ 59069 w 118137"/>
                        <a:gd name="connsiteY1" fmla="*/ 9844 h 1810800"/>
                        <a:gd name="connsiteX2" fmla="*/ 59069 w 118137"/>
                        <a:gd name="connsiteY2" fmla="*/ 470414 h 1810800"/>
                        <a:gd name="connsiteX3" fmla="*/ 59069 w 118137"/>
                        <a:gd name="connsiteY3" fmla="*/ 895556 h 1810800"/>
                        <a:gd name="connsiteX4" fmla="*/ 118138 w 118137"/>
                        <a:gd name="connsiteY4" fmla="*/ 905400 h 1810800"/>
                        <a:gd name="connsiteX5" fmla="*/ 59069 w 118137"/>
                        <a:gd name="connsiteY5" fmla="*/ 915244 h 1810800"/>
                        <a:gd name="connsiteX6" fmla="*/ 59069 w 118137"/>
                        <a:gd name="connsiteY6" fmla="*/ 1375814 h 1810800"/>
                        <a:gd name="connsiteX7" fmla="*/ 59069 w 118137"/>
                        <a:gd name="connsiteY7" fmla="*/ 1800956 h 1810800"/>
                        <a:gd name="connsiteX8" fmla="*/ 0 w 118137"/>
                        <a:gd name="connsiteY8" fmla="*/ 1810800 h 18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37" h="1810800" stroke="0" extrusionOk="0">
                          <a:moveTo>
                            <a:pt x="0" y="0"/>
                          </a:moveTo>
                          <a:cubicBezTo>
                            <a:pt x="31419" y="-743"/>
                            <a:pt x="58285" y="4701"/>
                            <a:pt x="59069" y="9844"/>
                          </a:cubicBezTo>
                          <a:cubicBezTo>
                            <a:pt x="64912" y="206504"/>
                            <a:pt x="40235" y="271674"/>
                            <a:pt x="59069" y="470414"/>
                          </a:cubicBezTo>
                          <a:cubicBezTo>
                            <a:pt x="77903" y="669154"/>
                            <a:pt x="28892" y="687861"/>
                            <a:pt x="59069" y="895556"/>
                          </a:cubicBezTo>
                          <a:cubicBezTo>
                            <a:pt x="53596" y="897999"/>
                            <a:pt x="89719" y="907409"/>
                            <a:pt x="118138" y="905400"/>
                          </a:cubicBezTo>
                          <a:cubicBezTo>
                            <a:pt x="85747" y="905428"/>
                            <a:pt x="59322" y="909287"/>
                            <a:pt x="59069" y="915244"/>
                          </a:cubicBezTo>
                          <a:cubicBezTo>
                            <a:pt x="100564" y="1049377"/>
                            <a:pt x="37191" y="1168262"/>
                            <a:pt x="59069" y="1340386"/>
                          </a:cubicBezTo>
                          <a:cubicBezTo>
                            <a:pt x="80947" y="1512510"/>
                            <a:pt x="11981" y="1583126"/>
                            <a:pt x="59069" y="1800956"/>
                          </a:cubicBezTo>
                          <a:cubicBezTo>
                            <a:pt x="65777" y="1810148"/>
                            <a:pt x="35879" y="1811583"/>
                            <a:pt x="0" y="1810800"/>
                          </a:cubicBezTo>
                          <a:cubicBezTo>
                            <a:pt x="-57815" y="1638472"/>
                            <a:pt x="50026" y="1486093"/>
                            <a:pt x="0" y="1321884"/>
                          </a:cubicBezTo>
                          <a:cubicBezTo>
                            <a:pt x="-50026" y="1157675"/>
                            <a:pt x="9544" y="965019"/>
                            <a:pt x="0" y="851076"/>
                          </a:cubicBezTo>
                          <a:cubicBezTo>
                            <a:pt x="-9544" y="737133"/>
                            <a:pt x="27571" y="608272"/>
                            <a:pt x="0" y="452700"/>
                          </a:cubicBezTo>
                          <a:cubicBezTo>
                            <a:pt x="-27571" y="297128"/>
                            <a:pt x="53639" y="139067"/>
                            <a:pt x="0" y="0"/>
                          </a:cubicBezTo>
                          <a:close/>
                        </a:path>
                        <a:path w="118137" h="1810800" fill="none" extrusionOk="0">
                          <a:moveTo>
                            <a:pt x="0" y="0"/>
                          </a:moveTo>
                          <a:cubicBezTo>
                            <a:pt x="32705" y="-385"/>
                            <a:pt x="58176" y="4554"/>
                            <a:pt x="59069" y="9844"/>
                          </a:cubicBezTo>
                          <a:cubicBezTo>
                            <a:pt x="86640" y="163357"/>
                            <a:pt x="23538" y="364424"/>
                            <a:pt x="59069" y="470414"/>
                          </a:cubicBezTo>
                          <a:cubicBezTo>
                            <a:pt x="94600" y="576404"/>
                            <a:pt x="37958" y="747190"/>
                            <a:pt x="59069" y="895556"/>
                          </a:cubicBezTo>
                          <a:cubicBezTo>
                            <a:pt x="53712" y="904121"/>
                            <a:pt x="83935" y="908226"/>
                            <a:pt x="118138" y="905400"/>
                          </a:cubicBezTo>
                          <a:cubicBezTo>
                            <a:pt x="86216" y="905921"/>
                            <a:pt x="59047" y="910330"/>
                            <a:pt x="59069" y="915244"/>
                          </a:cubicBezTo>
                          <a:cubicBezTo>
                            <a:pt x="78881" y="1093816"/>
                            <a:pt x="34118" y="1253840"/>
                            <a:pt x="59069" y="1375814"/>
                          </a:cubicBezTo>
                          <a:cubicBezTo>
                            <a:pt x="84020" y="1497788"/>
                            <a:pt x="18934" y="1616710"/>
                            <a:pt x="59069" y="1800956"/>
                          </a:cubicBezTo>
                          <a:cubicBezTo>
                            <a:pt x="51994" y="1810124"/>
                            <a:pt x="33189" y="1807566"/>
                            <a:pt x="0" y="1810800"/>
                          </a:cubicBezTo>
                        </a:path>
                      </a:pathLst>
                    </a:custGeom>
                    <ask:type>
                      <ask:lineSketchNone/>
                    </ask:type>
                  </ask:lineSketchStyleProps>
                </a:ext>
              </a:extLst>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sz="2000" dirty="0"/>
            </a:p>
          </p:txBody>
        </p:sp>
        <p:sp>
          <p:nvSpPr>
            <p:cNvPr id="123" name="Google Shape;60;p13">
              <a:extLst>
                <a:ext uri="{FF2B5EF4-FFF2-40B4-BE49-F238E27FC236}">
                  <a16:creationId xmlns:a16="http://schemas.microsoft.com/office/drawing/2014/main" id="{9C034760-A4C5-F147-BE04-3CB9EFC58637}"/>
                </a:ext>
              </a:extLst>
            </p:cNvPr>
            <p:cNvSpPr txBox="1"/>
            <p:nvPr/>
          </p:nvSpPr>
          <p:spPr>
            <a:xfrm rot="5400000">
              <a:off x="21040224" y="15893896"/>
              <a:ext cx="2193812" cy="47381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dirty="0">
                  <a:solidFill>
                    <a:schemeClr val="dk1"/>
                  </a:solidFill>
                  <a:latin typeface="Times New Roman"/>
                  <a:ea typeface="Times New Roman"/>
                  <a:cs typeface="Times New Roman"/>
                  <a:sym typeface="Times New Roman"/>
                </a:rPr>
                <a:t>Mean</a:t>
              </a:r>
              <a:r>
                <a:rPr lang="en" sz="1000" dirty="0">
                  <a:solidFill>
                    <a:schemeClr val="dk1"/>
                  </a:solidFill>
                  <a:latin typeface="Times New Roman"/>
                  <a:ea typeface="Times New Roman"/>
                  <a:cs typeface="Times New Roman"/>
                  <a:sym typeface="Times New Roman"/>
                </a:rPr>
                <a:t> </a:t>
              </a:r>
              <a:r>
                <a:rPr lang="en" sz="1600" dirty="0">
                  <a:solidFill>
                    <a:schemeClr val="dk1"/>
                  </a:solidFill>
                  <a:latin typeface="Times New Roman"/>
                  <a:ea typeface="Times New Roman"/>
                  <a:cs typeface="Times New Roman"/>
                  <a:sym typeface="Times New Roman"/>
                </a:rPr>
                <a:t>Time</a:t>
              </a:r>
              <a:r>
                <a:rPr lang="en" sz="1000" dirty="0">
                  <a:solidFill>
                    <a:schemeClr val="dk1"/>
                  </a:solidFill>
                  <a:latin typeface="Times New Roman"/>
                  <a:ea typeface="Times New Roman"/>
                  <a:cs typeface="Times New Roman"/>
                  <a:sym typeface="Times New Roman"/>
                </a:rPr>
                <a:t> </a:t>
              </a:r>
              <a:r>
                <a:rPr lang="en" sz="1600" dirty="0">
                  <a:solidFill>
                    <a:schemeClr val="dk1"/>
                  </a:solidFill>
                  <a:latin typeface="Times New Roman"/>
                  <a:ea typeface="Times New Roman"/>
                  <a:cs typeface="Times New Roman"/>
                  <a:sym typeface="Times New Roman"/>
                </a:rPr>
                <a:t>Pooling</a:t>
              </a:r>
              <a:endParaRPr sz="1600" dirty="0">
                <a:latin typeface="Times New Roman"/>
                <a:ea typeface="Times New Roman"/>
                <a:cs typeface="Times New Roman"/>
                <a:sym typeface="Times New Roman"/>
              </a:endParaRPr>
            </a:p>
          </p:txBody>
        </p:sp>
        <p:pic>
          <p:nvPicPr>
            <p:cNvPr id="4099" name="Picture 4098">
              <a:extLst>
                <a:ext uri="{FF2B5EF4-FFF2-40B4-BE49-F238E27FC236}">
                  <a16:creationId xmlns:a16="http://schemas.microsoft.com/office/drawing/2014/main" id="{6276B2A4-CBA7-334F-A59B-C1210EAC9F88}"/>
                </a:ext>
              </a:extLst>
            </p:cNvPr>
            <p:cNvPicPr>
              <a:picLocks noChangeAspect="1"/>
            </p:cNvPicPr>
            <p:nvPr/>
          </p:nvPicPr>
          <p:blipFill>
            <a:blip r:embed="rId12"/>
            <a:stretch>
              <a:fillRect/>
            </a:stretch>
          </p:blipFill>
          <p:spPr>
            <a:xfrm>
              <a:off x="22557415" y="14436347"/>
              <a:ext cx="1932180" cy="1449135"/>
            </a:xfrm>
            <a:prstGeom prst="rect">
              <a:avLst/>
            </a:prstGeom>
          </p:spPr>
        </p:pic>
        <p:sp>
          <p:nvSpPr>
            <p:cNvPr id="101" name="Google Shape;65;p13">
              <a:extLst>
                <a:ext uri="{FF2B5EF4-FFF2-40B4-BE49-F238E27FC236}">
                  <a16:creationId xmlns:a16="http://schemas.microsoft.com/office/drawing/2014/main" id="{1353093B-ABA4-EC4E-A4C2-039171149F13}"/>
                </a:ext>
              </a:extLst>
            </p:cNvPr>
            <p:cNvSpPr txBox="1"/>
            <p:nvPr/>
          </p:nvSpPr>
          <p:spPr>
            <a:xfrm>
              <a:off x="19724507" y="15675754"/>
              <a:ext cx="1125712"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Times New Roman"/>
                  <a:ea typeface="Times New Roman"/>
                  <a:cs typeface="Times New Roman"/>
                  <a:sym typeface="Times New Roman"/>
                </a:rPr>
                <a:t>Renderer</a:t>
              </a:r>
              <a:endParaRPr sz="1800" dirty="0">
                <a:latin typeface="Times New Roman"/>
                <a:ea typeface="Times New Roman"/>
                <a:cs typeface="Times New Roman"/>
                <a:sym typeface="Times New Roman"/>
              </a:endParaRPr>
            </a:p>
          </p:txBody>
        </p:sp>
      </p:grpSp>
      <p:sp>
        <p:nvSpPr>
          <p:cNvPr id="96" name="Rounded Rectangle 95">
            <a:extLst>
              <a:ext uri="{FF2B5EF4-FFF2-40B4-BE49-F238E27FC236}">
                <a16:creationId xmlns:a16="http://schemas.microsoft.com/office/drawing/2014/main" id="{7287283E-8498-704A-817D-EABA15E3B8AE}"/>
              </a:ext>
            </a:extLst>
          </p:cNvPr>
          <p:cNvSpPr/>
          <p:nvPr/>
        </p:nvSpPr>
        <p:spPr>
          <a:xfrm>
            <a:off x="19845875" y="13476390"/>
            <a:ext cx="2663059" cy="6884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94" name="Rounded Rectangle 93">
            <a:extLst>
              <a:ext uri="{FF2B5EF4-FFF2-40B4-BE49-F238E27FC236}">
                <a16:creationId xmlns:a16="http://schemas.microsoft.com/office/drawing/2014/main" id="{55BBE5EC-EFDC-8A47-AAB7-2232E298B17B}"/>
              </a:ext>
            </a:extLst>
          </p:cNvPr>
          <p:cNvSpPr/>
          <p:nvPr/>
        </p:nvSpPr>
        <p:spPr>
          <a:xfrm>
            <a:off x="22917350" y="11279988"/>
            <a:ext cx="3825330" cy="5484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098" name="Title 13"/>
          <p:cNvSpPr>
            <a:spLocks noGrp="1"/>
          </p:cNvSpPr>
          <p:nvPr>
            <p:ph type="title"/>
          </p:nvPr>
        </p:nvSpPr>
        <p:spPr>
          <a:xfrm>
            <a:off x="4754564" y="604839"/>
            <a:ext cx="34470975" cy="2857499"/>
          </a:xfrm>
        </p:spPr>
        <p:txBody>
          <a:bodyPr/>
          <a:lstStyle/>
          <a:p>
            <a:r>
              <a:rPr lang="en-US" altLang="en-US" sz="5600" dirty="0">
                <a:latin typeface="Arial" panose="020B0604020202020204" pitchFamily="34" charset="0"/>
                <a:cs typeface="Arial" panose="020B0604020202020204" pitchFamily="34" charset="0"/>
              </a:rPr>
              <a:t>DeFMO: Deblurring and Shape Recovery of Fast Moving Objects</a:t>
            </a:r>
            <a:br>
              <a:rPr lang="en-US" altLang="en-US" sz="54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Denys Rozumnyi</a:t>
            </a:r>
            <a:r>
              <a:rPr lang="en-US" altLang="en-US" sz="4000" baseline="30000" dirty="0">
                <a:latin typeface="Arial" panose="020B0604020202020204" pitchFamily="34" charset="0"/>
                <a:cs typeface="Arial" panose="020B0604020202020204" pitchFamily="34" charset="0"/>
              </a:rPr>
              <a:t>1,4</a:t>
            </a:r>
            <a:r>
              <a:rPr lang="en-US" altLang="en-US" sz="4000" dirty="0">
                <a:latin typeface="Arial" panose="020B0604020202020204" pitchFamily="34" charset="0"/>
                <a:cs typeface="Arial" panose="020B0604020202020204" pitchFamily="34" charset="0"/>
              </a:rPr>
              <a:t>, Martin R. Oswald</a:t>
            </a:r>
            <a:r>
              <a:rPr lang="en-US" altLang="en-US" sz="4000" baseline="30000" dirty="0">
                <a:latin typeface="Arial" panose="020B0604020202020204" pitchFamily="34" charset="0"/>
                <a:cs typeface="Arial" panose="020B0604020202020204" pitchFamily="34" charset="0"/>
              </a:rPr>
              <a:t>1</a:t>
            </a:r>
            <a:r>
              <a:rPr lang="en-US" altLang="en-US" sz="4000" dirty="0">
                <a:latin typeface="Arial" panose="020B0604020202020204" pitchFamily="34" charset="0"/>
                <a:cs typeface="Arial" panose="020B0604020202020204" pitchFamily="34" charset="0"/>
              </a:rPr>
              <a:t>, Vittorio Ferrari</a:t>
            </a:r>
            <a:r>
              <a:rPr lang="en-US" altLang="en-US" sz="4000" baseline="30000" dirty="0">
                <a:latin typeface="Arial" panose="020B0604020202020204" pitchFamily="34" charset="0"/>
                <a:cs typeface="Arial" panose="020B0604020202020204" pitchFamily="34" charset="0"/>
              </a:rPr>
              <a:t>2</a:t>
            </a:r>
            <a:r>
              <a:rPr lang="en-US" altLang="en-US" sz="4000" dirty="0">
                <a:latin typeface="Arial" panose="020B0604020202020204" pitchFamily="34" charset="0"/>
                <a:cs typeface="Arial" panose="020B0604020202020204" pitchFamily="34" charset="0"/>
              </a:rPr>
              <a:t>, Jiří Matas</a:t>
            </a:r>
            <a:r>
              <a:rPr lang="en-US" altLang="en-US" sz="4000" baseline="30000" dirty="0">
                <a:latin typeface="Arial" panose="020B0604020202020204" pitchFamily="34" charset="0"/>
                <a:cs typeface="Arial" panose="020B0604020202020204" pitchFamily="34" charset="0"/>
              </a:rPr>
              <a:t>4</a:t>
            </a:r>
            <a:r>
              <a:rPr lang="en-US" altLang="en-US" sz="4000" dirty="0">
                <a:latin typeface="Arial" panose="020B0604020202020204" pitchFamily="34" charset="0"/>
                <a:cs typeface="Arial" panose="020B0604020202020204" pitchFamily="34" charset="0"/>
              </a:rPr>
              <a:t>, Marc Pollefeys</a:t>
            </a:r>
            <a:r>
              <a:rPr lang="en-US" altLang="en-US" sz="4000" baseline="30000" dirty="0">
                <a:latin typeface="Arial" panose="020B0604020202020204" pitchFamily="34" charset="0"/>
                <a:cs typeface="Arial" panose="020B0604020202020204" pitchFamily="34" charset="0"/>
              </a:rPr>
              <a:t>1,3</a:t>
            </a:r>
            <a:br>
              <a:rPr lang="en-US" altLang="en-US" sz="4100" dirty="0">
                <a:latin typeface="Arial" panose="020B0604020202020204" pitchFamily="34" charset="0"/>
                <a:cs typeface="Arial" panose="020B0604020202020204" pitchFamily="34" charset="0"/>
              </a:rPr>
            </a:br>
            <a:br>
              <a:rPr lang="en-US" altLang="en-US" sz="4100" dirty="0">
                <a:latin typeface="Arial" panose="020B0604020202020204" pitchFamily="34" charset="0"/>
                <a:cs typeface="Arial" panose="020B0604020202020204" pitchFamily="34" charset="0"/>
              </a:rPr>
            </a:br>
            <a:r>
              <a:rPr lang="en-US" altLang="en-US" sz="3800" baseline="30000" dirty="0">
                <a:latin typeface="Arial" panose="020B0604020202020204" pitchFamily="34" charset="0"/>
                <a:cs typeface="Arial" panose="020B0604020202020204" pitchFamily="34" charset="0"/>
              </a:rPr>
              <a:t>1</a:t>
            </a:r>
            <a:r>
              <a:rPr lang="en-US" altLang="en-US" sz="3800" dirty="0">
                <a:latin typeface="Arial" panose="020B0604020202020204" pitchFamily="34" charset="0"/>
                <a:cs typeface="Arial" panose="020B0604020202020204" pitchFamily="34" charset="0"/>
              </a:rPr>
              <a:t>Department of Computer Science, ETH Zurich	 </a:t>
            </a:r>
            <a:r>
              <a:rPr lang="en-US" altLang="en-US" sz="3800" baseline="30000" dirty="0">
                <a:latin typeface="Arial" panose="020B0604020202020204" pitchFamily="34" charset="0"/>
                <a:cs typeface="Arial" panose="020B0604020202020204" pitchFamily="34" charset="0"/>
              </a:rPr>
              <a:t>3</a:t>
            </a:r>
            <a:r>
              <a:rPr lang="en-US" altLang="en-US" sz="3800" dirty="0">
                <a:latin typeface="Arial" panose="020B0604020202020204" pitchFamily="34" charset="0"/>
                <a:cs typeface="Arial" panose="020B0604020202020204" pitchFamily="34" charset="0"/>
              </a:rPr>
              <a:t>Microsoft Mixed Reality and AI Zurich Lab</a:t>
            </a:r>
            <a:br>
              <a:rPr lang="en-US" altLang="en-US" sz="3800" dirty="0">
                <a:latin typeface="Arial" panose="020B0604020202020204" pitchFamily="34" charset="0"/>
                <a:cs typeface="Arial" panose="020B0604020202020204" pitchFamily="34" charset="0"/>
              </a:rPr>
            </a:br>
            <a:r>
              <a:rPr lang="en-US" altLang="en-US" sz="3800" baseline="30000" dirty="0">
                <a:latin typeface="Arial" panose="020B0604020202020204" pitchFamily="34" charset="0"/>
                <a:cs typeface="Arial" panose="020B0604020202020204" pitchFamily="34" charset="0"/>
              </a:rPr>
              <a:t>2</a:t>
            </a:r>
            <a:r>
              <a:rPr lang="en-US" altLang="en-US" sz="3800" dirty="0">
                <a:latin typeface="Arial" panose="020B0604020202020204" pitchFamily="34" charset="0"/>
                <a:cs typeface="Arial" panose="020B0604020202020204" pitchFamily="34" charset="0"/>
              </a:rPr>
              <a:t>Google Research		 </a:t>
            </a:r>
            <a:r>
              <a:rPr lang="en-US" altLang="en-US" sz="3800" baseline="30000" dirty="0">
                <a:latin typeface="Arial" panose="020B0604020202020204" pitchFamily="34" charset="0"/>
                <a:cs typeface="Arial" panose="020B0604020202020204" pitchFamily="34" charset="0"/>
              </a:rPr>
              <a:t>4</a:t>
            </a:r>
            <a:r>
              <a:rPr lang="en-US" altLang="en-US" sz="3800" dirty="0">
                <a:latin typeface="Arial" panose="020B0604020202020204" pitchFamily="34" charset="0"/>
                <a:cs typeface="Arial" panose="020B0604020202020204" pitchFamily="34" charset="0"/>
              </a:rPr>
              <a:t>Visual Recognition Group, Czech Technical University in Prague</a:t>
            </a:r>
            <a:br>
              <a:rPr lang="en-US" altLang="en-US" sz="3800" dirty="0">
                <a:latin typeface="Arial" panose="020B0604020202020204" pitchFamily="34" charset="0"/>
                <a:cs typeface="Arial" panose="020B0604020202020204" pitchFamily="34" charset="0"/>
              </a:rPr>
            </a:br>
            <a:endParaRPr lang="en-US" altLang="en-US" sz="3800" dirty="0">
              <a:latin typeface="Arial" panose="020B0604020202020204" pitchFamily="34" charset="0"/>
              <a:cs typeface="Arial" panose="020B0604020202020204" pitchFamily="34" charset="0"/>
            </a:endParaRPr>
          </a:p>
        </p:txBody>
      </p:sp>
      <p:sp>
        <p:nvSpPr>
          <p:cNvPr id="15" name="Content Placeholder 14"/>
          <p:cNvSpPr>
            <a:spLocks noGrp="1"/>
          </p:cNvSpPr>
          <p:nvPr>
            <p:ph sz="half" idx="2"/>
          </p:nvPr>
        </p:nvSpPr>
        <p:spPr>
          <a:xfrm>
            <a:off x="830263" y="3462338"/>
            <a:ext cx="13415962" cy="17441862"/>
          </a:xfrm>
        </p:spPr>
        <p:txBody>
          <a:bodyPr>
            <a:normAutofit/>
          </a:bodyPr>
          <a:lstStyle/>
          <a:p>
            <a:pPr marL="565150" indent="-565150" defTabSz="2033588" eaLnBrk="1" hangingPunct="1">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Introduction:</a:t>
            </a: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ja-JP" sz="3200" b="1" dirty="0">
                <a:solidFill>
                  <a:srgbClr val="000000"/>
                </a:solidFill>
                <a:latin typeface="Arial" panose="020B0604020202020204" pitchFamily="34" charset="0"/>
                <a:cs typeface="Arial" panose="020B0604020202020204" pitchFamily="34" charset="0"/>
              </a:rPr>
              <a:t>Setting</a:t>
            </a:r>
            <a:r>
              <a:rPr lang="en-US" altLang="ja-JP" sz="3200" dirty="0">
                <a:solidFill>
                  <a:srgbClr val="000000"/>
                </a:solidFill>
                <a:latin typeface="Arial" panose="020B0604020202020204" pitchFamily="34" charset="0"/>
                <a:cs typeface="Arial" panose="020B0604020202020204" pitchFamily="34" charset="0"/>
              </a:rPr>
              <a:t>: Motion blur is highly ambiguous for fast moving objects (FMOs) – objects that move over a distance larger than their size within the camera exposure time.</a:t>
            </a:r>
            <a:endParaRPr lang="en-US" altLang="en-US" sz="3200" b="1"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b="1" dirty="0">
                <a:solidFill>
                  <a:srgbClr val="000000"/>
                </a:solidFill>
                <a:latin typeface="Arial" panose="020B0604020202020204" pitchFamily="34" charset="0"/>
                <a:cs typeface="Arial" panose="020B0604020202020204" pitchFamily="34" charset="0"/>
              </a:rPr>
              <a:t>Input</a:t>
            </a:r>
            <a:r>
              <a:rPr lang="en-US" altLang="en-US" sz="3200" dirty="0">
                <a:solidFill>
                  <a:srgbClr val="000000"/>
                </a:solidFill>
                <a:latin typeface="Arial" panose="020B0604020202020204" pitchFamily="34" charset="0"/>
                <a:cs typeface="Arial" panose="020B0604020202020204" pitchFamily="34" charset="0"/>
              </a:rPr>
              <a:t>: image</a:t>
            </a:r>
            <a:r>
              <a:rPr lang="en-US" altLang="en-US" sz="3200" i="1" dirty="0">
                <a:solidFill>
                  <a:srgbClr val="000000"/>
                </a:solidFill>
                <a:latin typeface="Arial" panose="020B0604020202020204" pitchFamily="34" charset="0"/>
                <a:cs typeface="Arial" panose="020B0604020202020204" pitchFamily="34" charset="0"/>
              </a:rPr>
              <a:t> I </a:t>
            </a:r>
            <a:r>
              <a:rPr lang="en-US" altLang="en-US" sz="3200" dirty="0">
                <a:solidFill>
                  <a:srgbClr val="000000"/>
                </a:solidFill>
                <a:latin typeface="Arial" panose="020B0604020202020204" pitchFamily="34" charset="0"/>
                <a:cs typeface="Arial" panose="020B0604020202020204" pitchFamily="34" charset="0"/>
              </a:rPr>
              <a:t>with an object moving fast and thus appearing blurred, background </a:t>
            </a:r>
            <a:r>
              <a:rPr lang="en-US" altLang="en-US" sz="3200" i="1" dirty="0">
                <a:solidFill>
                  <a:srgbClr val="000000"/>
                </a:solidFill>
                <a:latin typeface="Arial" panose="020B0604020202020204" pitchFamily="34" charset="0"/>
                <a:cs typeface="Arial" panose="020B0604020202020204" pitchFamily="34" charset="0"/>
              </a:rPr>
              <a:t>B </a:t>
            </a:r>
            <a:r>
              <a:rPr lang="en-US" altLang="en-US" sz="3200" dirty="0">
                <a:solidFill>
                  <a:srgbClr val="000000"/>
                </a:solidFill>
                <a:latin typeface="Arial" panose="020B0604020202020204" pitchFamily="34" charset="0"/>
                <a:cs typeface="Arial" panose="020B0604020202020204" pitchFamily="34" charset="0"/>
              </a:rPr>
              <a:t>without the object.</a:t>
            </a:r>
          </a:p>
          <a:p>
            <a:pPr marL="565150" lvl="1" indent="-565150" defTabSz="2033588" eaLnBrk="1" hangingPunct="1">
              <a:buFont typeface="Wingdings" panose="05000000000000000000" pitchFamily="2" charset="2"/>
              <a:buChar char="Ø"/>
              <a:defRPr/>
            </a:pPr>
            <a:r>
              <a:rPr lang="en-US" altLang="en-US" sz="3200" b="1" dirty="0">
                <a:solidFill>
                  <a:srgbClr val="000000"/>
                </a:solidFill>
                <a:latin typeface="Arial" panose="020B0604020202020204" pitchFamily="34" charset="0"/>
                <a:cs typeface="Arial" panose="020B0604020202020204" pitchFamily="34" charset="0"/>
              </a:rPr>
              <a:t>Task</a:t>
            </a:r>
            <a:r>
              <a:rPr lang="en-US" altLang="en-US" sz="3200" dirty="0">
                <a:solidFill>
                  <a:srgbClr val="000000"/>
                </a:solidFill>
                <a:latin typeface="Arial" panose="020B0604020202020204" pitchFamily="34" charset="0"/>
                <a:cs typeface="Arial" panose="020B0604020202020204" pitchFamily="34" charset="0"/>
              </a:rPr>
              <a:t>: reconstruct sub-frames as in a short video captured by a high-speed camera (temporal super-resolution).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Example:</a:t>
            </a: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Image formation model for an FMO with constant appearance 𝐹 and shape 𝑀 moving along trajectory 𝐻 over background 𝐵:</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For time-varying 𝐹</a:t>
            </a:r>
            <a:r>
              <a:rPr lang="en-US" altLang="en-US" sz="3200" i="1" baseline="-25000" dirty="0">
                <a:solidFill>
                  <a:srgbClr val="000000"/>
                </a:solidFill>
                <a:latin typeface="Arial" panose="020B0604020202020204" pitchFamily="34" charset="0"/>
                <a:cs typeface="Arial" panose="020B0604020202020204" pitchFamily="34" charset="0"/>
              </a:rPr>
              <a:t>i</a:t>
            </a:r>
            <a:r>
              <a:rPr lang="en-US" altLang="en-US" sz="3200" dirty="0">
                <a:solidFill>
                  <a:srgbClr val="000000"/>
                </a:solidFill>
                <a:latin typeface="Arial" panose="020B0604020202020204" pitchFamily="34" charset="0"/>
                <a:cs typeface="Arial" panose="020B0604020202020204" pitchFamily="34" charset="0"/>
              </a:rPr>
              <a:t> and 𝑀</a:t>
            </a:r>
            <a:r>
              <a:rPr lang="en-US" altLang="en-US" sz="3200" i="1" baseline="-25000" dirty="0">
                <a:solidFill>
                  <a:srgbClr val="000000"/>
                </a:solidFill>
                <a:latin typeface="Arial" panose="020B0604020202020204" pitchFamily="34" charset="0"/>
                <a:cs typeface="Arial" panose="020B0604020202020204" pitchFamily="34" charset="0"/>
              </a:rPr>
              <a:t>i</a:t>
            </a:r>
            <a:r>
              <a:rPr lang="en-US" altLang="en-US" sz="3200" dirty="0">
                <a:solidFill>
                  <a:srgbClr val="000000"/>
                </a:solidFill>
                <a:latin typeface="Arial" panose="020B0604020202020204" pitchFamily="34" charset="0"/>
                <a:cs typeface="Arial" panose="020B0604020202020204" pitchFamily="34" charset="0"/>
              </a:rPr>
              <a:t>, [TbD-3D] defined a sub-frame formation model; cannot deal well will complex objects or complex motions:</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p:txBody>
      </p:sp>
      <p:sp>
        <p:nvSpPr>
          <p:cNvPr id="17" name="Content Placeholder 16"/>
          <p:cNvSpPr>
            <a:spLocks noGrp="1"/>
          </p:cNvSpPr>
          <p:nvPr>
            <p:ph sz="half" idx="11"/>
          </p:nvPr>
        </p:nvSpPr>
        <p:spPr>
          <a:xfrm>
            <a:off x="29421138" y="3462338"/>
            <a:ext cx="13728702" cy="14255434"/>
          </a:xfrm>
        </p:spPr>
        <p:txBody>
          <a:bodyPr>
            <a:normAutofit/>
          </a:bodyPr>
          <a:lstStyle/>
          <a:p>
            <a:pPr marL="565150" indent="-565150" defTabSz="2033588" eaLnBrk="1" hangingPunct="1">
              <a:lnSpc>
                <a:spcPct val="80000"/>
              </a:lnSpc>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Experiments:</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We evaluate on [TbD], [TbD-3D], and [Falling Objects] datasets.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DeFMO outperforms all other methods.</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Ablation study shows that each loss brings improvement.</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DeFMO deals with FMOs with complex shapes and </a:t>
            </a:r>
          </a:p>
          <a:p>
            <a:pPr marL="0" lvl="1" indent="0" defTabSz="2033588" eaLnBrk="1" hangingPunct="1">
              <a:buNone/>
              <a:defRPr/>
            </a:pPr>
            <a:r>
              <a:rPr lang="en-US" altLang="en-US" sz="3200" dirty="0">
                <a:solidFill>
                  <a:srgbClr val="000000"/>
                </a:solidFill>
                <a:latin typeface="Arial" panose="020B0604020202020204" pitchFamily="34" charset="0"/>
                <a:cs typeface="Arial" panose="020B0604020202020204" pitchFamily="34" charset="0"/>
              </a:rPr>
              <a:t>   significant appearance changes within one video frame.</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indent="-565150" defTabSz="2033588">
              <a:defRPr/>
            </a:pPr>
            <a:endParaRPr lang="en-US" altLang="en-US" dirty="0">
              <a:latin typeface="Arial" panose="020B0604020202020204" pitchFamily="34" charset="0"/>
              <a:cs typeface="Arial" panose="020B0604020202020204" pitchFamily="34" charset="0"/>
            </a:endParaRPr>
          </a:p>
        </p:txBody>
      </p:sp>
      <p:sp>
        <p:nvSpPr>
          <p:cNvPr id="11" name="Content Placeholder 16"/>
          <p:cNvSpPr txBox="1">
            <a:spLocks/>
          </p:cNvSpPr>
          <p:nvPr/>
        </p:nvSpPr>
        <p:spPr bwMode="auto">
          <a:xfrm>
            <a:off x="29804149" y="17352463"/>
            <a:ext cx="13835062" cy="292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normAutofit lnSpcReduction="10000"/>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565150" indent="-565150" defTabSz="2033588" eaLnBrk="1" hangingPunct="1">
              <a:lnSpc>
                <a:spcPct val="80000"/>
              </a:lnSpc>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Conclusion:</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We proposed a novel generative model for disentangling and deblurring of fast moving objects.</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Code is published on GitHub: </a:t>
            </a:r>
            <a:r>
              <a:rPr lang="en-US" altLang="en-US" sz="3200" dirty="0">
                <a:solidFill>
                  <a:srgbClr val="000000"/>
                </a:solidFill>
                <a:latin typeface="Arial" panose="020B0604020202020204" pitchFamily="34" charset="0"/>
                <a:cs typeface="Arial" panose="020B0604020202020204" pitchFamily="34" charset="0"/>
                <a:hlinkClick r:id="rId13"/>
              </a:rPr>
              <a:t>https://github.com/rozumden/DeFMO</a:t>
            </a: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Benchmark: </a:t>
            </a:r>
            <a:r>
              <a:rPr lang="en-US" altLang="en-US" sz="3200" dirty="0">
                <a:solidFill>
                  <a:srgbClr val="000000"/>
                </a:solidFill>
                <a:latin typeface="Arial" panose="020B0604020202020204" pitchFamily="34" charset="0"/>
                <a:cs typeface="Arial" panose="020B0604020202020204" pitchFamily="34" charset="0"/>
                <a:hlinkClick r:id="rId14"/>
              </a:rPr>
              <a:t>https://github.com/rozumden/fmo-deblurring-benchmark</a:t>
            </a:r>
            <a:endParaRPr lang="en-US" altLang="en-US" sz="3200" dirty="0">
              <a:solidFill>
                <a:srgbClr val="000000"/>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562A9096-0AEF-484D-B89C-515BEA384F11}"/>
              </a:ext>
            </a:extLst>
          </p:cNvPr>
          <p:cNvPicPr>
            <a:picLocks noChangeAspect="1"/>
          </p:cNvPicPr>
          <p:nvPr/>
        </p:nvPicPr>
        <p:blipFill>
          <a:blip r:embed="rId15"/>
          <a:stretch>
            <a:fillRect/>
          </a:stretch>
        </p:blipFill>
        <p:spPr>
          <a:xfrm>
            <a:off x="395128" y="178055"/>
            <a:ext cx="1394143" cy="2857499"/>
          </a:xfrm>
          <a:prstGeom prst="rect">
            <a:avLst/>
          </a:prstGeom>
        </p:spPr>
      </p:pic>
      <p:pic>
        <p:nvPicPr>
          <p:cNvPr id="4" name="Picture 3">
            <a:extLst>
              <a:ext uri="{FF2B5EF4-FFF2-40B4-BE49-F238E27FC236}">
                <a16:creationId xmlns:a16="http://schemas.microsoft.com/office/drawing/2014/main" id="{52BE5841-F4C9-CB46-B2BD-1EF25F30C220}"/>
              </a:ext>
            </a:extLst>
          </p:cNvPr>
          <p:cNvPicPr>
            <a:picLocks noChangeAspect="1"/>
          </p:cNvPicPr>
          <p:nvPr/>
        </p:nvPicPr>
        <p:blipFill>
          <a:blip r:embed="rId16"/>
          <a:stretch>
            <a:fillRect/>
          </a:stretch>
        </p:blipFill>
        <p:spPr>
          <a:xfrm>
            <a:off x="1578467" y="-115597"/>
            <a:ext cx="5284902" cy="1950043"/>
          </a:xfrm>
          <a:prstGeom prst="rect">
            <a:avLst/>
          </a:prstGeom>
        </p:spPr>
      </p:pic>
      <p:pic>
        <p:nvPicPr>
          <p:cNvPr id="8" name="Picture 7">
            <a:extLst>
              <a:ext uri="{FF2B5EF4-FFF2-40B4-BE49-F238E27FC236}">
                <a16:creationId xmlns:a16="http://schemas.microsoft.com/office/drawing/2014/main" id="{5C790AC1-EEEC-5340-ACD9-B196D141568B}"/>
              </a:ext>
            </a:extLst>
          </p:cNvPr>
          <p:cNvPicPr>
            <a:picLocks noChangeAspect="1"/>
          </p:cNvPicPr>
          <p:nvPr/>
        </p:nvPicPr>
        <p:blipFill>
          <a:blip r:embed="rId17"/>
          <a:stretch>
            <a:fillRect/>
          </a:stretch>
        </p:blipFill>
        <p:spPr>
          <a:xfrm>
            <a:off x="2363282" y="1516201"/>
            <a:ext cx="1865686" cy="1331361"/>
          </a:xfrm>
          <a:prstGeom prst="rect">
            <a:avLst/>
          </a:prstGeom>
        </p:spPr>
      </p:pic>
      <p:grpSp>
        <p:nvGrpSpPr>
          <p:cNvPr id="56" name="Group 55">
            <a:extLst>
              <a:ext uri="{FF2B5EF4-FFF2-40B4-BE49-F238E27FC236}">
                <a16:creationId xmlns:a16="http://schemas.microsoft.com/office/drawing/2014/main" id="{06478B5A-5C89-0044-AF7B-C3C62919CE40}"/>
              </a:ext>
            </a:extLst>
          </p:cNvPr>
          <p:cNvGrpSpPr/>
          <p:nvPr/>
        </p:nvGrpSpPr>
        <p:grpSpPr>
          <a:xfrm>
            <a:off x="3012972" y="17066955"/>
            <a:ext cx="8075368" cy="1427197"/>
            <a:chOff x="1853328" y="8682448"/>
            <a:chExt cx="10956001" cy="1936305"/>
          </a:xfrm>
        </p:grpSpPr>
        <p:pic>
          <p:nvPicPr>
            <p:cNvPr id="44" name="Picture 43">
              <a:extLst>
                <a:ext uri="{FF2B5EF4-FFF2-40B4-BE49-F238E27FC236}">
                  <a16:creationId xmlns:a16="http://schemas.microsoft.com/office/drawing/2014/main" id="{3ABAAF23-3C31-0942-BF9B-CB8BECC09A35}"/>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853328" y="9760233"/>
              <a:ext cx="4393475" cy="858520"/>
            </a:xfrm>
            <a:prstGeom prst="rect">
              <a:avLst/>
            </a:prstGeom>
          </p:spPr>
        </p:pic>
        <p:pic>
          <p:nvPicPr>
            <p:cNvPr id="45" name="Picture 44">
              <a:extLst>
                <a:ext uri="{FF2B5EF4-FFF2-40B4-BE49-F238E27FC236}">
                  <a16:creationId xmlns:a16="http://schemas.microsoft.com/office/drawing/2014/main" id="{FB0C28BB-A643-C340-B637-77780C8CE664}"/>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8250079" y="9714782"/>
              <a:ext cx="4555706" cy="858520"/>
            </a:xfrm>
            <a:prstGeom prst="rect">
              <a:avLst/>
            </a:prstGeom>
          </p:spPr>
        </p:pic>
        <p:cxnSp>
          <p:nvCxnSpPr>
            <p:cNvPr id="46" name="Straight Arrow Connector 45">
              <a:extLst>
                <a:ext uri="{FF2B5EF4-FFF2-40B4-BE49-F238E27FC236}">
                  <a16:creationId xmlns:a16="http://schemas.microsoft.com/office/drawing/2014/main" id="{32A0B7FB-8ED5-4C44-A162-988D88E387A1}"/>
                </a:ext>
              </a:extLst>
            </p:cNvPr>
            <p:cNvCxnSpPr>
              <a:cxnSpLocks/>
            </p:cNvCxnSpPr>
            <p:nvPr/>
          </p:nvCxnSpPr>
          <p:spPr>
            <a:xfrm flipV="1">
              <a:off x="12382924" y="9494787"/>
              <a:ext cx="0" cy="2913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C21D381C-81D2-5B4A-BE9D-F05C351BDD7B}"/>
                </a:ext>
              </a:extLst>
            </p:cNvPr>
            <p:cNvCxnSpPr>
              <a:cxnSpLocks/>
            </p:cNvCxnSpPr>
            <p:nvPr/>
          </p:nvCxnSpPr>
          <p:spPr>
            <a:xfrm flipV="1">
              <a:off x="9204935" y="9494787"/>
              <a:ext cx="0" cy="2913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688A4862-88DD-5745-AF17-9A660C00624F}"/>
                </a:ext>
              </a:extLst>
            </p:cNvPr>
            <p:cNvCxnSpPr>
              <a:cxnSpLocks/>
            </p:cNvCxnSpPr>
            <p:nvPr/>
          </p:nvCxnSpPr>
          <p:spPr>
            <a:xfrm flipV="1">
              <a:off x="10728935" y="9494787"/>
              <a:ext cx="0" cy="2913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52F334A0-C421-654A-8C86-83431943EFC0}"/>
                </a:ext>
              </a:extLst>
            </p:cNvPr>
            <p:cNvCxnSpPr>
              <a:cxnSpLocks/>
            </p:cNvCxnSpPr>
            <p:nvPr/>
          </p:nvCxnSpPr>
          <p:spPr>
            <a:xfrm flipV="1">
              <a:off x="2575535" y="9494787"/>
              <a:ext cx="0" cy="2913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461D2CDA-9FC2-A548-A48C-C9D948B9C198}"/>
                </a:ext>
              </a:extLst>
            </p:cNvPr>
            <p:cNvCxnSpPr>
              <a:cxnSpLocks/>
            </p:cNvCxnSpPr>
            <p:nvPr/>
          </p:nvCxnSpPr>
          <p:spPr>
            <a:xfrm flipV="1">
              <a:off x="4251935" y="9494787"/>
              <a:ext cx="0" cy="2913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DE07575A-AA10-6845-8093-0B0AAF8B090B}"/>
                </a:ext>
              </a:extLst>
            </p:cNvPr>
            <p:cNvCxnSpPr>
              <a:cxnSpLocks/>
            </p:cNvCxnSpPr>
            <p:nvPr/>
          </p:nvCxnSpPr>
          <p:spPr>
            <a:xfrm flipV="1">
              <a:off x="5775935" y="9494787"/>
              <a:ext cx="0" cy="2913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52" name="Picture 51">
              <a:extLst>
                <a:ext uri="{FF2B5EF4-FFF2-40B4-BE49-F238E27FC236}">
                  <a16:creationId xmlns:a16="http://schemas.microsoft.com/office/drawing/2014/main" id="{7210BE4D-88DE-614B-893D-F061CE1FD13A}"/>
                </a:ext>
              </a:extLst>
            </p:cNvPr>
            <p:cNvPicPr>
              <a:picLocks noChangeAspect="1"/>
            </p:cNvPicPr>
            <p:nvPr/>
          </p:nvPicPr>
          <p:blipFill>
            <a:blip r:embed="rId20"/>
            <a:stretch>
              <a:fillRect/>
            </a:stretch>
          </p:blipFill>
          <p:spPr>
            <a:xfrm>
              <a:off x="2363282" y="8682448"/>
              <a:ext cx="10446047" cy="904776"/>
            </a:xfrm>
            <a:prstGeom prst="rect">
              <a:avLst/>
            </a:prstGeom>
          </p:spPr>
        </p:pic>
      </p:grpSp>
      <p:pic>
        <p:nvPicPr>
          <p:cNvPr id="21" name="Graphic 20">
            <a:extLst>
              <a:ext uri="{FF2B5EF4-FFF2-40B4-BE49-F238E27FC236}">
                <a16:creationId xmlns:a16="http://schemas.microsoft.com/office/drawing/2014/main" id="{1FF04212-6015-B943-B2E6-A5438DBA60A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764375" y="2050669"/>
            <a:ext cx="4673237" cy="657174"/>
          </a:xfrm>
          <a:prstGeom prst="rect">
            <a:avLst/>
          </a:prstGeom>
        </p:spPr>
      </p:pic>
      <p:pic>
        <p:nvPicPr>
          <p:cNvPr id="23" name="Graphic 22">
            <a:extLst>
              <a:ext uri="{FF2B5EF4-FFF2-40B4-BE49-F238E27FC236}">
                <a16:creationId xmlns:a16="http://schemas.microsoft.com/office/drawing/2014/main" id="{FD4476C3-3283-D949-A9CC-93221DEE7D9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863369" y="533293"/>
            <a:ext cx="3574243" cy="762882"/>
          </a:xfrm>
          <a:prstGeom prst="rect">
            <a:avLst/>
          </a:prstGeom>
        </p:spPr>
      </p:pic>
      <p:pic>
        <p:nvPicPr>
          <p:cNvPr id="63" name="Picture 62">
            <a:extLst>
              <a:ext uri="{FF2B5EF4-FFF2-40B4-BE49-F238E27FC236}">
                <a16:creationId xmlns:a16="http://schemas.microsoft.com/office/drawing/2014/main" id="{73BA14AD-6EDB-DE4A-9418-0A1039B58D84}"/>
              </a:ext>
            </a:extLst>
          </p:cNvPr>
          <p:cNvPicPr>
            <a:picLocks noChangeAspect="1"/>
          </p:cNvPicPr>
          <p:nvPr/>
        </p:nvPicPr>
        <p:blipFill>
          <a:blip r:embed="rId25"/>
          <a:stretch>
            <a:fillRect/>
          </a:stretch>
        </p:blipFill>
        <p:spPr>
          <a:xfrm>
            <a:off x="16019984" y="6839741"/>
            <a:ext cx="13101850" cy="3657600"/>
          </a:xfrm>
          <a:prstGeom prst="rect">
            <a:avLst/>
          </a:prstGeom>
        </p:spPr>
      </p:pic>
      <p:pic>
        <p:nvPicPr>
          <p:cNvPr id="182" name="Picture 181">
            <a:extLst>
              <a:ext uri="{FF2B5EF4-FFF2-40B4-BE49-F238E27FC236}">
                <a16:creationId xmlns:a16="http://schemas.microsoft.com/office/drawing/2014/main" id="{61C01BB4-08B7-E14C-ABC5-3F02AC581A00}"/>
              </a:ext>
            </a:extLst>
          </p:cNvPr>
          <p:cNvPicPr>
            <a:picLocks noChangeAspect="1"/>
          </p:cNvPicPr>
          <p:nvPr/>
        </p:nvPicPr>
        <p:blipFill>
          <a:blip r:embed="rId26"/>
          <a:stretch>
            <a:fillRect/>
          </a:stretch>
        </p:blipFill>
        <p:spPr>
          <a:xfrm>
            <a:off x="3012972" y="20457794"/>
            <a:ext cx="8075368" cy="1107479"/>
          </a:xfrm>
          <a:prstGeom prst="rect">
            <a:avLst/>
          </a:prstGeom>
        </p:spPr>
      </p:pic>
      <p:pic>
        <p:nvPicPr>
          <p:cNvPr id="4097" name="Graphic 4096">
            <a:extLst>
              <a:ext uri="{FF2B5EF4-FFF2-40B4-BE49-F238E27FC236}">
                <a16:creationId xmlns:a16="http://schemas.microsoft.com/office/drawing/2014/main" id="{D206E9D2-9426-FA44-87EF-7A33025AC28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1557377" y="4866638"/>
            <a:ext cx="7364813" cy="1047714"/>
          </a:xfrm>
          <a:prstGeom prst="rect">
            <a:avLst/>
          </a:prstGeom>
        </p:spPr>
      </p:pic>
      <p:pic>
        <p:nvPicPr>
          <p:cNvPr id="5" name="Picture 4">
            <a:extLst>
              <a:ext uri="{FF2B5EF4-FFF2-40B4-BE49-F238E27FC236}">
                <a16:creationId xmlns:a16="http://schemas.microsoft.com/office/drawing/2014/main" id="{508D8F82-D948-AB44-BF58-B65C96746A8D}"/>
              </a:ext>
            </a:extLst>
          </p:cNvPr>
          <p:cNvPicPr>
            <a:picLocks noChangeAspect="1"/>
          </p:cNvPicPr>
          <p:nvPr/>
        </p:nvPicPr>
        <p:blipFill>
          <a:blip r:embed="rId29"/>
          <a:stretch>
            <a:fillRect/>
          </a:stretch>
        </p:blipFill>
        <p:spPr>
          <a:xfrm>
            <a:off x="39677741" y="5720165"/>
            <a:ext cx="3961470" cy="2462109"/>
          </a:xfrm>
          <a:prstGeom prst="rect">
            <a:avLst/>
          </a:prstGeom>
        </p:spPr>
      </p:pic>
      <p:pic>
        <p:nvPicPr>
          <p:cNvPr id="7" name="Picture 6">
            <a:extLst>
              <a:ext uri="{FF2B5EF4-FFF2-40B4-BE49-F238E27FC236}">
                <a16:creationId xmlns:a16="http://schemas.microsoft.com/office/drawing/2014/main" id="{7293DCFB-5DBA-5248-B66F-A35E6E61ECF3}"/>
              </a:ext>
            </a:extLst>
          </p:cNvPr>
          <p:cNvPicPr>
            <a:picLocks noChangeAspect="1"/>
          </p:cNvPicPr>
          <p:nvPr/>
        </p:nvPicPr>
        <p:blipFill>
          <a:blip r:embed="rId30"/>
          <a:stretch>
            <a:fillRect/>
          </a:stretch>
        </p:blipFill>
        <p:spPr>
          <a:xfrm>
            <a:off x="29893844" y="4724400"/>
            <a:ext cx="9531453" cy="3541410"/>
          </a:xfrm>
          <a:prstGeom prst="rect">
            <a:avLst/>
          </a:prstGeom>
        </p:spPr>
      </p:pic>
      <p:pic>
        <p:nvPicPr>
          <p:cNvPr id="10" name="Picture 9">
            <a:extLst>
              <a:ext uri="{FF2B5EF4-FFF2-40B4-BE49-F238E27FC236}">
                <a16:creationId xmlns:a16="http://schemas.microsoft.com/office/drawing/2014/main" id="{B1334717-241F-3648-BF24-AE19B63263DC}"/>
              </a:ext>
            </a:extLst>
          </p:cNvPr>
          <p:cNvPicPr>
            <a:picLocks noChangeAspect="1"/>
          </p:cNvPicPr>
          <p:nvPr/>
        </p:nvPicPr>
        <p:blipFill>
          <a:blip r:embed="rId31"/>
          <a:stretch>
            <a:fillRect/>
          </a:stretch>
        </p:blipFill>
        <p:spPr>
          <a:xfrm>
            <a:off x="29903510" y="15354387"/>
            <a:ext cx="7427147" cy="1904397"/>
          </a:xfrm>
          <a:prstGeom prst="rect">
            <a:avLst/>
          </a:prstGeom>
        </p:spPr>
      </p:pic>
      <p:pic>
        <p:nvPicPr>
          <p:cNvPr id="19" name="Graphic 18">
            <a:extLst>
              <a:ext uri="{FF2B5EF4-FFF2-40B4-BE49-F238E27FC236}">
                <a16:creationId xmlns:a16="http://schemas.microsoft.com/office/drawing/2014/main" id="{2E4BCC29-8E9E-C146-9E08-7314982B59A7}"/>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3976773" y="409667"/>
            <a:ext cx="2452015" cy="2452015"/>
          </a:xfrm>
          <a:prstGeom prst="rect">
            <a:avLst/>
          </a:prstGeom>
        </p:spPr>
      </p:pic>
      <p:pic>
        <p:nvPicPr>
          <p:cNvPr id="22" name="Picture 21">
            <a:extLst>
              <a:ext uri="{FF2B5EF4-FFF2-40B4-BE49-F238E27FC236}">
                <a16:creationId xmlns:a16="http://schemas.microsoft.com/office/drawing/2014/main" id="{481B343C-E7BD-9C42-BB26-B5AC12F1AC20}"/>
              </a:ext>
            </a:extLst>
          </p:cNvPr>
          <p:cNvPicPr>
            <a:picLocks noChangeAspect="1"/>
          </p:cNvPicPr>
          <p:nvPr/>
        </p:nvPicPr>
        <p:blipFill>
          <a:blip r:embed="rId34"/>
          <a:stretch>
            <a:fillRect/>
          </a:stretch>
        </p:blipFill>
        <p:spPr>
          <a:xfrm>
            <a:off x="3618473" y="8059148"/>
            <a:ext cx="8075367" cy="7338196"/>
          </a:xfrm>
          <a:prstGeom prst="rect">
            <a:avLst/>
          </a:prstGeom>
        </p:spPr>
      </p:pic>
      <p:grpSp>
        <p:nvGrpSpPr>
          <p:cNvPr id="53" name="Group 52">
            <a:extLst>
              <a:ext uri="{FF2B5EF4-FFF2-40B4-BE49-F238E27FC236}">
                <a16:creationId xmlns:a16="http://schemas.microsoft.com/office/drawing/2014/main" id="{83D44682-EAA8-AF4F-9F73-1E59627311A5}"/>
              </a:ext>
            </a:extLst>
          </p:cNvPr>
          <p:cNvGrpSpPr/>
          <p:nvPr/>
        </p:nvGrpSpPr>
        <p:grpSpPr>
          <a:xfrm>
            <a:off x="18592800" y="11887200"/>
            <a:ext cx="7254326" cy="1605459"/>
            <a:chOff x="17125741" y="11948105"/>
            <a:chExt cx="7254326" cy="1605459"/>
          </a:xfrm>
        </p:grpSpPr>
        <p:pic>
          <p:nvPicPr>
            <p:cNvPr id="24" name="output_gt" descr="output_gt">
              <a:hlinkClick r:id="" action="ppaction://media"/>
              <a:extLst>
                <a:ext uri="{FF2B5EF4-FFF2-40B4-BE49-F238E27FC236}">
                  <a16:creationId xmlns:a16="http://schemas.microsoft.com/office/drawing/2014/main" id="{C24A9F3E-290E-C245-BC33-E660B36FF427}"/>
                </a:ext>
              </a:extLst>
            </p:cNvPr>
            <p:cNvPicPr>
              <a:picLocks noChangeAspect="1"/>
            </p:cNvPicPr>
            <p:nvPr>
              <a:videoFile r:link="rId2"/>
              <p:extLst>
                <p:ext uri="{DAA4B4D4-6D71-4841-9C94-3DE7FCFB9230}">
                  <p14:media xmlns:p14="http://schemas.microsoft.com/office/powerpoint/2010/main" r:embed="rId1"/>
                </p:ext>
              </p:extLst>
            </p:nvPr>
          </p:nvPicPr>
          <p:blipFill>
            <a:blip r:embed="rId35"/>
            <a:stretch>
              <a:fillRect/>
            </a:stretch>
          </p:blipFill>
          <p:spPr>
            <a:xfrm>
              <a:off x="22447733" y="11956344"/>
              <a:ext cx="1932334" cy="1449251"/>
            </a:xfrm>
            <a:prstGeom prst="rect">
              <a:avLst/>
            </a:prstGeom>
          </p:spPr>
        </p:pic>
        <p:grpSp>
          <p:nvGrpSpPr>
            <p:cNvPr id="25" name="Group 24">
              <a:extLst>
                <a:ext uri="{FF2B5EF4-FFF2-40B4-BE49-F238E27FC236}">
                  <a16:creationId xmlns:a16="http://schemas.microsoft.com/office/drawing/2014/main" id="{C5E149AA-7443-C444-A784-574F98C9832B}"/>
                </a:ext>
              </a:extLst>
            </p:cNvPr>
            <p:cNvGrpSpPr/>
            <p:nvPr/>
          </p:nvGrpSpPr>
          <p:grpSpPr>
            <a:xfrm>
              <a:off x="17125741" y="11948105"/>
              <a:ext cx="2772060" cy="1457489"/>
              <a:chOff x="15662797" y="12927711"/>
              <a:chExt cx="2772060" cy="1457489"/>
            </a:xfrm>
          </p:grpSpPr>
          <p:sp>
            <p:nvSpPr>
              <p:cNvPr id="68" name="Google Shape;57;p13">
                <a:extLst>
                  <a:ext uri="{FF2B5EF4-FFF2-40B4-BE49-F238E27FC236}">
                    <a16:creationId xmlns:a16="http://schemas.microsoft.com/office/drawing/2014/main" id="{E0766BA1-9086-B748-8ABB-20F6A82A1C51}"/>
                  </a:ext>
                </a:extLst>
              </p:cNvPr>
              <p:cNvSpPr/>
              <p:nvPr/>
            </p:nvSpPr>
            <p:spPr>
              <a:xfrm rot="-5400000">
                <a:off x="16758948" y="12976461"/>
                <a:ext cx="1457489" cy="1359990"/>
              </a:xfrm>
              <a:prstGeom prst="trapezoid">
                <a:avLst>
                  <a:gd name="adj" fmla="val 25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69" name="Google Shape;65;p13">
                <a:extLst>
                  <a:ext uri="{FF2B5EF4-FFF2-40B4-BE49-F238E27FC236}">
                    <a16:creationId xmlns:a16="http://schemas.microsoft.com/office/drawing/2014/main" id="{6AD49AC4-CD27-784F-B349-8F5BE99C3ED5}"/>
                  </a:ext>
                </a:extLst>
              </p:cNvPr>
              <p:cNvSpPr txBox="1"/>
              <p:nvPr/>
            </p:nvSpPr>
            <p:spPr>
              <a:xfrm>
                <a:off x="16870600" y="13369056"/>
                <a:ext cx="1564257" cy="86436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dk1"/>
                    </a:solidFill>
                    <a:latin typeface="Times New Roman"/>
                    <a:ea typeface="Times New Roman"/>
                    <a:cs typeface="Times New Roman"/>
                    <a:sym typeface="Times New Roman"/>
                  </a:rPr>
                  <a:t>Renderer</a:t>
                </a:r>
                <a:endParaRPr sz="2400" dirty="0">
                  <a:latin typeface="Times New Roman"/>
                  <a:ea typeface="Times New Roman"/>
                  <a:cs typeface="Times New Roman"/>
                  <a:sym typeface="Times New Roman"/>
                </a:endParaRPr>
              </a:p>
            </p:txBody>
          </p:sp>
          <p:sp>
            <p:nvSpPr>
              <p:cNvPr id="70" name="Google Shape;86;p13">
                <a:extLst>
                  <a:ext uri="{FF2B5EF4-FFF2-40B4-BE49-F238E27FC236}">
                    <a16:creationId xmlns:a16="http://schemas.microsoft.com/office/drawing/2014/main" id="{7F96A967-47B7-FE44-AB22-3A23FA52D260}"/>
                  </a:ext>
                </a:extLst>
              </p:cNvPr>
              <p:cNvSpPr/>
              <p:nvPr/>
            </p:nvSpPr>
            <p:spPr>
              <a:xfrm rot="5403769">
                <a:off x="15926178" y="13108078"/>
                <a:ext cx="569996" cy="1096757"/>
              </a:xfrm>
              <a:prstGeom prst="up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output" descr="output">
              <a:hlinkClick r:id="" action="ppaction://media"/>
              <a:extLst>
                <a:ext uri="{FF2B5EF4-FFF2-40B4-BE49-F238E27FC236}">
                  <a16:creationId xmlns:a16="http://schemas.microsoft.com/office/drawing/2014/main" id="{5DBBF8F9-D52F-6540-A2CA-8036A4420DB2}"/>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19636792" y="11956344"/>
              <a:ext cx="1932334" cy="1449251"/>
            </a:xfrm>
            <a:prstGeom prst="rect">
              <a:avLst/>
            </a:prstGeom>
          </p:spPr>
        </p:pic>
        <p:sp>
          <p:nvSpPr>
            <p:cNvPr id="28" name="TextBox 27">
              <a:extLst>
                <a:ext uri="{FF2B5EF4-FFF2-40B4-BE49-F238E27FC236}">
                  <a16:creationId xmlns:a16="http://schemas.microsoft.com/office/drawing/2014/main" id="{1B4FF86A-B816-E24C-8DBE-C17E01FE1678}"/>
                </a:ext>
              </a:extLst>
            </p:cNvPr>
            <p:cNvSpPr txBox="1"/>
            <p:nvPr/>
          </p:nvSpPr>
          <p:spPr>
            <a:xfrm>
              <a:off x="22091485" y="13091899"/>
              <a:ext cx="1998304" cy="461665"/>
            </a:xfrm>
            <a:prstGeom prst="rect">
              <a:avLst/>
            </a:prstGeom>
            <a:noFill/>
          </p:spPr>
          <p:txBody>
            <a:bodyPr wrap="none" rtlCol="0">
              <a:spAutoFit/>
            </a:bodyPr>
            <a:lstStyle/>
            <a:p>
              <a:r>
                <a:rPr lang="en-US" sz="2400" dirty="0"/>
                <a:t>Ground Truth</a:t>
              </a:r>
            </a:p>
          </p:txBody>
        </p:sp>
        <p:grpSp>
          <p:nvGrpSpPr>
            <p:cNvPr id="38" name="Group 37">
              <a:extLst>
                <a:ext uri="{FF2B5EF4-FFF2-40B4-BE49-F238E27FC236}">
                  <a16:creationId xmlns:a16="http://schemas.microsoft.com/office/drawing/2014/main" id="{EF168636-56CA-2348-B34F-80B9D58AAF01}"/>
                </a:ext>
              </a:extLst>
            </p:cNvPr>
            <p:cNvGrpSpPr/>
            <p:nvPr/>
          </p:nvGrpSpPr>
          <p:grpSpPr>
            <a:xfrm>
              <a:off x="21550583" y="12723836"/>
              <a:ext cx="540902" cy="112420"/>
              <a:chOff x="20671108" y="13374980"/>
              <a:chExt cx="540902" cy="112420"/>
            </a:xfrm>
          </p:grpSpPr>
          <p:sp>
            <p:nvSpPr>
              <p:cNvPr id="37" name="Rectangle 36">
                <a:extLst>
                  <a:ext uri="{FF2B5EF4-FFF2-40B4-BE49-F238E27FC236}">
                    <a16:creationId xmlns:a16="http://schemas.microsoft.com/office/drawing/2014/main" id="{E290BADB-EE41-5349-A5DA-99346ABB27CD}"/>
                  </a:ext>
                </a:extLst>
              </p:cNvPr>
              <p:cNvSpPr/>
              <p:nvPr/>
            </p:nvSpPr>
            <p:spPr>
              <a:xfrm>
                <a:off x="20671108" y="13374980"/>
                <a:ext cx="540902"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86ACD38-8CBB-6644-B6F6-79DB011B3A11}"/>
                  </a:ext>
                </a:extLst>
              </p:cNvPr>
              <p:cNvSpPr/>
              <p:nvPr/>
            </p:nvSpPr>
            <p:spPr>
              <a:xfrm>
                <a:off x="20671108" y="13441681"/>
                <a:ext cx="540902"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 name="Picture 39">
              <a:extLst>
                <a:ext uri="{FF2B5EF4-FFF2-40B4-BE49-F238E27FC236}">
                  <a16:creationId xmlns:a16="http://schemas.microsoft.com/office/drawing/2014/main" id="{87613CEA-4301-9D47-8A79-34DD2840A0D7}"/>
                </a:ext>
              </a:extLst>
            </p:cNvPr>
            <p:cNvPicPr>
              <a:picLocks noChangeAspect="1"/>
            </p:cNvPicPr>
            <p:nvPr/>
          </p:nvPicPr>
          <p:blipFill>
            <a:blip r:embed="rId36"/>
            <a:stretch>
              <a:fillRect/>
            </a:stretch>
          </p:blipFill>
          <p:spPr>
            <a:xfrm>
              <a:off x="21594336" y="12145595"/>
              <a:ext cx="493988" cy="474228"/>
            </a:xfrm>
            <a:prstGeom prst="rect">
              <a:avLst/>
            </a:prstGeom>
          </p:spPr>
        </p:pic>
      </p:grpSp>
      <p:pic>
        <p:nvPicPr>
          <p:cNvPr id="42" name="Graphic 41">
            <a:extLst>
              <a:ext uri="{FF2B5EF4-FFF2-40B4-BE49-F238E27FC236}">
                <a16:creationId xmlns:a16="http://schemas.microsoft.com/office/drawing/2014/main" id="{71E6E10B-470E-D74D-8D98-AEEECB4B8CBE}"/>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2990001" y="11336618"/>
            <a:ext cx="3752678" cy="438269"/>
          </a:xfrm>
          <a:prstGeom prst="rect">
            <a:avLst/>
          </a:prstGeom>
        </p:spPr>
      </p:pic>
      <p:pic>
        <p:nvPicPr>
          <p:cNvPr id="55" name="Graphic 54">
            <a:extLst>
              <a:ext uri="{FF2B5EF4-FFF2-40B4-BE49-F238E27FC236}">
                <a16:creationId xmlns:a16="http://schemas.microsoft.com/office/drawing/2014/main" id="{0B59D6F6-48E6-0A45-9B97-EF11A79855D8}"/>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950890" y="13620501"/>
            <a:ext cx="2429952" cy="441809"/>
          </a:xfrm>
          <a:prstGeom prst="rect">
            <a:avLst/>
          </a:prstGeom>
        </p:spPr>
      </p:pic>
      <p:pic>
        <p:nvPicPr>
          <p:cNvPr id="60" name="Picture 59">
            <a:extLst>
              <a:ext uri="{FF2B5EF4-FFF2-40B4-BE49-F238E27FC236}">
                <a16:creationId xmlns:a16="http://schemas.microsoft.com/office/drawing/2014/main" id="{3929E76A-8EEC-CB4A-AC5D-3C21F8B32678}"/>
              </a:ext>
            </a:extLst>
          </p:cNvPr>
          <p:cNvPicPr>
            <a:picLocks noChangeAspect="1"/>
          </p:cNvPicPr>
          <p:nvPr/>
        </p:nvPicPr>
        <p:blipFill>
          <a:blip r:embed="rId41"/>
          <a:stretch>
            <a:fillRect/>
          </a:stretch>
        </p:blipFill>
        <p:spPr>
          <a:xfrm>
            <a:off x="15967877" y="14252085"/>
            <a:ext cx="1932335" cy="1449251"/>
          </a:xfrm>
          <a:prstGeom prst="rect">
            <a:avLst/>
          </a:prstGeom>
        </p:spPr>
      </p:pic>
      <p:pic>
        <p:nvPicPr>
          <p:cNvPr id="62" name="Picture 61">
            <a:extLst>
              <a:ext uri="{FF2B5EF4-FFF2-40B4-BE49-F238E27FC236}">
                <a16:creationId xmlns:a16="http://schemas.microsoft.com/office/drawing/2014/main" id="{0AF100CB-2D35-8442-8176-96C3F7C99C61}"/>
              </a:ext>
            </a:extLst>
          </p:cNvPr>
          <p:cNvPicPr>
            <a:picLocks noChangeAspect="1"/>
          </p:cNvPicPr>
          <p:nvPr/>
        </p:nvPicPr>
        <p:blipFill>
          <a:blip r:embed="rId42"/>
          <a:stretch>
            <a:fillRect/>
          </a:stretch>
        </p:blipFill>
        <p:spPr>
          <a:xfrm>
            <a:off x="18932336" y="15796852"/>
            <a:ext cx="1932335" cy="1449251"/>
          </a:xfrm>
          <a:prstGeom prst="rect">
            <a:avLst/>
          </a:prstGeom>
        </p:spPr>
      </p:pic>
      <p:cxnSp>
        <p:nvCxnSpPr>
          <p:cNvPr id="4108" name="Elbow Connector 4107">
            <a:extLst>
              <a:ext uri="{FF2B5EF4-FFF2-40B4-BE49-F238E27FC236}">
                <a16:creationId xmlns:a16="http://schemas.microsoft.com/office/drawing/2014/main" id="{ADCCAFF6-732B-BF44-AAB5-A9A538B67FA6}"/>
              </a:ext>
            </a:extLst>
          </p:cNvPr>
          <p:cNvCxnSpPr>
            <a:stCxn id="4101" idx="2"/>
          </p:cNvCxnSpPr>
          <p:nvPr/>
        </p:nvCxnSpPr>
        <p:spPr>
          <a:xfrm rot="5400000">
            <a:off x="22409074" y="14848363"/>
            <a:ext cx="323670" cy="302255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11" name="Elbow Connector 4110">
            <a:extLst>
              <a:ext uri="{FF2B5EF4-FFF2-40B4-BE49-F238E27FC236}">
                <a16:creationId xmlns:a16="http://schemas.microsoft.com/office/drawing/2014/main" id="{6D25B519-95EF-0E46-BF18-40670D2CCD90}"/>
              </a:ext>
            </a:extLst>
          </p:cNvPr>
          <p:cNvCxnSpPr>
            <a:cxnSpLocks/>
            <a:stCxn id="60" idx="1"/>
          </p:cNvCxnSpPr>
          <p:nvPr/>
        </p:nvCxnSpPr>
        <p:spPr>
          <a:xfrm rot="10800000" flipH="1" flipV="1">
            <a:off x="15967877" y="14976710"/>
            <a:ext cx="5920992" cy="2442137"/>
          </a:xfrm>
          <a:prstGeom prst="bentConnector3">
            <a:avLst>
              <a:gd name="adj1" fmla="val -386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119" name="Straight Arrow Connector 4118">
            <a:extLst>
              <a:ext uri="{FF2B5EF4-FFF2-40B4-BE49-F238E27FC236}">
                <a16:creationId xmlns:a16="http://schemas.microsoft.com/office/drawing/2014/main" id="{493357D6-C411-0D42-88D8-EFD098CDDBDA}"/>
              </a:ext>
            </a:extLst>
          </p:cNvPr>
          <p:cNvCxnSpPr/>
          <p:nvPr/>
        </p:nvCxnSpPr>
        <p:spPr>
          <a:xfrm flipV="1">
            <a:off x="21870867" y="16521477"/>
            <a:ext cx="0" cy="8973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129" name="Graphic 4128" descr="Badge Follow with solid fill">
            <a:extLst>
              <a:ext uri="{FF2B5EF4-FFF2-40B4-BE49-F238E27FC236}">
                <a16:creationId xmlns:a16="http://schemas.microsoft.com/office/drawing/2014/main" id="{C229A8F2-8976-E44B-83B3-25F2B2FA898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1606004" y="16148838"/>
            <a:ext cx="532810" cy="532810"/>
          </a:xfrm>
          <a:prstGeom prst="rect">
            <a:avLst/>
          </a:prstGeom>
        </p:spPr>
      </p:pic>
      <p:sp>
        <p:nvSpPr>
          <p:cNvPr id="154" name="Rectangle 153">
            <a:extLst>
              <a:ext uri="{FF2B5EF4-FFF2-40B4-BE49-F238E27FC236}">
                <a16:creationId xmlns:a16="http://schemas.microsoft.com/office/drawing/2014/main" id="{EB6A31AD-AAE7-2A40-81D4-E70634B1F2A5}"/>
              </a:ext>
            </a:extLst>
          </p:cNvPr>
          <p:cNvSpPr/>
          <p:nvPr/>
        </p:nvSpPr>
        <p:spPr>
          <a:xfrm>
            <a:off x="18129981" y="16546404"/>
            <a:ext cx="540902"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5C497744-C974-1F4B-BFE9-62170A1640B5}"/>
              </a:ext>
            </a:extLst>
          </p:cNvPr>
          <p:cNvSpPr/>
          <p:nvPr/>
        </p:nvSpPr>
        <p:spPr>
          <a:xfrm>
            <a:off x="18129981" y="16613105"/>
            <a:ext cx="540902"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6" name="Picture 155">
            <a:extLst>
              <a:ext uri="{FF2B5EF4-FFF2-40B4-BE49-F238E27FC236}">
                <a16:creationId xmlns:a16="http://schemas.microsoft.com/office/drawing/2014/main" id="{C39B2DA8-8305-1B41-A915-0D83D66C9E60}"/>
              </a:ext>
            </a:extLst>
          </p:cNvPr>
          <p:cNvPicPr>
            <a:picLocks noChangeAspect="1"/>
          </p:cNvPicPr>
          <p:nvPr/>
        </p:nvPicPr>
        <p:blipFill>
          <a:blip r:embed="rId36"/>
          <a:stretch>
            <a:fillRect/>
          </a:stretch>
        </p:blipFill>
        <p:spPr>
          <a:xfrm>
            <a:off x="18173734" y="15968163"/>
            <a:ext cx="493988" cy="474228"/>
          </a:xfrm>
          <a:prstGeom prst="rect">
            <a:avLst/>
          </a:prstGeom>
        </p:spPr>
      </p:pic>
      <p:pic>
        <p:nvPicPr>
          <p:cNvPr id="4137" name="Picture 4136">
            <a:extLst>
              <a:ext uri="{FF2B5EF4-FFF2-40B4-BE49-F238E27FC236}">
                <a16:creationId xmlns:a16="http://schemas.microsoft.com/office/drawing/2014/main" id="{952BFB19-8D72-AA48-ABEF-B2E9CE0BA790}"/>
              </a:ext>
            </a:extLst>
          </p:cNvPr>
          <p:cNvPicPr>
            <a:picLocks noChangeAspect="1"/>
          </p:cNvPicPr>
          <p:nvPr/>
        </p:nvPicPr>
        <p:blipFill>
          <a:blip r:embed="rId45"/>
          <a:stretch>
            <a:fillRect/>
          </a:stretch>
        </p:blipFill>
        <p:spPr>
          <a:xfrm>
            <a:off x="15913316" y="19941613"/>
            <a:ext cx="2032000" cy="1524000"/>
          </a:xfrm>
          <a:prstGeom prst="rect">
            <a:avLst/>
          </a:prstGeom>
        </p:spPr>
      </p:pic>
      <p:pic>
        <p:nvPicPr>
          <p:cNvPr id="4143" name="Picture 4142">
            <a:extLst>
              <a:ext uri="{FF2B5EF4-FFF2-40B4-BE49-F238E27FC236}">
                <a16:creationId xmlns:a16="http://schemas.microsoft.com/office/drawing/2014/main" id="{1F64A0CA-7DFE-0B4B-92D9-51DF5AB087D7}"/>
              </a:ext>
            </a:extLst>
          </p:cNvPr>
          <p:cNvPicPr>
            <a:picLocks noChangeAspect="1"/>
          </p:cNvPicPr>
          <p:nvPr/>
        </p:nvPicPr>
        <p:blipFill>
          <a:blip r:embed="rId41"/>
          <a:stretch>
            <a:fillRect/>
          </a:stretch>
        </p:blipFill>
        <p:spPr>
          <a:xfrm>
            <a:off x="15913316" y="18351716"/>
            <a:ext cx="2032000" cy="1524000"/>
          </a:xfrm>
          <a:prstGeom prst="rect">
            <a:avLst/>
          </a:prstGeom>
        </p:spPr>
      </p:pic>
      <p:pic>
        <p:nvPicPr>
          <p:cNvPr id="4147" name="Picture 4146">
            <a:extLst>
              <a:ext uri="{FF2B5EF4-FFF2-40B4-BE49-F238E27FC236}">
                <a16:creationId xmlns:a16="http://schemas.microsoft.com/office/drawing/2014/main" id="{C9BAB61A-1205-5D4C-BA92-970A248D89B8}"/>
              </a:ext>
            </a:extLst>
          </p:cNvPr>
          <p:cNvPicPr>
            <a:picLocks noChangeAspect="1"/>
          </p:cNvPicPr>
          <p:nvPr/>
        </p:nvPicPr>
        <p:blipFill>
          <a:blip r:embed="rId46"/>
          <a:stretch>
            <a:fillRect/>
          </a:stretch>
        </p:blipFill>
        <p:spPr>
          <a:xfrm>
            <a:off x="21573120" y="19912308"/>
            <a:ext cx="2032000" cy="1524000"/>
          </a:xfrm>
          <a:prstGeom prst="rect">
            <a:avLst/>
          </a:prstGeom>
        </p:spPr>
      </p:pic>
      <p:pic>
        <p:nvPicPr>
          <p:cNvPr id="4151" name="Picture 4150">
            <a:extLst>
              <a:ext uri="{FF2B5EF4-FFF2-40B4-BE49-F238E27FC236}">
                <a16:creationId xmlns:a16="http://schemas.microsoft.com/office/drawing/2014/main" id="{03C0031D-1513-CF4D-A60B-FD7411A8D447}"/>
              </a:ext>
            </a:extLst>
          </p:cNvPr>
          <p:cNvPicPr>
            <a:picLocks noChangeAspect="1"/>
          </p:cNvPicPr>
          <p:nvPr/>
        </p:nvPicPr>
        <p:blipFill>
          <a:blip r:embed="rId47"/>
          <a:stretch>
            <a:fillRect/>
          </a:stretch>
        </p:blipFill>
        <p:spPr>
          <a:xfrm>
            <a:off x="21573120" y="18334895"/>
            <a:ext cx="2032000" cy="1524000"/>
          </a:xfrm>
          <a:prstGeom prst="rect">
            <a:avLst/>
          </a:prstGeom>
        </p:spPr>
      </p:pic>
      <p:sp>
        <p:nvSpPr>
          <p:cNvPr id="171" name="Google Shape;61;p13">
            <a:extLst>
              <a:ext uri="{FF2B5EF4-FFF2-40B4-BE49-F238E27FC236}">
                <a16:creationId xmlns:a16="http://schemas.microsoft.com/office/drawing/2014/main" id="{6EC871B2-7A03-F548-822F-0741F2CFAAB4}"/>
              </a:ext>
            </a:extLst>
          </p:cNvPr>
          <p:cNvSpPr/>
          <p:nvPr/>
        </p:nvSpPr>
        <p:spPr>
          <a:xfrm rot="16200000">
            <a:off x="17927217" y="19292596"/>
            <a:ext cx="1193181" cy="989681"/>
          </a:xfrm>
          <a:prstGeom prst="flowChartManualOperation">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67;p13">
            <a:extLst>
              <a:ext uri="{FF2B5EF4-FFF2-40B4-BE49-F238E27FC236}">
                <a16:creationId xmlns:a16="http://schemas.microsoft.com/office/drawing/2014/main" id="{9A0F7FC3-83A1-034E-B506-399B81DD33CD}"/>
              </a:ext>
            </a:extLst>
          </p:cNvPr>
          <p:cNvSpPr txBox="1"/>
          <p:nvPr/>
        </p:nvSpPr>
        <p:spPr>
          <a:xfrm>
            <a:off x="18011581" y="19499683"/>
            <a:ext cx="1059577"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Times New Roman"/>
                <a:ea typeface="Times New Roman"/>
                <a:cs typeface="Times New Roman"/>
                <a:sym typeface="Times New Roman"/>
              </a:rPr>
              <a:t>Encoder</a:t>
            </a:r>
            <a:endParaRPr sz="2000" dirty="0">
              <a:latin typeface="Times New Roman"/>
              <a:ea typeface="Times New Roman"/>
              <a:cs typeface="Times New Roman"/>
              <a:sym typeface="Times New Roman"/>
            </a:endParaRPr>
          </a:p>
        </p:txBody>
      </p:sp>
      <p:sp>
        <p:nvSpPr>
          <p:cNvPr id="174" name="Google Shape;62;p13">
            <a:extLst>
              <a:ext uri="{FF2B5EF4-FFF2-40B4-BE49-F238E27FC236}">
                <a16:creationId xmlns:a16="http://schemas.microsoft.com/office/drawing/2014/main" id="{0C77BE7D-2C06-714E-AF6A-72FEFAEA9E9C}"/>
              </a:ext>
            </a:extLst>
          </p:cNvPr>
          <p:cNvSpPr/>
          <p:nvPr/>
        </p:nvSpPr>
        <p:spPr>
          <a:xfrm>
            <a:off x="19071158" y="19427692"/>
            <a:ext cx="208625" cy="721800"/>
          </a:xfrm>
          <a:prstGeom prst="flowChartProcess">
            <a:avLst/>
          </a:prstGeom>
          <a:solidFill>
            <a:schemeClr val="lt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3;p13">
            <a:extLst>
              <a:ext uri="{FF2B5EF4-FFF2-40B4-BE49-F238E27FC236}">
                <a16:creationId xmlns:a16="http://schemas.microsoft.com/office/drawing/2014/main" id="{1C503653-44FD-7041-9986-82CBCD7853B1}"/>
              </a:ext>
            </a:extLst>
          </p:cNvPr>
          <p:cNvSpPr txBox="1"/>
          <p:nvPr/>
        </p:nvSpPr>
        <p:spPr>
          <a:xfrm rot="5400000">
            <a:off x="18675967" y="19754354"/>
            <a:ext cx="1104215"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Times New Roman"/>
                <a:ea typeface="Times New Roman"/>
                <a:cs typeface="Times New Roman"/>
                <a:sym typeface="Times New Roman"/>
              </a:rPr>
              <a:t>Latent</a:t>
            </a:r>
            <a:r>
              <a:rPr lang="en" sz="1000" dirty="0">
                <a:solidFill>
                  <a:schemeClr val="dk1"/>
                </a:solidFill>
                <a:latin typeface="Times New Roman"/>
                <a:ea typeface="Times New Roman"/>
                <a:cs typeface="Times New Roman"/>
                <a:sym typeface="Times New Roman"/>
              </a:rPr>
              <a:t> </a:t>
            </a:r>
            <a:endParaRPr sz="1000" dirty="0">
              <a:latin typeface="Times New Roman"/>
              <a:ea typeface="Times New Roman"/>
              <a:cs typeface="Times New Roman"/>
              <a:sym typeface="Times New Roman"/>
            </a:endParaRPr>
          </a:p>
        </p:txBody>
      </p:sp>
      <p:sp>
        <p:nvSpPr>
          <p:cNvPr id="175" name="Rectangle 174">
            <a:extLst>
              <a:ext uri="{FF2B5EF4-FFF2-40B4-BE49-F238E27FC236}">
                <a16:creationId xmlns:a16="http://schemas.microsoft.com/office/drawing/2014/main" id="{42C7A16B-E941-8F40-9045-C161DC607ED8}"/>
              </a:ext>
            </a:extLst>
          </p:cNvPr>
          <p:cNvSpPr/>
          <p:nvPr/>
        </p:nvSpPr>
        <p:spPr>
          <a:xfrm>
            <a:off x="19484210" y="19675136"/>
            <a:ext cx="540902"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C0D3FF63-DA38-5A44-8FF4-437411D1674E}"/>
              </a:ext>
            </a:extLst>
          </p:cNvPr>
          <p:cNvSpPr/>
          <p:nvPr/>
        </p:nvSpPr>
        <p:spPr>
          <a:xfrm>
            <a:off x="19484210" y="19741837"/>
            <a:ext cx="540902"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7" name="Picture 176">
            <a:extLst>
              <a:ext uri="{FF2B5EF4-FFF2-40B4-BE49-F238E27FC236}">
                <a16:creationId xmlns:a16="http://schemas.microsoft.com/office/drawing/2014/main" id="{7192650D-4F3E-C044-8503-00C74CE9B8AE}"/>
              </a:ext>
            </a:extLst>
          </p:cNvPr>
          <p:cNvPicPr>
            <a:picLocks noChangeAspect="1"/>
          </p:cNvPicPr>
          <p:nvPr/>
        </p:nvPicPr>
        <p:blipFill>
          <a:blip r:embed="rId36"/>
          <a:stretch>
            <a:fillRect/>
          </a:stretch>
        </p:blipFill>
        <p:spPr>
          <a:xfrm>
            <a:off x="19527963" y="19096895"/>
            <a:ext cx="493988" cy="474228"/>
          </a:xfrm>
          <a:prstGeom prst="rect">
            <a:avLst/>
          </a:prstGeom>
        </p:spPr>
      </p:pic>
      <p:sp>
        <p:nvSpPr>
          <p:cNvPr id="178" name="Google Shape;61;p13">
            <a:extLst>
              <a:ext uri="{FF2B5EF4-FFF2-40B4-BE49-F238E27FC236}">
                <a16:creationId xmlns:a16="http://schemas.microsoft.com/office/drawing/2014/main" id="{05A40FF3-6FF9-494D-A617-E3BAA94918F2}"/>
              </a:ext>
            </a:extLst>
          </p:cNvPr>
          <p:cNvSpPr/>
          <p:nvPr/>
        </p:nvSpPr>
        <p:spPr>
          <a:xfrm rot="5400000">
            <a:off x="20413436" y="19292596"/>
            <a:ext cx="1193181" cy="989681"/>
          </a:xfrm>
          <a:prstGeom prst="flowChartManualOperation">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67;p13">
            <a:extLst>
              <a:ext uri="{FF2B5EF4-FFF2-40B4-BE49-F238E27FC236}">
                <a16:creationId xmlns:a16="http://schemas.microsoft.com/office/drawing/2014/main" id="{096B7DA2-09C7-EC48-872C-30A0CF372E4A}"/>
              </a:ext>
            </a:extLst>
          </p:cNvPr>
          <p:cNvSpPr txBox="1"/>
          <p:nvPr/>
        </p:nvSpPr>
        <p:spPr>
          <a:xfrm>
            <a:off x="20497800" y="19499683"/>
            <a:ext cx="1059577"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Times New Roman"/>
                <a:ea typeface="Times New Roman"/>
                <a:cs typeface="Times New Roman"/>
                <a:sym typeface="Times New Roman"/>
              </a:rPr>
              <a:t>Encoder</a:t>
            </a:r>
            <a:endParaRPr sz="2000" dirty="0">
              <a:latin typeface="Times New Roman"/>
              <a:ea typeface="Times New Roman"/>
              <a:cs typeface="Times New Roman"/>
              <a:sym typeface="Times New Roman"/>
            </a:endParaRPr>
          </a:p>
        </p:txBody>
      </p:sp>
      <p:sp>
        <p:nvSpPr>
          <p:cNvPr id="180" name="Google Shape;62;p13">
            <a:extLst>
              <a:ext uri="{FF2B5EF4-FFF2-40B4-BE49-F238E27FC236}">
                <a16:creationId xmlns:a16="http://schemas.microsoft.com/office/drawing/2014/main" id="{2851161D-1E4F-054B-818A-30D04118AF78}"/>
              </a:ext>
            </a:extLst>
          </p:cNvPr>
          <p:cNvSpPr/>
          <p:nvPr/>
        </p:nvSpPr>
        <p:spPr>
          <a:xfrm>
            <a:off x="20208783" y="19445224"/>
            <a:ext cx="208625" cy="721800"/>
          </a:xfrm>
          <a:prstGeom prst="flowChartProcess">
            <a:avLst/>
          </a:prstGeom>
          <a:solidFill>
            <a:schemeClr val="lt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3;p13">
            <a:extLst>
              <a:ext uri="{FF2B5EF4-FFF2-40B4-BE49-F238E27FC236}">
                <a16:creationId xmlns:a16="http://schemas.microsoft.com/office/drawing/2014/main" id="{10B75F80-4AB9-8C40-BDC3-F97083797E47}"/>
              </a:ext>
            </a:extLst>
          </p:cNvPr>
          <p:cNvSpPr txBox="1"/>
          <p:nvPr/>
        </p:nvSpPr>
        <p:spPr>
          <a:xfrm rot="5400000">
            <a:off x="19813592" y="19771886"/>
            <a:ext cx="1104215"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Times New Roman"/>
                <a:ea typeface="Times New Roman"/>
                <a:cs typeface="Times New Roman"/>
                <a:sym typeface="Times New Roman"/>
              </a:rPr>
              <a:t>Latent</a:t>
            </a:r>
            <a:r>
              <a:rPr lang="en" sz="1000" dirty="0">
                <a:solidFill>
                  <a:schemeClr val="dk1"/>
                </a:solidFill>
                <a:latin typeface="Times New Roman"/>
                <a:ea typeface="Times New Roman"/>
                <a:cs typeface="Times New Roman"/>
                <a:sym typeface="Times New Roman"/>
              </a:rPr>
              <a:t> </a:t>
            </a:r>
            <a:endParaRPr sz="1000" dirty="0">
              <a:latin typeface="Times New Roman"/>
              <a:ea typeface="Times New Roman"/>
              <a:cs typeface="Times New Roman"/>
              <a:sym typeface="Times New Roman"/>
            </a:endParaRPr>
          </a:p>
        </p:txBody>
      </p:sp>
      <p:pic>
        <p:nvPicPr>
          <p:cNvPr id="4157" name="Graphic 4156">
            <a:extLst>
              <a:ext uri="{FF2B5EF4-FFF2-40B4-BE49-F238E27FC236}">
                <a16:creationId xmlns:a16="http://schemas.microsoft.com/office/drawing/2014/main" id="{34F3990D-C06B-2B49-9432-82F0961D9B6E}"/>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588498" y="17759805"/>
            <a:ext cx="576609" cy="396419"/>
          </a:xfrm>
          <a:prstGeom prst="rect">
            <a:avLst/>
          </a:prstGeom>
        </p:spPr>
      </p:pic>
      <p:pic>
        <p:nvPicPr>
          <p:cNvPr id="65" name="Graphic 64">
            <a:extLst>
              <a:ext uri="{FF2B5EF4-FFF2-40B4-BE49-F238E27FC236}">
                <a16:creationId xmlns:a16="http://schemas.microsoft.com/office/drawing/2014/main" id="{E7165DA3-B0BD-754F-901A-4D537F869D85}"/>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24223056" y="19505022"/>
            <a:ext cx="3472464" cy="438272"/>
          </a:xfrm>
          <a:prstGeom prst="rect">
            <a:avLst/>
          </a:prstGeom>
        </p:spPr>
      </p:pic>
      <p:pic>
        <p:nvPicPr>
          <p:cNvPr id="67" name="Graphic 66">
            <a:extLst>
              <a:ext uri="{FF2B5EF4-FFF2-40B4-BE49-F238E27FC236}">
                <a16:creationId xmlns:a16="http://schemas.microsoft.com/office/drawing/2014/main" id="{5DCC0E9B-61DE-2D4A-A14B-C15270130FC5}"/>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24223688" y="18272348"/>
            <a:ext cx="5784330" cy="447597"/>
          </a:xfrm>
          <a:prstGeom prst="rect">
            <a:avLst/>
          </a:prstGeom>
        </p:spPr>
      </p:pic>
      <p:pic>
        <p:nvPicPr>
          <p:cNvPr id="6" name="Picture 5">
            <a:extLst>
              <a:ext uri="{FF2B5EF4-FFF2-40B4-BE49-F238E27FC236}">
                <a16:creationId xmlns:a16="http://schemas.microsoft.com/office/drawing/2014/main" id="{84C576D6-D473-A843-929E-4B719F8E63B8}"/>
              </a:ext>
            </a:extLst>
          </p:cNvPr>
          <p:cNvPicPr>
            <a:picLocks noChangeAspect="1"/>
          </p:cNvPicPr>
          <p:nvPr/>
        </p:nvPicPr>
        <p:blipFill>
          <a:blip r:embed="rId54"/>
          <a:stretch>
            <a:fillRect/>
          </a:stretch>
        </p:blipFill>
        <p:spPr>
          <a:xfrm>
            <a:off x="35202781" y="-880113"/>
            <a:ext cx="9476011" cy="4973834"/>
          </a:xfrm>
          <a:prstGeom prst="rect">
            <a:avLst/>
          </a:prstGeom>
        </p:spPr>
      </p:pic>
      <p:sp>
        <p:nvSpPr>
          <p:cNvPr id="91" name="TextBox 90">
            <a:extLst>
              <a:ext uri="{FF2B5EF4-FFF2-40B4-BE49-F238E27FC236}">
                <a16:creationId xmlns:a16="http://schemas.microsoft.com/office/drawing/2014/main" id="{0394E267-0A77-C549-B3FC-A7930FCC5FB9}"/>
              </a:ext>
            </a:extLst>
          </p:cNvPr>
          <p:cNvSpPr txBox="1"/>
          <p:nvPr/>
        </p:nvSpPr>
        <p:spPr>
          <a:xfrm>
            <a:off x="30638022" y="20020513"/>
            <a:ext cx="12167316" cy="1938992"/>
          </a:xfrm>
          <a:prstGeom prst="rect">
            <a:avLst/>
          </a:prstGeom>
          <a:noFill/>
        </p:spPr>
        <p:txBody>
          <a:bodyPr wrap="square" rtlCol="0">
            <a:spAutoFit/>
          </a:bodyPr>
          <a:lstStyle/>
          <a:p>
            <a:pPr algn="just"/>
            <a:r>
              <a:rPr lang="en-US" sz="2400" dirty="0">
                <a:cs typeface="Arial" panose="020B0604020202020204" pitchFamily="34" charset="0"/>
              </a:rPr>
              <a:t>References:</a:t>
            </a:r>
          </a:p>
          <a:p>
            <a:pPr algn="just"/>
            <a:r>
              <a:rPr lang="en-US" sz="2400" dirty="0">
                <a:cs typeface="Arial" panose="020B0604020202020204" pitchFamily="34" charset="0"/>
              </a:rPr>
              <a:t>[TbD] Kotera et al. Intra-frame Object Tracking by Deblatting, ICCV VOT 2019</a:t>
            </a:r>
          </a:p>
          <a:p>
            <a:pPr algn="just"/>
            <a:r>
              <a:rPr lang="en-US" sz="2400" dirty="0">
                <a:cs typeface="Arial" panose="020B0604020202020204" pitchFamily="34" charset="0"/>
              </a:rPr>
              <a:t>[TbD-3D] Rozumnyi et al. Sub-frame Appearance and 6D Pose Estimation </a:t>
            </a:r>
          </a:p>
          <a:p>
            <a:pPr algn="just"/>
            <a:r>
              <a:rPr lang="en-US" sz="2400" dirty="0">
                <a:cs typeface="Arial" panose="020B0604020202020204" pitchFamily="34" charset="0"/>
              </a:rPr>
              <a:t>	of Fast Moving Objects, CVPR 2020</a:t>
            </a:r>
          </a:p>
          <a:p>
            <a:pPr algn="just"/>
            <a:r>
              <a:rPr lang="en-US" sz="2400" dirty="0">
                <a:cs typeface="Arial" panose="020B0604020202020204" pitchFamily="34" charset="0"/>
              </a:rPr>
              <a:t>[Falling Objects] Kotera et al. Restoration of Fast Moving Objects, TIP 2020</a:t>
            </a:r>
          </a:p>
        </p:txBody>
      </p:sp>
      <p:sp>
        <p:nvSpPr>
          <p:cNvPr id="100" name="Content Placeholder 16">
            <a:extLst>
              <a:ext uri="{FF2B5EF4-FFF2-40B4-BE49-F238E27FC236}">
                <a16:creationId xmlns:a16="http://schemas.microsoft.com/office/drawing/2014/main" id="{3FB6D348-A1E2-2E41-96F1-2C7F3C2EFFB2}"/>
              </a:ext>
            </a:extLst>
          </p:cNvPr>
          <p:cNvSpPr txBox="1">
            <a:spLocks/>
          </p:cNvSpPr>
          <p:nvPr/>
        </p:nvSpPr>
        <p:spPr bwMode="auto">
          <a:xfrm>
            <a:off x="23807432" y="17527067"/>
            <a:ext cx="6250685" cy="214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normAutofit/>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0" lvl="1" indent="0" defTabSz="2033588" eaLnBrk="1" hangingPunct="1">
              <a:buNone/>
              <a:defRPr/>
            </a:pPr>
            <a:r>
              <a:rPr lang="en-US" altLang="en-US" sz="3200" dirty="0">
                <a:solidFill>
                  <a:srgbClr val="000000"/>
                </a:solidFill>
                <a:latin typeface="Arial" panose="020B0604020202020204" pitchFamily="34" charset="0"/>
                <a:cs typeface="Arial" panose="020B0604020202020204" pitchFamily="34" charset="0"/>
              </a:rPr>
              <a:t> 4. Time-consistency</a:t>
            </a: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r>
              <a:rPr lang="en-US" altLang="en-US" sz="3200" dirty="0">
                <a:solidFill>
                  <a:srgbClr val="000000"/>
                </a:solidFill>
                <a:latin typeface="Arial" panose="020B0604020202020204" pitchFamily="34" charset="0"/>
                <a:cs typeface="Arial" panose="020B0604020202020204" pitchFamily="34" charset="0"/>
              </a:rPr>
              <a:t> 5. Sharpness </a:t>
            </a:r>
          </a:p>
        </p:txBody>
      </p:sp>
      <p:pic>
        <p:nvPicPr>
          <p:cNvPr id="12" name="Picture 11">
            <a:extLst>
              <a:ext uri="{FF2B5EF4-FFF2-40B4-BE49-F238E27FC236}">
                <a16:creationId xmlns:a16="http://schemas.microsoft.com/office/drawing/2014/main" id="{B05781FA-E691-1E44-8A16-2FAD59EBDF6F}"/>
              </a:ext>
            </a:extLst>
          </p:cNvPr>
          <p:cNvPicPr>
            <a:picLocks noChangeAspect="1"/>
          </p:cNvPicPr>
          <p:nvPr/>
        </p:nvPicPr>
        <p:blipFill>
          <a:blip r:embed="rId55"/>
          <a:stretch>
            <a:fillRect/>
          </a:stretch>
        </p:blipFill>
        <p:spPr>
          <a:xfrm>
            <a:off x="37754926" y="15929835"/>
            <a:ext cx="5741246" cy="1703703"/>
          </a:xfrm>
          <a:prstGeom prst="rect">
            <a:avLst/>
          </a:prstGeom>
        </p:spPr>
      </p:pic>
      <p:pic>
        <p:nvPicPr>
          <p:cNvPr id="106" name="Picture 105">
            <a:extLst>
              <a:ext uri="{FF2B5EF4-FFF2-40B4-BE49-F238E27FC236}">
                <a16:creationId xmlns:a16="http://schemas.microsoft.com/office/drawing/2014/main" id="{5BA52452-EF31-AC43-8FC7-306B023007FD}"/>
              </a:ext>
            </a:extLst>
          </p:cNvPr>
          <p:cNvPicPr>
            <a:picLocks noChangeAspect="1"/>
          </p:cNvPicPr>
          <p:nvPr/>
        </p:nvPicPr>
        <p:blipFill>
          <a:blip r:embed="rId45"/>
          <a:stretch>
            <a:fillRect/>
          </a:stretch>
        </p:blipFill>
        <p:spPr>
          <a:xfrm>
            <a:off x="15968620" y="15796852"/>
            <a:ext cx="1932335" cy="1449251"/>
          </a:xfrm>
          <a:prstGeom prst="rect">
            <a:avLst/>
          </a:prstGeom>
        </p:spPr>
      </p:pic>
      <p:pic>
        <p:nvPicPr>
          <p:cNvPr id="20" name="Picture 19">
            <a:extLst>
              <a:ext uri="{FF2B5EF4-FFF2-40B4-BE49-F238E27FC236}">
                <a16:creationId xmlns:a16="http://schemas.microsoft.com/office/drawing/2014/main" id="{F10C0F12-C1F9-7D48-81A0-35A4BA7C762D}"/>
              </a:ext>
            </a:extLst>
          </p:cNvPr>
          <p:cNvPicPr>
            <a:picLocks noChangeAspect="1"/>
          </p:cNvPicPr>
          <p:nvPr/>
        </p:nvPicPr>
        <p:blipFill>
          <a:blip r:embed="rId56"/>
          <a:stretch>
            <a:fillRect/>
          </a:stretch>
        </p:blipFill>
        <p:spPr>
          <a:xfrm>
            <a:off x="30489855" y="10758474"/>
            <a:ext cx="7054663" cy="4459555"/>
          </a:xfrm>
          <a:prstGeom prst="rect">
            <a:avLst/>
          </a:prstGeom>
        </p:spPr>
      </p:pic>
      <p:pic>
        <p:nvPicPr>
          <p:cNvPr id="31" name="Picture 30">
            <a:extLst>
              <a:ext uri="{FF2B5EF4-FFF2-40B4-BE49-F238E27FC236}">
                <a16:creationId xmlns:a16="http://schemas.microsoft.com/office/drawing/2014/main" id="{88073936-3D6B-734F-80A4-4D5159C7D746}"/>
              </a:ext>
            </a:extLst>
          </p:cNvPr>
          <p:cNvPicPr>
            <a:picLocks noChangeAspect="1"/>
          </p:cNvPicPr>
          <p:nvPr/>
        </p:nvPicPr>
        <p:blipFill>
          <a:blip r:embed="rId57"/>
          <a:stretch>
            <a:fillRect/>
          </a:stretch>
        </p:blipFill>
        <p:spPr>
          <a:xfrm>
            <a:off x="40360583" y="9243567"/>
            <a:ext cx="3069411" cy="6312236"/>
          </a:xfrm>
          <a:prstGeom prst="rect">
            <a:avLst/>
          </a:prstGeom>
        </p:spPr>
      </p:pic>
    </p:spTree>
  </p:cSld>
  <p:clrMapOvr>
    <a:masterClrMapping/>
  </p:clrMapOvr>
  <p:timing>
    <p:tnLst>
      <p:par>
        <p:cTn id="1" dur="indefinite" restart="never" nodeType="tmRoot">
          <p:childTnLst>
            <p:video>
              <p:cMediaNode vol="80000">
                <p:cTn id="2" fill="hold" display="0">
                  <p:stCondLst>
                    <p:cond delay="indefinite"/>
                  </p:stCondLst>
                </p:cTn>
                <p:tgtEl>
                  <p:spTgt spid="24"/>
                </p:tgtEl>
              </p:cMediaNode>
            </p:video>
            <p:video>
              <p:cMediaNode vol="80000">
                <p:cTn id="3" fill="hold" display="0">
                  <p:stCondLst>
                    <p:cond delay="indefinite"/>
                  </p:stCondLst>
                </p:cTn>
                <p:tgtEl>
                  <p:spTgt spid="27"/>
                </p:tgtEl>
              </p:cMediaNode>
            </p:video>
            <p:video>
              <p:cMediaNode vol="80000">
                <p:cTn id="4" fill="hold" display="0">
                  <p:stCondLst>
                    <p:cond delay="indefinite"/>
                  </p:stCondLst>
                </p:cTn>
                <p:tgtEl>
                  <p:spTgt spid="4102"/>
                </p:tgtEl>
              </p:cMediaNode>
            </p:video>
            <p:video>
              <p:cMediaNode vol="80000">
                <p:cTn id="5" fill="hold" display="0">
                  <p:stCondLst>
                    <p:cond delay="indefinite"/>
                  </p:stCondLst>
                </p:cTn>
                <p:tgtEl>
                  <p:spTgt spid="410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13"/>
          <p:cNvSpPr>
            <a:spLocks noGrp="1"/>
          </p:cNvSpPr>
          <p:nvPr>
            <p:ph type="title"/>
          </p:nvPr>
        </p:nvSpPr>
        <p:spPr>
          <a:xfrm>
            <a:off x="4754564" y="604839"/>
            <a:ext cx="34470975" cy="2078037"/>
          </a:xfrm>
        </p:spPr>
        <p:txBody>
          <a:bodyPr/>
          <a:lstStyle/>
          <a:p>
            <a:r>
              <a:rPr lang="en-US" altLang="en-US" sz="5400" dirty="0">
                <a:latin typeface="Arial" panose="020B0604020202020204" pitchFamily="34" charset="0"/>
                <a:cs typeface="Arial" panose="020B0604020202020204" pitchFamily="34" charset="0"/>
              </a:rPr>
              <a:t>Your title here:  Maybe add some pictures and/or school logo on the left </a:t>
            </a:r>
            <a:br>
              <a:rPr lang="en-US" altLang="en-US" sz="5400" dirty="0">
                <a:latin typeface="Arial" panose="020B0604020202020204" pitchFamily="34" charset="0"/>
                <a:cs typeface="Arial" panose="020B0604020202020204" pitchFamily="34" charset="0"/>
              </a:rPr>
            </a:br>
            <a:r>
              <a:rPr lang="en-US" altLang="en-US" sz="4500" dirty="0">
                <a:latin typeface="Arial" panose="020B0604020202020204" pitchFamily="34" charset="0"/>
                <a:cs typeface="Arial" panose="020B0604020202020204" pitchFamily="34" charset="0"/>
              </a:rPr>
              <a:t>authors and affiliation (First names of authors increase interaction potential)</a:t>
            </a:r>
            <a:br>
              <a:rPr lang="en-US" altLang="en-US" sz="5400" dirty="0">
                <a:latin typeface="Arial" panose="020B0604020202020204" pitchFamily="34" charset="0"/>
                <a:cs typeface="Arial" panose="020B0604020202020204" pitchFamily="34" charset="0"/>
              </a:rPr>
            </a:br>
            <a:endParaRPr lang="en-US" altLang="en-US" sz="5000" dirty="0">
              <a:latin typeface="Arial" panose="020B0604020202020204" pitchFamily="34" charset="0"/>
              <a:cs typeface="Arial" panose="020B0604020202020204" pitchFamily="34" charset="0"/>
            </a:endParaRPr>
          </a:p>
        </p:txBody>
      </p:sp>
      <p:sp>
        <p:nvSpPr>
          <p:cNvPr id="15" name="Content Placeholder 14"/>
          <p:cNvSpPr>
            <a:spLocks noGrp="1"/>
          </p:cNvSpPr>
          <p:nvPr>
            <p:ph sz="half" idx="2"/>
          </p:nvPr>
        </p:nvSpPr>
        <p:spPr>
          <a:xfrm>
            <a:off x="830263" y="3462338"/>
            <a:ext cx="13415962" cy="17441862"/>
          </a:xfrm>
        </p:spPr>
        <p:txBody>
          <a:bodyPr/>
          <a:lstStyle/>
          <a:p>
            <a:pPr marL="565150" indent="-565150" defTabSz="2033588" eaLnBrk="1" hangingPunct="1">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1 (sizes):</a:t>
            </a:r>
          </a:p>
          <a:p>
            <a:pPr marL="565150" lvl="1" indent="-565150" defTabSz="2033588" eaLnBrk="1" hangingPunct="1">
              <a:buFont typeface="Wingdings" panose="05000000000000000000" pitchFamily="2" charset="2"/>
              <a:buChar char="Ø"/>
              <a:defRPr/>
            </a:pPr>
            <a:r>
              <a:rPr lang="en-US" altLang="ja-JP" sz="3200" dirty="0" err="1">
                <a:solidFill>
                  <a:srgbClr val="000000"/>
                </a:solidFill>
                <a:latin typeface="Arial" panose="020B0604020202020204" pitchFamily="34" charset="0"/>
                <a:cs typeface="Arial" panose="020B0604020202020204" pitchFamily="34" charset="0"/>
              </a:rPr>
              <a:t>CVPR'21</a:t>
            </a:r>
            <a:r>
              <a:rPr lang="en-US" altLang="ja-JP" sz="3200" dirty="0">
                <a:solidFill>
                  <a:srgbClr val="000000"/>
                </a:solidFill>
                <a:latin typeface="Arial" panose="020B0604020202020204" pitchFamily="34" charset="0"/>
                <a:cs typeface="Arial" panose="020B0604020202020204" pitchFamily="34" charset="0"/>
              </a:rPr>
              <a:t> will be virtual, but we are still providing the physical poster template in case you would like to print it later for other purposes within your institution. </a:t>
            </a: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Ideally you want to keep it very readable: this is not your paper, it i</a:t>
            </a:r>
            <a:r>
              <a:rPr lang="en-US" altLang="ja-JP" sz="3200" dirty="0">
                <a:solidFill>
                  <a:srgbClr val="000000"/>
                </a:solidFill>
                <a:latin typeface="Arial" panose="020B0604020202020204" pitchFamily="34" charset="0"/>
                <a:cs typeface="Arial" panose="020B0604020202020204" pitchFamily="34" charset="0"/>
              </a:rPr>
              <a:t>s a poster. 32pt here is good for most text:</a:t>
            </a:r>
          </a:p>
          <a:p>
            <a:pPr marL="1187450" lvl="2" indent="-474663" defTabSz="2033588" eaLnBrk="1" hangingPunct="1">
              <a:defRPr/>
            </a:pPr>
            <a:r>
              <a:rPr lang="en-US" altLang="en-US" sz="2800" dirty="0">
                <a:solidFill>
                  <a:srgbClr val="000000"/>
                </a:solidFill>
                <a:latin typeface="Arial" panose="020B0604020202020204" pitchFamily="34" charset="0"/>
                <a:cs typeface="Arial" panose="020B0604020202020204" pitchFamily="34" charset="0"/>
              </a:rPr>
              <a:t>Sub-bullets are 28 here (56 final)</a:t>
            </a:r>
          </a:p>
          <a:p>
            <a:pPr marL="973138" lvl="3" indent="-565150" defTabSz="2033588" eaLnBrk="1" hangingPunct="1">
              <a:defRPr/>
            </a:pPr>
            <a:r>
              <a:rPr lang="en-US" altLang="en-US" sz="2400" dirty="0">
                <a:solidFill>
                  <a:srgbClr val="000000"/>
                </a:solidFill>
                <a:latin typeface="Arial" panose="020B0604020202020204" pitchFamily="34" charset="0"/>
                <a:cs typeface="Arial" panose="020B0604020202020204" pitchFamily="34" charset="0"/>
              </a:rPr>
              <a:t>Don</a:t>
            </a:r>
            <a:r>
              <a:rPr lang="ja-JP" altLang="en-US" sz="2400" dirty="0">
                <a:solidFill>
                  <a:srgbClr val="000000"/>
                </a:solidFill>
                <a:latin typeface="Arial" panose="020B0604020202020204" pitchFamily="34" charset="0"/>
                <a:cs typeface="Arial" panose="020B0604020202020204" pitchFamily="34" charset="0"/>
              </a:rPr>
              <a:t>’</a:t>
            </a:r>
            <a:r>
              <a:rPr lang="en-US" altLang="ja-JP" sz="2400" dirty="0">
                <a:solidFill>
                  <a:srgbClr val="000000"/>
                </a:solidFill>
                <a:latin typeface="Arial" panose="020B0604020202020204" pitchFamily="34" charset="0"/>
                <a:cs typeface="Arial" panose="020B0604020202020204" pitchFamily="34" charset="0"/>
              </a:rPr>
              <a:t>t use smaller than 24pt in this template </a:t>
            </a:r>
          </a:p>
          <a:p>
            <a:pPr marL="973138" lvl="3" indent="-565150" defTabSz="2033588" eaLnBrk="1" hangingPunct="1">
              <a:defRPr/>
            </a:pPr>
            <a:r>
              <a:rPr lang="en-US" altLang="en-US" sz="2400" dirty="0">
                <a:solidFill>
                  <a:srgbClr val="000000"/>
                </a:solidFill>
                <a:latin typeface="Arial" panose="020B0604020202020204" pitchFamily="34" charset="0"/>
                <a:cs typeface="Arial" panose="020B0604020202020204" pitchFamily="34" charset="0"/>
              </a:rPr>
              <a:t>Insert plenty of graphics and any math you need</a:t>
            </a:r>
          </a:p>
          <a:p>
            <a:pPr marL="973138" lvl="3" indent="-565150" defTabSz="2033588" eaLnBrk="1" hangingPunct="1">
              <a:buNone/>
              <a:defRPr/>
            </a:pPr>
            <a:endParaRPr lang="en-US" altLang="en-US" sz="19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When inserting graphics or equations, keep the resolution high. If you can see blocking artifacts at 400% magnification in PowerPoint, consider finding better graphics. This is an example of BAD/LOW RES GRAPHICS</a:t>
            </a: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Leave enough margin for pushpin and remember many big plotters cannot get within .5</a:t>
            </a:r>
            <a:r>
              <a:rPr lang="ja-JP" altLang="en-US" sz="3200" dirty="0">
                <a:solidFill>
                  <a:srgbClr val="000000"/>
                </a:solidFill>
                <a:latin typeface="Arial" panose="020B0604020202020204" pitchFamily="34" charset="0"/>
                <a:cs typeface="Arial" panose="020B0604020202020204" pitchFamily="34" charset="0"/>
              </a:rPr>
              <a:t>”</a:t>
            </a:r>
            <a:r>
              <a:rPr lang="en-US" altLang="ja-JP" sz="3200" dirty="0">
                <a:solidFill>
                  <a:srgbClr val="000000"/>
                </a:solidFill>
                <a:latin typeface="Arial" panose="020B0604020202020204" pitchFamily="34" charset="0"/>
                <a:cs typeface="Arial" panose="020B0604020202020204" pitchFamily="34" charset="0"/>
              </a:rPr>
              <a:t> of the actual paper edge. </a:t>
            </a: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You are free to use colored backgrounds and such but they generally reduce readability. </a:t>
            </a: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You are free to use what ever fonts you like.</a:t>
            </a:r>
          </a:p>
          <a:p>
            <a:pPr marL="1187450" lvl="2" indent="-474663" defTabSz="2033588" eaLnBrk="1" hangingPunct="1">
              <a:defRPr/>
            </a:pPr>
            <a:r>
              <a:rPr lang="en-US" altLang="en-US" sz="2800" dirty="0">
                <a:solidFill>
                  <a:srgbClr val="000000"/>
                </a:solidFill>
                <a:latin typeface="Arial" panose="020B0604020202020204" pitchFamily="34" charset="0"/>
                <a:cs typeface="Arial" panose="020B0604020202020204" pitchFamily="34" charset="0"/>
              </a:rPr>
              <a:t>San Serif fonts like Arial are more readable from a </a:t>
            </a:r>
            <a:r>
              <a:rPr lang="en-US" altLang="en-US" sz="2800" dirty="0" err="1">
                <a:solidFill>
                  <a:srgbClr val="000000"/>
                </a:solidFill>
                <a:latin typeface="Arial" panose="020B0604020202020204" pitchFamily="34" charset="0"/>
                <a:cs typeface="Arial" panose="020B0604020202020204" pitchFamily="34" charset="0"/>
              </a:rPr>
              <a:t>dist</a:t>
            </a:r>
            <a:r>
              <a:rPr lang="en-US" altLang="en-US" sz="2800" dirty="0" err="1">
                <a:solidFill>
                  <a:srgbClr val="000000"/>
                </a:solidFill>
                <a:latin typeface="Times" panose="02020603050405020304" pitchFamily="18" charset="0"/>
                <a:cs typeface="Arial" panose="020B0604020202020204" pitchFamily="34" charset="0"/>
              </a:rPr>
              <a:t>times</a:t>
            </a:r>
            <a:r>
              <a:rPr lang="en-US" altLang="en-US" sz="2800" dirty="0">
                <a:solidFill>
                  <a:srgbClr val="000000"/>
                </a:solidFill>
                <a:latin typeface="Times" panose="02020603050405020304" pitchFamily="18" charset="0"/>
                <a:cs typeface="Arial" panose="020B0604020202020204" pitchFamily="34" charset="0"/>
              </a:rPr>
              <a:t> may look more consistent with your </a:t>
            </a:r>
            <a:r>
              <a:rPr lang="en-US" altLang="en-US" sz="2800" dirty="0" err="1">
                <a:solidFill>
                  <a:srgbClr val="000000"/>
                </a:solidFill>
                <a:latin typeface="Times" panose="02020603050405020304" pitchFamily="18" charset="0"/>
                <a:cs typeface="Arial" panose="020B0604020202020204" pitchFamily="34" charset="0"/>
              </a:rPr>
              <a:t>mathematics</a:t>
            </a:r>
            <a:r>
              <a:rPr lang="en-US" altLang="en-US" sz="2800" dirty="0" err="1">
                <a:solidFill>
                  <a:srgbClr val="000000"/>
                </a:solidFill>
                <a:latin typeface="Arial" panose="020B0604020202020204" pitchFamily="34" charset="0"/>
                <a:cs typeface="Arial" panose="020B0604020202020204" pitchFamily="34" charset="0"/>
              </a:rPr>
              <a:t>ance</a:t>
            </a:r>
            <a:r>
              <a:rPr lang="en-US" altLang="en-US" sz="2800" dirty="0">
                <a:solidFill>
                  <a:srgbClr val="000000"/>
                </a:solidFill>
                <a:latin typeface="Arial" panose="020B0604020202020204" pitchFamily="34" charset="0"/>
                <a:cs typeface="Arial" panose="020B0604020202020204" pitchFamily="34" charset="0"/>
              </a:rPr>
              <a:t>, </a:t>
            </a:r>
          </a:p>
          <a:p>
            <a:pPr marL="1187450" lvl="2" indent="-474663" defTabSz="2033588" eaLnBrk="1" hangingPunct="1">
              <a:defRPr/>
            </a:pPr>
            <a:r>
              <a:rPr lang="en-US" altLang="en-US" sz="2800" dirty="0">
                <a:solidFill>
                  <a:srgbClr val="000000"/>
                </a:solidFill>
                <a:latin typeface="Times" panose="02020603050405020304" pitchFamily="18" charset="0"/>
                <a:cs typeface="Arial" panose="020B0604020202020204" pitchFamily="34" charset="0"/>
              </a:rPr>
              <a:t>Serif fonts like</a:t>
            </a:r>
          </a:p>
        </p:txBody>
      </p:sp>
      <p:sp>
        <p:nvSpPr>
          <p:cNvPr id="16" name="Content Placeholder 15"/>
          <p:cNvSpPr>
            <a:spLocks noGrp="1"/>
          </p:cNvSpPr>
          <p:nvPr>
            <p:ph sz="half" idx="10"/>
          </p:nvPr>
        </p:nvSpPr>
        <p:spPr>
          <a:xfrm>
            <a:off x="15125701" y="3462338"/>
            <a:ext cx="13415963" cy="17441862"/>
          </a:xfrm>
        </p:spPr>
        <p:txBody>
          <a:bodyPr/>
          <a:lstStyle/>
          <a:p>
            <a:pPr marL="565150" indent="-565150" defTabSz="2033588" eaLnBrk="1" hangingPunct="1">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2 (layout):</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The poster should use photos, figures, and tables to tell the story of the study. For clarity, present the information in a sequence that is easy to follow.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There is often way too much text in a poster  - there definitely is in this template! Posters primarily are visual presentations; the text should support the graphics. Look critically at the layout. Some poster 'experts' suggest that if there is about 20-25% text, 40-45% graphics and 30-40% empty space, you are doing well.</a:t>
            </a:r>
          </a:p>
          <a:p>
            <a:pPr marL="565150" indent="-565150" defTabSz="2033588">
              <a:defRPr/>
            </a:pPr>
            <a:endParaRPr lang="en-US" altLang="en-US" dirty="0">
              <a:latin typeface="Arial" panose="020B0604020202020204" pitchFamily="34" charset="0"/>
              <a:cs typeface="Arial" panose="020B0604020202020204" pitchFamily="34" charset="0"/>
            </a:endParaRPr>
          </a:p>
        </p:txBody>
      </p:sp>
      <p:sp>
        <p:nvSpPr>
          <p:cNvPr id="17" name="Content Placeholder 16"/>
          <p:cNvSpPr>
            <a:spLocks noGrp="1"/>
          </p:cNvSpPr>
          <p:nvPr>
            <p:ph sz="half" idx="11"/>
          </p:nvPr>
        </p:nvSpPr>
        <p:spPr>
          <a:xfrm>
            <a:off x="29421138" y="3462338"/>
            <a:ext cx="13415962" cy="7510462"/>
          </a:xfrm>
        </p:spPr>
        <p:txBody>
          <a:bodyPr/>
          <a:lstStyle/>
          <a:p>
            <a:pPr marL="565150" indent="-565150" defTabSz="2033588" eaLnBrk="1" hangingPunct="1">
              <a:lnSpc>
                <a:spcPct val="80000"/>
              </a:lnSpc>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3:</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Include more figures than are in the paper so you can talk to them.  Include things that are not in the paper and then encourage them to read the paper. Don</a:t>
            </a:r>
            <a:r>
              <a:rPr lang="ja-JP" altLang="en-US" sz="3200" dirty="0">
                <a:solidFill>
                  <a:srgbClr val="000000"/>
                </a:solidFill>
                <a:latin typeface="Arial" panose="020B0604020202020204" pitchFamily="34" charset="0"/>
                <a:cs typeface="Arial" panose="020B0604020202020204" pitchFamily="34" charset="0"/>
              </a:rPr>
              <a:t>’</a:t>
            </a:r>
            <a:r>
              <a:rPr lang="en-US" altLang="ja-JP" sz="3200" dirty="0">
                <a:solidFill>
                  <a:srgbClr val="000000"/>
                </a:solidFill>
                <a:latin typeface="Arial" panose="020B0604020202020204" pitchFamily="34" charset="0"/>
                <a:cs typeface="Arial" panose="020B0604020202020204" pitchFamily="34" charset="0"/>
              </a:rPr>
              <a:t>t try to just put all the paper here.   </a:t>
            </a:r>
          </a:p>
          <a:p>
            <a:pPr marL="565150" lvl="1" indent="-56515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If it looks like a cut/paste of the paper, people skip that poster since they can read the papers after the conference. Many people find it better to spend time talking with poster presenters that have more to offer than just redoing the paper content paper in big fonts.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People will likely have already seen your posted video, so the poster can serve as a talking point for you.</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indent="-565150" defTabSz="2033588">
              <a:defRPr/>
            </a:pPr>
            <a:endParaRPr lang="en-US" altLang="en-US" dirty="0">
              <a:latin typeface="Arial" panose="020B0604020202020204" pitchFamily="34" charset="0"/>
              <a:cs typeface="Arial" panose="020B0604020202020204" pitchFamily="34" charset="0"/>
            </a:endParaRPr>
          </a:p>
        </p:txBody>
      </p:sp>
      <p:pic>
        <p:nvPicPr>
          <p:cNvPr id="4102"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4514" y="11102975"/>
            <a:ext cx="70246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p:cNvPicPr>
            <a:picLocks noChangeAspect="1"/>
          </p:cNvPicPr>
          <p:nvPr/>
        </p:nvPicPr>
        <p:blipFill>
          <a:blip r:embed="rId4">
            <a:extLst>
              <a:ext uri="{28A0092B-C50C-407E-A947-70E740481C1C}">
                <a14:useLocalDpi xmlns:a14="http://schemas.microsoft.com/office/drawing/2010/main" val="0"/>
              </a:ext>
            </a:extLst>
          </a:blip>
          <a:srcRect l="7201" t="5240" r="7201" b="11501"/>
          <a:stretch>
            <a:fillRect/>
          </a:stretch>
        </p:blipFill>
        <p:spPr bwMode="auto">
          <a:xfrm>
            <a:off x="15222962" y="10744200"/>
            <a:ext cx="1322144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42964" y="1371601"/>
            <a:ext cx="6224587" cy="784225"/>
          </a:xfrm>
          <a:prstGeom prst="rect">
            <a:avLst/>
          </a:prstGeom>
        </p:spPr>
        <p:txBody>
          <a:bodyPr wrap="none">
            <a:spAutoFit/>
          </a:bodyPr>
          <a:lstStyle>
            <a:lvl1pPr marL="565150" indent="-565150" defTabSz="2033588" eaLnBrk="0" hangingPunct="0">
              <a:defRPr sz="5700">
                <a:solidFill>
                  <a:schemeClr val="tx1"/>
                </a:solidFill>
                <a:latin typeface="Arial" charset="0"/>
                <a:ea typeface="ＭＳ Ｐゴシック" pitchFamily="-108" charset="-128"/>
              </a:defRPr>
            </a:lvl1pPr>
            <a:lvl2pPr marL="37931725" indent="-37474525" defTabSz="2033588" eaLnBrk="0" hangingPunct="0">
              <a:defRPr sz="5700">
                <a:solidFill>
                  <a:schemeClr val="tx1"/>
                </a:solidFill>
                <a:latin typeface="Arial" charset="0"/>
                <a:ea typeface="ＭＳ Ｐゴシック" pitchFamily="-108" charset="-128"/>
              </a:defRPr>
            </a:lvl2pPr>
            <a:lvl3pPr eaLnBrk="0" hangingPunct="0">
              <a:defRPr sz="5700">
                <a:solidFill>
                  <a:schemeClr val="tx1"/>
                </a:solidFill>
                <a:latin typeface="Arial" charset="0"/>
                <a:ea typeface="ＭＳ Ｐゴシック" pitchFamily="-108" charset="-128"/>
              </a:defRPr>
            </a:lvl3pPr>
            <a:lvl4pPr eaLnBrk="0" hangingPunct="0">
              <a:defRPr sz="5700">
                <a:solidFill>
                  <a:schemeClr val="tx1"/>
                </a:solidFill>
                <a:latin typeface="Arial" charset="0"/>
                <a:ea typeface="ＭＳ Ｐゴシック" pitchFamily="-108" charset="-128"/>
              </a:defRPr>
            </a:lvl4pPr>
            <a:lvl5pPr eaLnBrk="0" hangingPunct="0">
              <a:defRPr sz="5700">
                <a:solidFill>
                  <a:schemeClr val="tx1"/>
                </a:solidFill>
                <a:latin typeface="Arial" charset="0"/>
                <a:ea typeface="ＭＳ Ｐゴシック" pitchFamily="-108" charset="-128"/>
              </a:defRPr>
            </a:lvl5pPr>
            <a:lvl6pPr marL="457200" eaLnBrk="0" fontAlgn="base" hangingPunct="0">
              <a:spcBef>
                <a:spcPct val="0"/>
              </a:spcBef>
              <a:spcAft>
                <a:spcPct val="0"/>
              </a:spcAft>
              <a:defRPr sz="5700">
                <a:solidFill>
                  <a:schemeClr val="tx1"/>
                </a:solidFill>
                <a:latin typeface="Arial" charset="0"/>
                <a:ea typeface="ＭＳ Ｐゴシック" pitchFamily="-108" charset="-128"/>
              </a:defRPr>
            </a:lvl6pPr>
            <a:lvl7pPr marL="914400" eaLnBrk="0" fontAlgn="base" hangingPunct="0">
              <a:spcBef>
                <a:spcPct val="0"/>
              </a:spcBef>
              <a:spcAft>
                <a:spcPct val="0"/>
              </a:spcAft>
              <a:defRPr sz="5700">
                <a:solidFill>
                  <a:schemeClr val="tx1"/>
                </a:solidFill>
                <a:latin typeface="Arial" charset="0"/>
                <a:ea typeface="ＭＳ Ｐゴシック" pitchFamily="-108" charset="-128"/>
              </a:defRPr>
            </a:lvl7pPr>
            <a:lvl8pPr marL="1371600" eaLnBrk="0" fontAlgn="base" hangingPunct="0">
              <a:spcBef>
                <a:spcPct val="0"/>
              </a:spcBef>
              <a:spcAft>
                <a:spcPct val="0"/>
              </a:spcAft>
              <a:defRPr sz="5700">
                <a:solidFill>
                  <a:schemeClr val="tx1"/>
                </a:solidFill>
                <a:latin typeface="Arial" charset="0"/>
                <a:ea typeface="ＭＳ Ｐゴシック" pitchFamily="-108" charset="-128"/>
              </a:defRPr>
            </a:lvl8pPr>
            <a:lvl9pPr marL="1828800" eaLnBrk="0" fontAlgn="base" hangingPunct="0">
              <a:spcBef>
                <a:spcPct val="0"/>
              </a:spcBef>
              <a:spcAft>
                <a:spcPct val="0"/>
              </a:spcAft>
              <a:defRPr sz="5700">
                <a:solidFill>
                  <a:schemeClr val="tx1"/>
                </a:solidFill>
                <a:latin typeface="Arial" charset="0"/>
                <a:ea typeface="ＭＳ Ｐゴシック" pitchFamily="-108" charset="-128"/>
              </a:defRPr>
            </a:lvl9pPr>
          </a:lstStyle>
          <a:p>
            <a:pPr eaLnBrk="1" hangingPunct="1">
              <a:lnSpc>
                <a:spcPct val="80000"/>
              </a:lnSpc>
              <a:defRPr/>
            </a:pPr>
            <a:r>
              <a:rPr lang="en-US" altLang="en-US" sz="5400" b="1" dirty="0">
                <a:solidFill>
                  <a:srgbClr val="0000FF"/>
                </a:solidFill>
                <a:effectLst>
                  <a:outerShdw blurRad="38100" dist="38100" dir="2700000" algn="tl">
                    <a:srgbClr val="C0C0C0"/>
                  </a:outerShdw>
                </a:effectLst>
                <a:cs typeface="Arial" charset="0"/>
              </a:rPr>
              <a:t>School Logo here</a:t>
            </a:r>
            <a:endParaRPr lang="en-US" altLang="en-US" sz="6000" b="1" dirty="0">
              <a:solidFill>
                <a:srgbClr val="0000FF"/>
              </a:solidFill>
              <a:effectLst>
                <a:outerShdw blurRad="38100" dist="38100" dir="2700000" algn="tl">
                  <a:srgbClr val="C0C0C0"/>
                </a:outerShdw>
              </a:effectLst>
              <a:cs typeface="Arial" charset="0"/>
            </a:endParaRPr>
          </a:p>
        </p:txBody>
      </p:sp>
      <p:sp>
        <p:nvSpPr>
          <p:cNvPr id="11" name="Content Placeholder 16"/>
          <p:cNvSpPr txBox="1">
            <a:spLocks/>
          </p:cNvSpPr>
          <p:nvPr/>
        </p:nvSpPr>
        <p:spPr bwMode="auto">
          <a:xfrm>
            <a:off x="29598938" y="11684529"/>
            <a:ext cx="13415962" cy="751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normAutofit/>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565150" indent="-565150" defTabSz="2033588" eaLnBrk="1" hangingPunct="1">
              <a:lnSpc>
                <a:spcPct val="80000"/>
              </a:lnSpc>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Summary/Conclusion</a:t>
            </a:r>
          </a:p>
          <a:p>
            <a:pPr marL="565150" indent="-565150" defTabSz="2033588" eaLnBrk="1" hangingPunct="1">
              <a:lnSpc>
                <a:spcPct val="80000"/>
              </a:lnSpc>
              <a:defRPr/>
            </a:pPr>
            <a:endPar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Summarize your contributions</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Summarize your results (if applicable)</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You an add in links to additional videos, code, or project website (or </a:t>
            </a:r>
            <a:r>
              <a:rPr lang="en-US" altLang="en-US" sz="3200" dirty="0" err="1">
                <a:solidFill>
                  <a:srgbClr val="000000"/>
                </a:solidFill>
                <a:latin typeface="Arial" panose="020B0604020202020204" pitchFamily="34" charset="0"/>
                <a:cs typeface="Arial" panose="020B0604020202020204" pitchFamily="34" charset="0"/>
              </a:rPr>
              <a:t>QR</a:t>
            </a:r>
            <a:r>
              <a:rPr lang="en-US" altLang="en-US" sz="3200" dirty="0">
                <a:solidFill>
                  <a:srgbClr val="000000"/>
                </a:solidFill>
                <a:latin typeface="Arial" panose="020B0604020202020204" pitchFamily="34" charset="0"/>
                <a:cs typeface="Arial" panose="020B0604020202020204" pitchFamily="34" charset="0"/>
              </a:rPr>
              <a:t> code)</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indent="-565150" defTabSz="2033588">
              <a:defRPr/>
            </a:pPr>
            <a:endParaRPr lang="en-US" alt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36874450" y="240140"/>
            <a:ext cx="5924550" cy="2510469"/>
          </a:xfrm>
          <a:prstGeom prst="rect">
            <a:avLst/>
          </a:prstGeom>
        </p:spPr>
      </p:pic>
    </p:spTree>
    <p:extLst>
      <p:ext uri="{BB962C8B-B14F-4D97-AF65-F5344CB8AC3E}">
        <p14:creationId xmlns:p14="http://schemas.microsoft.com/office/powerpoint/2010/main" val="32638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a:xfrm>
            <a:off x="7939089" y="849314"/>
            <a:ext cx="27541537" cy="2079625"/>
          </a:xfrm>
        </p:spPr>
        <p:txBody>
          <a:bodyPr/>
          <a:lstStyle/>
          <a:p>
            <a:endParaRPr lang="en-US" altLang="en-US" dirty="0">
              <a:latin typeface="Arial" panose="020B0604020202020204" pitchFamily="34" charset="0"/>
              <a:cs typeface="Arial" panose="020B0604020202020204" pitchFamily="34" charset="0"/>
            </a:endParaRPr>
          </a:p>
        </p:txBody>
      </p:sp>
      <p:sp>
        <p:nvSpPr>
          <p:cNvPr id="6147" name="Content Placeholder 2"/>
          <p:cNvSpPr>
            <a:spLocks noGrp="1"/>
          </p:cNvSpPr>
          <p:nvPr>
            <p:ph sz="half" idx="2"/>
          </p:nvPr>
        </p:nvSpPr>
        <p:spPr>
          <a:xfrm>
            <a:off x="830263" y="3462338"/>
            <a:ext cx="13415962" cy="17441862"/>
          </a:xfrm>
        </p:spPr>
        <p:txBody>
          <a:bodyPr/>
          <a:lstStyle/>
          <a:p>
            <a:pPr marL="409575" indent="-409575"/>
            <a:endParaRPr lang="en-US" altLang="en-US" dirty="0">
              <a:latin typeface="Arial" panose="020B0604020202020204" pitchFamily="34" charset="0"/>
              <a:cs typeface="Arial" panose="020B0604020202020204" pitchFamily="34" charset="0"/>
            </a:endParaRPr>
          </a:p>
        </p:txBody>
      </p:sp>
      <p:sp>
        <p:nvSpPr>
          <p:cNvPr id="6148" name="Content Placeholder 3"/>
          <p:cNvSpPr>
            <a:spLocks noGrp="1"/>
          </p:cNvSpPr>
          <p:nvPr>
            <p:ph sz="half" idx="10"/>
          </p:nvPr>
        </p:nvSpPr>
        <p:spPr>
          <a:xfrm>
            <a:off x="15125701" y="3462338"/>
            <a:ext cx="13415963" cy="17441862"/>
          </a:xfrm>
        </p:spPr>
        <p:txBody>
          <a:bodyPr/>
          <a:lstStyle/>
          <a:p>
            <a:pPr marL="409575" indent="-409575"/>
            <a:endParaRPr lang="en-US" altLang="en-US" dirty="0">
              <a:latin typeface="Arial" panose="020B0604020202020204" pitchFamily="34" charset="0"/>
              <a:cs typeface="Arial" panose="020B0604020202020204" pitchFamily="34" charset="0"/>
            </a:endParaRPr>
          </a:p>
        </p:txBody>
      </p:sp>
      <p:sp>
        <p:nvSpPr>
          <p:cNvPr id="6149" name="Content Placeholder 4"/>
          <p:cNvSpPr>
            <a:spLocks noGrp="1"/>
          </p:cNvSpPr>
          <p:nvPr>
            <p:ph sz="half" idx="11"/>
          </p:nvPr>
        </p:nvSpPr>
        <p:spPr>
          <a:xfrm>
            <a:off x="29421138" y="3462338"/>
            <a:ext cx="13415962" cy="17441862"/>
          </a:xfrm>
        </p:spPr>
        <p:txBody>
          <a:bodyPr/>
          <a:lstStyle/>
          <a:p>
            <a:pPr marL="409575" indent="-409575"/>
            <a:endParaRPr lang="en-US" altLang="en-US">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36874450" y="240140"/>
            <a:ext cx="5924550" cy="25104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886</TotalTime>
  <Words>908</Words>
  <Application>Microsoft Macintosh PowerPoint</Application>
  <PresentationFormat>Custom</PresentationFormat>
  <Paragraphs>129</Paragraphs>
  <Slides>3</Slides>
  <Notes>2</Notes>
  <HiddenSlides>2</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Times</vt:lpstr>
      <vt:lpstr>Times New Roman</vt:lpstr>
      <vt:lpstr>Wingdings</vt:lpstr>
      <vt:lpstr>Office Theme</vt:lpstr>
      <vt:lpstr>DeFMO: Deblurring and Shape Recovery of Fast Moving Objects Denys Rozumnyi1,4, Martin R. Oswald1, Vittorio Ferrari2, Jiří Matas4, Marc Pollefeys1,3  1Department of Computer Science, ETH Zurich  3Microsoft Mixed Reality and AI Zurich Lab 2Google Research   4Visual Recognition Group, Czech Technical University in Prague </vt:lpstr>
      <vt:lpstr>Your title here:  Maybe add some pictures and/or school logo on the left  authors and affiliation (First names of authors increase interaction potential) </vt:lpstr>
      <vt:lpstr>PowerPoint Presentation</vt:lpstr>
    </vt:vector>
  </TitlesOfParts>
  <Company>Univ. of Colorado at Colorado Springs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  Maybe add some pictures and/or school logo on the left and right authors and affiliation</dc:title>
  <dc:creator>Terry Boult</dc:creator>
  <cp:lastModifiedBy>75zqytzk4n@student.ethz.ch</cp:lastModifiedBy>
  <cp:revision>260</cp:revision>
  <dcterms:created xsi:type="dcterms:W3CDTF">2014-05-29T01:41:03Z</dcterms:created>
  <dcterms:modified xsi:type="dcterms:W3CDTF">2021-05-31T19:55:03Z</dcterms:modified>
</cp:coreProperties>
</file>