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7" r:id="rId2"/>
  </p:sldIdLst>
  <p:sldSz cx="42976800" cy="210312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1100" autoAdjust="0"/>
    <p:restoredTop sz="95064" autoAdjust="0"/>
  </p:normalViewPr>
  <p:slideViewPr>
    <p:cSldViewPr snapToGrid="0">
      <p:cViewPr>
        <p:scale>
          <a:sx n="50" d="100"/>
          <a:sy n="50" d="100"/>
        </p:scale>
        <p:origin x="528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-73025" y="685800"/>
            <a:ext cx="70040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2097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-73025" y="685800"/>
            <a:ext cx="70040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69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/>
        </p:nvSpPr>
        <p:spPr>
          <a:xfrm>
            <a:off x="36347400" y="155575"/>
            <a:ext cx="6032499" cy="1535112"/>
          </a:xfrm>
          <a:prstGeom prst="rect">
            <a:avLst/>
          </a:prstGeom>
          <a:noFill/>
          <a:ln>
            <a:noFill/>
          </a:ln>
        </p:spPr>
        <p:txBody>
          <a:bodyPr lIns="103200" tIns="51600" rIns="103200" bIns="516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IEEE 2017 Conference on Computer Vision and Pattern Recognition </a:t>
            </a:r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230050" y="1658938"/>
            <a:ext cx="4648199" cy="123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481146" y="392816"/>
            <a:ext cx="27542670" cy="20787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73067" y="3004460"/>
            <a:ext cx="13415328" cy="174425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10256" marR="0" lvl="0" indent="-410256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3247" marR="0" lvl="1" indent="-52019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9564" marR="0" lvl="2" indent="-427914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2201" marR="0" lvl="3" indent="-55450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48875" marR="0" lvl="4" indent="-1302825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412036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413062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414084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415108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14668823" y="3004460"/>
            <a:ext cx="13415328" cy="174425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10256" marR="0" lvl="0" indent="-410256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3247" marR="0" lvl="1" indent="-52019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9564" marR="0" lvl="2" indent="-427914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2201" marR="0" lvl="3" indent="-55450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48875" marR="0" lvl="4" indent="-1302825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412036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413062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414084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415108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3"/>
          </p:nvPr>
        </p:nvSpPr>
        <p:spPr>
          <a:xfrm>
            <a:off x="28964578" y="3004460"/>
            <a:ext cx="13415328" cy="174425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10256" marR="0" lvl="0" indent="-410256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3247" marR="0" lvl="1" indent="-52019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9564" marR="0" lvl="2" indent="-427914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2201" marR="0" lvl="3" indent="-55450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48875" marR="0" lvl="4" indent="-1302825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412036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413062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414084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415108" algn="l" rtl="0">
              <a:spcBef>
                <a:spcPts val="1040"/>
              </a:spcBef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149475" y="841375"/>
            <a:ext cx="38677848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14548644" y="-7492205"/>
            <a:ext cx="13879511" cy="386778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454025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34766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239712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25437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238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29486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30512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31534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32558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 rot="5400000">
            <a:off x="147645949" y="4271094"/>
            <a:ext cx="50246068" cy="464164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54454937" y="-41787205"/>
            <a:ext cx="50246068" cy="138533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454025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34766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239712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25437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238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29486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30512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31534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32558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3223259" y="6533307"/>
            <a:ext cx="36530279" cy="45080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446519" y="11917679"/>
            <a:ext cx="30083759" cy="5374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0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0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4225" marR="0" lvl="1" indent="-102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948448" marR="0" lvl="2" indent="-2047" algn="ctr" rtl="0">
              <a:spcBef>
                <a:spcPts val="1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7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422674" marR="0" lvl="3" indent="-3073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896899" marR="0" lvl="4" indent="-4098" algn="ctr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71122" marR="0" lvl="5" indent="-5122" algn="ctr" rtl="0">
              <a:spcBef>
                <a:spcPts val="1300"/>
              </a:spcBef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845348" marR="0" lvl="6" indent="-6147" algn="ctr" rtl="0">
              <a:spcBef>
                <a:spcPts val="1300"/>
              </a:spcBef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0319573" marR="0" lvl="7" indent="-7173" algn="ctr" rtl="0">
              <a:spcBef>
                <a:spcPts val="1300"/>
              </a:spcBef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793798" marR="0" lvl="8" indent="-8197" algn="ctr" rtl="0">
              <a:spcBef>
                <a:spcPts val="1300"/>
              </a:spcBef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2149475" y="841375"/>
            <a:ext cx="38677848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2149475" y="4906962"/>
            <a:ext cx="38677848" cy="13879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454025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34766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239712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25437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238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29486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30512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31534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32558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394871" y="13514493"/>
            <a:ext cx="36530279" cy="41770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394871" y="8913925"/>
            <a:ext cx="36530279" cy="4600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6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4225" marR="0" lvl="1" indent="-1025" algn="l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948448" marR="0" lvl="2" indent="-2047" algn="l" rtl="0">
              <a:spcBef>
                <a:spcPts val="10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5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422674" marR="0" lvl="3" indent="-3073" algn="l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896899" marR="0" lvl="4" indent="-4098" algn="l" rtl="0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4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71122" marR="0" lvl="5" indent="-5122" algn="l" rtl="0">
              <a:spcBef>
                <a:spcPts val="900"/>
              </a:spcBef>
              <a:buClr>
                <a:srgbClr val="888888"/>
              </a:buClr>
              <a:buFont typeface="Arial"/>
              <a:buNone/>
              <a:defRPr sz="4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845348" marR="0" lvl="6" indent="-6147" algn="l" rtl="0">
              <a:spcBef>
                <a:spcPts val="900"/>
              </a:spcBef>
              <a:buClr>
                <a:srgbClr val="888888"/>
              </a:buClr>
              <a:buFont typeface="Arial"/>
              <a:buNone/>
              <a:defRPr sz="4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0319573" marR="0" lvl="7" indent="-7173" algn="l" rtl="0">
              <a:spcBef>
                <a:spcPts val="900"/>
              </a:spcBef>
              <a:buClr>
                <a:srgbClr val="888888"/>
              </a:buClr>
              <a:buFont typeface="Arial"/>
              <a:buNone/>
              <a:defRPr sz="4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793798" marR="0" lvl="8" indent="-8197" algn="l" rtl="0">
              <a:spcBef>
                <a:spcPts val="900"/>
              </a:spcBef>
              <a:buClr>
                <a:srgbClr val="888888"/>
              </a:buClr>
              <a:buFont typeface="Arial"/>
              <a:buNone/>
              <a:defRPr sz="4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149475" y="841375"/>
            <a:ext cx="38677848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0311452" y="13738443"/>
            <a:ext cx="92474733" cy="38863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53022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423863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322262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76237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746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80286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81312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82334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83358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103502462" y="13738443"/>
            <a:ext cx="92474733" cy="38863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53022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423863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322262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76237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746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80286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81312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82334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83358" algn="l" rtl="0">
              <a:spcBef>
                <a:spcPts val="1140"/>
              </a:spcBef>
              <a:buClr>
                <a:schemeClr val="dk1"/>
              </a:buClr>
              <a:buSzPct val="1000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149475" y="841375"/>
            <a:ext cx="38677848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2148849" y="837353"/>
            <a:ext cx="14139072" cy="35636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6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16802737" y="837358"/>
            <a:ext cx="24025225" cy="179495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454025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34766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239712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25437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238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29486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30512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31534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32558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2148849" y="4400978"/>
            <a:ext cx="14139072" cy="14385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4225" marR="0" lvl="1" indent="-1025" algn="l" rtl="0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948448" marR="0" lvl="2" indent="-2047" algn="l" rtl="0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422674" marR="0" lvl="3" indent="-307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896899" marR="0" lvl="4" indent="-409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71122" marR="0" lvl="5" indent="-5122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845348" marR="0" lvl="6" indent="-6147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0319573" marR="0" lvl="7" indent="-7173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793798" marR="0" lvl="8" indent="-8197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423753" y="14721846"/>
            <a:ext cx="25786079" cy="17379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6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8423753" y="1879176"/>
            <a:ext cx="25786079" cy="12618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4225" marR="0" lvl="1" indent="-102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948448" marR="0" lvl="2" indent="-2047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422674" marR="0" lvl="3" indent="-3073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896899" marR="0" lvl="4" indent="-4098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71122" marR="0" lvl="5" indent="-5122" algn="l" rtl="0">
              <a:spcBef>
                <a:spcPts val="1300"/>
              </a:spcBef>
              <a:buClr>
                <a:schemeClr val="dk1"/>
              </a:buClr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845348" marR="0" lvl="6" indent="-6147" algn="l" rtl="0">
              <a:spcBef>
                <a:spcPts val="1300"/>
              </a:spcBef>
              <a:buClr>
                <a:schemeClr val="dk1"/>
              </a:buClr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0319573" marR="0" lvl="7" indent="-7173" algn="l" rtl="0">
              <a:spcBef>
                <a:spcPts val="1300"/>
              </a:spcBef>
              <a:buClr>
                <a:schemeClr val="dk1"/>
              </a:buClr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793798" marR="0" lvl="8" indent="-8197" algn="l" rtl="0">
              <a:spcBef>
                <a:spcPts val="1300"/>
              </a:spcBef>
              <a:buClr>
                <a:schemeClr val="dk1"/>
              </a:buClr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8423753" y="16459843"/>
            <a:ext cx="25786079" cy="24682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4225" marR="0" lvl="1" indent="-1025" algn="l" rtl="0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948448" marR="0" lvl="2" indent="-2047" algn="l" rtl="0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4422674" marR="0" lvl="3" indent="-3073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896899" marR="0" lvl="4" indent="-409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7371122" marR="0" lvl="5" indent="-5122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8845348" marR="0" lvl="6" indent="-6147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0319573" marR="0" lvl="7" indent="-7173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793798" marR="0" lvl="8" indent="-8197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49475" y="841375"/>
            <a:ext cx="38677848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3903" marR="0" lvl="5" indent="-5603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747805" marR="0" lvl="6" indent="-11204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21708" marR="0" lvl="7" indent="-4107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495611" marR="0" lvl="8" indent="-9711" algn="ctr" rtl="0">
              <a:spcBef>
                <a:spcPts val="0"/>
              </a:spcBef>
              <a:spcAft>
                <a:spcPts val="0"/>
              </a:spcAft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149475" y="4906962"/>
            <a:ext cx="38677848" cy="13879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101725" marR="0" lvl="0" indent="-454025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392363" marR="0" lvl="1" indent="-34766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81413" marR="0" lvl="2" indent="-239712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157788" marR="0" lvl="3" indent="-325437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629400" marR="0" lvl="4" indent="-3238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329486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330512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331534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332558" algn="l" rtl="0">
              <a:spcBef>
                <a:spcPts val="1300"/>
              </a:spcBef>
              <a:buClr>
                <a:schemeClr val="dk1"/>
              </a:buClr>
              <a:buSzPct val="1000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1494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4684375" y="19492912"/>
            <a:ext cx="13608049" cy="1119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71613" marR="0" lvl="1" indent="-11033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944813" marR="0" lvl="2" indent="-22082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418013" marR="0" lvl="3" indent="-3300413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895975" marR="0" lvl="4" indent="-4397375" algn="l" rtl="0">
              <a:spcBef>
                <a:spcPts val="0"/>
              </a:spcBef>
              <a:spcAft>
                <a:spcPts val="0"/>
              </a:spcAft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5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30800675" y="19492912"/>
            <a:ext cx="10026650" cy="1119187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39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image" Target="../media/image11.png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image" Target="../media/image6.png"/><Relationship Id="rId133" Type="http://schemas.microsoft.com/office/2007/relationships/hdphoto" Target="../media/hdphoto5.wdp"/><Relationship Id="rId138" Type="http://schemas.openxmlformats.org/officeDocument/2006/relationships/image" Target="../media/image25.png"/><Relationship Id="rId154" Type="http://schemas.openxmlformats.org/officeDocument/2006/relationships/image" Target="../media/image38.jpg"/><Relationship Id="rId159" Type="http://schemas.openxmlformats.org/officeDocument/2006/relationships/image" Target="../media/image43.png"/><Relationship Id="rId170" Type="http://schemas.openxmlformats.org/officeDocument/2006/relationships/image" Target="../media/image54.png"/><Relationship Id="rId16" Type="http://schemas.openxmlformats.org/officeDocument/2006/relationships/tags" Target="../tags/tag16.xml"/><Relationship Id="rId107" Type="http://schemas.openxmlformats.org/officeDocument/2006/relationships/notesSlide" Target="../notesSlides/notesSlide1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image" Target="../media/image16.png"/><Relationship Id="rId128" Type="http://schemas.openxmlformats.org/officeDocument/2006/relationships/image" Target="../media/image19.png"/><Relationship Id="rId144" Type="http://schemas.openxmlformats.org/officeDocument/2006/relationships/image" Target="../media/image29.wmf"/><Relationship Id="rId149" Type="http://schemas.openxmlformats.org/officeDocument/2006/relationships/image" Target="../media/image33.png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60" Type="http://schemas.openxmlformats.org/officeDocument/2006/relationships/image" Target="../media/image44.png"/><Relationship Id="rId165" Type="http://schemas.openxmlformats.org/officeDocument/2006/relationships/image" Target="../media/image49.jpg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image" Target="../media/image7.png"/><Relationship Id="rId118" Type="http://schemas.openxmlformats.org/officeDocument/2006/relationships/hyperlink" Target="http://cmp.felk.cvut.cz/fmo/" TargetMode="External"/><Relationship Id="rId134" Type="http://schemas.openxmlformats.org/officeDocument/2006/relationships/image" Target="../media/image22.png"/><Relationship Id="rId139" Type="http://schemas.microsoft.com/office/2007/relationships/hdphoto" Target="../media/hdphoto7.wdp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50" Type="http://schemas.openxmlformats.org/officeDocument/2006/relationships/image" Target="../media/image34.png"/><Relationship Id="rId155" Type="http://schemas.openxmlformats.org/officeDocument/2006/relationships/image" Target="../media/image39.jpg"/><Relationship Id="rId171" Type="http://schemas.openxmlformats.org/officeDocument/2006/relationships/image" Target="../media/image55.png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image" Target="../media/image2.png"/><Relationship Id="rId124" Type="http://schemas.openxmlformats.org/officeDocument/2006/relationships/image" Target="../media/image17.png"/><Relationship Id="rId129" Type="http://schemas.microsoft.com/office/2007/relationships/hdphoto" Target="../media/hdphoto3.wdp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image" Target="../media/image26.png"/><Relationship Id="rId145" Type="http://schemas.openxmlformats.org/officeDocument/2006/relationships/image" Target="../media/image30.png"/><Relationship Id="rId161" Type="http://schemas.openxmlformats.org/officeDocument/2006/relationships/image" Target="../media/image45.png"/><Relationship Id="rId166" Type="http://schemas.openxmlformats.org/officeDocument/2006/relationships/image" Target="../media/image5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slideLayout" Target="../slideLayouts/slideLayout1.xml"/><Relationship Id="rId114" Type="http://schemas.openxmlformats.org/officeDocument/2006/relationships/image" Target="../media/image8.png"/><Relationship Id="rId119" Type="http://schemas.openxmlformats.org/officeDocument/2006/relationships/image" Target="../media/image12.png"/><Relationship Id="rId127" Type="http://schemas.microsoft.com/office/2007/relationships/hdphoto" Target="../media/hdphoto2.wdp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image" Target="../media/image15.png"/><Relationship Id="rId130" Type="http://schemas.openxmlformats.org/officeDocument/2006/relationships/image" Target="../media/image20.png"/><Relationship Id="rId135" Type="http://schemas.microsoft.com/office/2007/relationships/hdphoto" Target="../media/hdphoto6.wdp"/><Relationship Id="rId143" Type="http://schemas.openxmlformats.org/officeDocument/2006/relationships/image" Target="../media/image28.wmf"/><Relationship Id="rId148" Type="http://schemas.openxmlformats.org/officeDocument/2006/relationships/image" Target="../media/image32.png"/><Relationship Id="rId151" Type="http://schemas.openxmlformats.org/officeDocument/2006/relationships/image" Target="../media/image35.png"/><Relationship Id="rId156" Type="http://schemas.openxmlformats.org/officeDocument/2006/relationships/image" Target="../media/image40.jpg"/><Relationship Id="rId164" Type="http://schemas.openxmlformats.org/officeDocument/2006/relationships/image" Target="../media/image48.jpg"/><Relationship Id="rId169" Type="http://schemas.openxmlformats.org/officeDocument/2006/relationships/image" Target="../media/image5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72" Type="http://schemas.openxmlformats.org/officeDocument/2006/relationships/image" Target="../media/image56.png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image" Target="../media/image3.wmf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image" Target="../media/image13.png"/><Relationship Id="rId125" Type="http://schemas.microsoft.com/office/2007/relationships/hdphoto" Target="../media/hdphoto1.wdp"/><Relationship Id="rId141" Type="http://schemas.microsoft.com/office/2007/relationships/hdphoto" Target="../media/hdphoto8.wdp"/><Relationship Id="rId146" Type="http://schemas.microsoft.com/office/2007/relationships/hdphoto" Target="../media/hdphoto9.wdp"/><Relationship Id="rId167" Type="http://schemas.openxmlformats.org/officeDocument/2006/relationships/image" Target="../media/image51.pn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image" Target="../media/image46.jpg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image" Target="../media/image4.wmf"/><Relationship Id="rId115" Type="http://schemas.openxmlformats.org/officeDocument/2006/relationships/image" Target="../media/image9.png"/><Relationship Id="rId131" Type="http://schemas.microsoft.com/office/2007/relationships/hdphoto" Target="../media/hdphoto4.wdp"/><Relationship Id="rId136" Type="http://schemas.openxmlformats.org/officeDocument/2006/relationships/image" Target="../media/image23.png"/><Relationship Id="rId157" Type="http://schemas.openxmlformats.org/officeDocument/2006/relationships/image" Target="../media/image41.jpg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image" Target="../media/image36.pn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image" Target="../media/image18.png"/><Relationship Id="rId147" Type="http://schemas.openxmlformats.org/officeDocument/2006/relationships/image" Target="../media/image31.png"/><Relationship Id="rId168" Type="http://schemas.openxmlformats.org/officeDocument/2006/relationships/image" Target="../media/image52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image" Target="../media/image14.png"/><Relationship Id="rId142" Type="http://schemas.openxmlformats.org/officeDocument/2006/relationships/image" Target="../media/image27.wmf"/><Relationship Id="rId163" Type="http://schemas.openxmlformats.org/officeDocument/2006/relationships/image" Target="../media/image47.png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image" Target="../media/image10.png"/><Relationship Id="rId137" Type="http://schemas.openxmlformats.org/officeDocument/2006/relationships/image" Target="../media/image24.png"/><Relationship Id="rId158" Type="http://schemas.openxmlformats.org/officeDocument/2006/relationships/image" Target="../media/image42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image" Target="../media/image5.png"/><Relationship Id="rId132" Type="http://schemas.openxmlformats.org/officeDocument/2006/relationships/image" Target="../media/image21.png"/><Relationship Id="rId153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4876963" y="13075398"/>
            <a:ext cx="13062110" cy="2577706"/>
            <a:chOff x="14781164" y="12560092"/>
            <a:chExt cx="13062110" cy="2577706"/>
          </a:xfrm>
        </p:grpSpPr>
        <p:grpSp>
          <p:nvGrpSpPr>
            <p:cNvPr id="1492" name="Group 1491">
              <a:extLst>
                <a:ext uri="{FF2B5EF4-FFF2-40B4-BE49-F238E27FC236}">
                  <a16:creationId xmlns:a16="http://schemas.microsoft.com/office/drawing/2014/main" id="{140BEAA9-3315-410E-B4CF-EA8DF84CEC59}"/>
                </a:ext>
              </a:extLst>
            </p:cNvPr>
            <p:cNvGrpSpPr/>
            <p:nvPr/>
          </p:nvGrpSpPr>
          <p:grpSpPr>
            <a:xfrm>
              <a:off x="14781164" y="12913744"/>
              <a:ext cx="13062110" cy="2224054"/>
              <a:chOff x="14856591" y="13349496"/>
              <a:chExt cx="13062110" cy="2224054"/>
            </a:xfrm>
          </p:grpSpPr>
          <p:grpSp>
            <p:nvGrpSpPr>
              <p:cNvPr id="1487" name="Group 1486">
                <a:extLst>
                  <a:ext uri="{FF2B5EF4-FFF2-40B4-BE49-F238E27FC236}">
                    <a16:creationId xmlns:a16="http://schemas.microsoft.com/office/drawing/2014/main" id="{CBFC5022-33F7-4978-AED6-B95AE44D62F7}"/>
                  </a:ext>
                </a:extLst>
              </p:cNvPr>
              <p:cNvGrpSpPr/>
              <p:nvPr/>
            </p:nvGrpSpPr>
            <p:grpSpPr>
              <a:xfrm>
                <a:off x="14856591" y="13349496"/>
                <a:ext cx="13062110" cy="1821555"/>
                <a:chOff x="14856591" y="13349496"/>
                <a:chExt cx="13062110" cy="1821555"/>
              </a:xfrm>
            </p:grpSpPr>
            <p:grpSp>
              <p:nvGrpSpPr>
                <p:cNvPr id="1475" name="Group 1474">
                  <a:extLst>
                    <a:ext uri="{FF2B5EF4-FFF2-40B4-BE49-F238E27FC236}">
                      <a16:creationId xmlns:a16="http://schemas.microsoft.com/office/drawing/2014/main" id="{615EEB9B-219A-4A63-B7F6-AF45820950FF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103"/>
                  </p:custDataLst>
                </p:nvPr>
              </p:nvGrpSpPr>
              <p:grpSpPr>
                <a:xfrm>
                  <a:off x="15371636" y="14523732"/>
                  <a:ext cx="508001" cy="393700"/>
                  <a:chOff x="15490810" y="15055851"/>
                  <a:chExt cx="508001" cy="393700"/>
                </a:xfrm>
              </p:grpSpPr>
              <p:sp>
                <p:nvSpPr>
                  <p:cNvPr id="1472" name="Freeform 660 2">
                    <a:extLst>
                      <a:ext uri="{FF2B5EF4-FFF2-40B4-BE49-F238E27FC236}">
                        <a16:creationId xmlns:a16="http://schemas.microsoft.com/office/drawing/2014/main" id="{FCF57321-1CAF-4E00-9721-036FF40EDFC5}"/>
                      </a:ext>
                    </a:extLst>
                  </p:cNvPr>
                  <p:cNvSpPr>
                    <a:spLocks noEditPoints="1"/>
                  </p:cNvSpPr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15490810" y="15055851"/>
                    <a:ext cx="336550" cy="322263"/>
                  </a:xfrm>
                  <a:custGeom>
                    <a:avLst/>
                    <a:gdLst>
                      <a:gd name="T0" fmla="*/ 198 w 369"/>
                      <a:gd name="T1" fmla="*/ 9 h 358"/>
                      <a:gd name="T2" fmla="*/ 185 w 369"/>
                      <a:gd name="T3" fmla="*/ 0 h 358"/>
                      <a:gd name="T4" fmla="*/ 172 w 369"/>
                      <a:gd name="T5" fmla="*/ 9 h 358"/>
                      <a:gd name="T6" fmla="*/ 3 w 369"/>
                      <a:gd name="T7" fmla="*/ 348 h 358"/>
                      <a:gd name="T8" fmla="*/ 0 w 369"/>
                      <a:gd name="T9" fmla="*/ 354 h 358"/>
                      <a:gd name="T10" fmla="*/ 11 w 369"/>
                      <a:gd name="T11" fmla="*/ 358 h 358"/>
                      <a:gd name="T12" fmla="*/ 358 w 369"/>
                      <a:gd name="T13" fmla="*/ 358 h 358"/>
                      <a:gd name="T14" fmla="*/ 369 w 369"/>
                      <a:gd name="T15" fmla="*/ 354 h 358"/>
                      <a:gd name="T16" fmla="*/ 366 w 369"/>
                      <a:gd name="T17" fmla="*/ 348 h 358"/>
                      <a:gd name="T18" fmla="*/ 198 w 369"/>
                      <a:gd name="T19" fmla="*/ 9 h 358"/>
                      <a:gd name="T20" fmla="*/ 169 w 369"/>
                      <a:gd name="T21" fmla="*/ 50 h 358"/>
                      <a:gd name="T22" fmla="*/ 303 w 369"/>
                      <a:gd name="T23" fmla="*/ 320 h 358"/>
                      <a:gd name="T24" fmla="*/ 34 w 369"/>
                      <a:gd name="T25" fmla="*/ 320 h 358"/>
                      <a:gd name="T26" fmla="*/ 169 w 369"/>
                      <a:gd name="T27" fmla="*/ 50 h 3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9" h="358">
                        <a:moveTo>
                          <a:pt x="198" y="9"/>
                        </a:moveTo>
                        <a:cubicBezTo>
                          <a:pt x="194" y="3"/>
                          <a:pt x="193" y="0"/>
                          <a:pt x="185" y="0"/>
                        </a:cubicBezTo>
                        <a:cubicBezTo>
                          <a:pt x="176" y="0"/>
                          <a:pt x="175" y="3"/>
                          <a:pt x="172" y="9"/>
                        </a:cubicBezTo>
                        <a:lnTo>
                          <a:pt x="3" y="348"/>
                        </a:lnTo>
                        <a:cubicBezTo>
                          <a:pt x="0" y="352"/>
                          <a:pt x="0" y="353"/>
                          <a:pt x="0" y="354"/>
                        </a:cubicBezTo>
                        <a:cubicBezTo>
                          <a:pt x="0" y="358"/>
                          <a:pt x="3" y="358"/>
                          <a:pt x="11" y="358"/>
                        </a:cubicBezTo>
                        <a:lnTo>
                          <a:pt x="358" y="358"/>
                        </a:lnTo>
                        <a:cubicBezTo>
                          <a:pt x="366" y="358"/>
                          <a:pt x="369" y="358"/>
                          <a:pt x="369" y="354"/>
                        </a:cubicBezTo>
                        <a:cubicBezTo>
                          <a:pt x="369" y="353"/>
                          <a:pt x="369" y="352"/>
                          <a:pt x="366" y="348"/>
                        </a:cubicBezTo>
                        <a:lnTo>
                          <a:pt x="198" y="9"/>
                        </a:lnTo>
                        <a:close/>
                        <a:moveTo>
                          <a:pt x="169" y="50"/>
                        </a:moveTo>
                        <a:lnTo>
                          <a:pt x="303" y="320"/>
                        </a:lnTo>
                        <a:lnTo>
                          <a:pt x="34" y="320"/>
                        </a:lnTo>
                        <a:lnTo>
                          <a:pt x="169" y="5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73" name="Freeform 661 2">
                    <a:extLst>
                      <a:ext uri="{FF2B5EF4-FFF2-40B4-BE49-F238E27FC236}">
                        <a16:creationId xmlns:a16="http://schemas.microsoft.com/office/drawing/2014/main" id="{1F12BCAE-DB43-4396-8BB2-E463C8253AD6}"/>
                      </a:ext>
                    </a:extLst>
                  </p:cNvPr>
                  <p:cNvSpPr>
                    <a:spLocks noEditPoints="1"/>
                  </p:cNvSpPr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15870223" y="15227301"/>
                    <a:ext cx="128588" cy="222250"/>
                  </a:xfrm>
                  <a:custGeom>
                    <a:avLst/>
                    <a:gdLst>
                      <a:gd name="T0" fmla="*/ 69 w 141"/>
                      <a:gd name="T1" fmla="*/ 11 h 246"/>
                      <a:gd name="T2" fmla="*/ 70 w 141"/>
                      <a:gd name="T3" fmla="*/ 5 h 246"/>
                      <a:gd name="T4" fmla="*/ 65 w 141"/>
                      <a:gd name="T5" fmla="*/ 0 h 246"/>
                      <a:gd name="T6" fmla="*/ 20 w 141"/>
                      <a:gd name="T7" fmla="*/ 4 h 246"/>
                      <a:gd name="T8" fmla="*/ 12 w 141"/>
                      <a:gd name="T9" fmla="*/ 12 h 246"/>
                      <a:gd name="T10" fmla="*/ 21 w 141"/>
                      <a:gd name="T11" fmla="*/ 17 h 246"/>
                      <a:gd name="T12" fmla="*/ 38 w 141"/>
                      <a:gd name="T13" fmla="*/ 22 h 246"/>
                      <a:gd name="T14" fmla="*/ 32 w 141"/>
                      <a:gd name="T15" fmla="*/ 46 h 246"/>
                      <a:gd name="T16" fmla="*/ 24 w 141"/>
                      <a:gd name="T17" fmla="*/ 79 h 246"/>
                      <a:gd name="T18" fmla="*/ 1 w 141"/>
                      <a:gd name="T19" fmla="*/ 171 h 246"/>
                      <a:gd name="T20" fmla="*/ 0 w 141"/>
                      <a:gd name="T21" fmla="*/ 189 h 246"/>
                      <a:gd name="T22" fmla="*/ 51 w 141"/>
                      <a:gd name="T23" fmla="*/ 246 h 246"/>
                      <a:gd name="T24" fmla="*/ 141 w 141"/>
                      <a:gd name="T25" fmla="*/ 147 h 246"/>
                      <a:gd name="T26" fmla="*/ 89 w 141"/>
                      <a:gd name="T27" fmla="*/ 89 h 246"/>
                      <a:gd name="T28" fmla="*/ 45 w 141"/>
                      <a:gd name="T29" fmla="*/ 108 h 246"/>
                      <a:gd name="T30" fmla="*/ 69 w 141"/>
                      <a:gd name="T31" fmla="*/ 11 h 246"/>
                      <a:gd name="T32" fmla="*/ 51 w 141"/>
                      <a:gd name="T33" fmla="*/ 236 h 246"/>
                      <a:gd name="T34" fmla="*/ 24 w 141"/>
                      <a:gd name="T35" fmla="*/ 201 h 246"/>
                      <a:gd name="T36" fmla="*/ 37 w 141"/>
                      <a:gd name="T37" fmla="*/ 137 h 246"/>
                      <a:gd name="T38" fmla="*/ 46 w 141"/>
                      <a:gd name="T39" fmla="*/ 121 h 246"/>
                      <a:gd name="T40" fmla="*/ 88 w 141"/>
                      <a:gd name="T41" fmla="*/ 98 h 246"/>
                      <a:gd name="T42" fmla="*/ 113 w 141"/>
                      <a:gd name="T43" fmla="*/ 132 h 246"/>
                      <a:gd name="T44" fmla="*/ 95 w 141"/>
                      <a:gd name="T45" fmla="*/ 203 h 246"/>
                      <a:gd name="T46" fmla="*/ 51 w 141"/>
                      <a:gd name="T47" fmla="*/ 236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41" h="246">
                        <a:moveTo>
                          <a:pt x="69" y="11"/>
                        </a:moveTo>
                        <a:cubicBezTo>
                          <a:pt x="69" y="10"/>
                          <a:pt x="70" y="5"/>
                          <a:pt x="70" y="5"/>
                        </a:cubicBezTo>
                        <a:cubicBezTo>
                          <a:pt x="70" y="3"/>
                          <a:pt x="69" y="0"/>
                          <a:pt x="65" y="0"/>
                        </a:cubicBezTo>
                        <a:cubicBezTo>
                          <a:pt x="58" y="0"/>
                          <a:pt x="29" y="3"/>
                          <a:pt x="20" y="4"/>
                        </a:cubicBezTo>
                        <a:cubicBezTo>
                          <a:pt x="17" y="4"/>
                          <a:pt x="12" y="4"/>
                          <a:pt x="12" y="12"/>
                        </a:cubicBezTo>
                        <a:cubicBezTo>
                          <a:pt x="12" y="17"/>
                          <a:pt x="17" y="17"/>
                          <a:pt x="21" y="17"/>
                        </a:cubicBezTo>
                        <a:cubicBezTo>
                          <a:pt x="38" y="17"/>
                          <a:pt x="38" y="19"/>
                          <a:pt x="38" y="22"/>
                        </a:cubicBezTo>
                        <a:cubicBezTo>
                          <a:pt x="38" y="24"/>
                          <a:pt x="35" y="38"/>
                          <a:pt x="32" y="46"/>
                        </a:cubicBezTo>
                        <a:lnTo>
                          <a:pt x="24" y="79"/>
                        </a:lnTo>
                        <a:cubicBezTo>
                          <a:pt x="21" y="90"/>
                          <a:pt x="2" y="167"/>
                          <a:pt x="1" y="171"/>
                        </a:cubicBezTo>
                        <a:cubicBezTo>
                          <a:pt x="0" y="180"/>
                          <a:pt x="0" y="184"/>
                          <a:pt x="0" y="189"/>
                        </a:cubicBezTo>
                        <a:cubicBezTo>
                          <a:pt x="0" y="224"/>
                          <a:pt x="22" y="246"/>
                          <a:pt x="51" y="246"/>
                        </a:cubicBezTo>
                        <a:cubicBezTo>
                          <a:pt x="95" y="246"/>
                          <a:pt x="141" y="199"/>
                          <a:pt x="141" y="147"/>
                        </a:cubicBezTo>
                        <a:cubicBezTo>
                          <a:pt x="141" y="106"/>
                          <a:pt x="113" y="89"/>
                          <a:pt x="89" y="89"/>
                        </a:cubicBezTo>
                        <a:cubicBezTo>
                          <a:pt x="71" y="89"/>
                          <a:pt x="55" y="99"/>
                          <a:pt x="45" y="108"/>
                        </a:cubicBezTo>
                        <a:lnTo>
                          <a:pt x="69" y="11"/>
                        </a:lnTo>
                        <a:close/>
                        <a:moveTo>
                          <a:pt x="51" y="236"/>
                        </a:moveTo>
                        <a:cubicBezTo>
                          <a:pt x="34" y="236"/>
                          <a:pt x="24" y="221"/>
                          <a:pt x="24" y="201"/>
                        </a:cubicBezTo>
                        <a:cubicBezTo>
                          <a:pt x="24" y="188"/>
                          <a:pt x="28" y="176"/>
                          <a:pt x="37" y="137"/>
                        </a:cubicBezTo>
                        <a:cubicBezTo>
                          <a:pt x="39" y="130"/>
                          <a:pt x="39" y="129"/>
                          <a:pt x="46" y="121"/>
                        </a:cubicBezTo>
                        <a:cubicBezTo>
                          <a:pt x="59" y="106"/>
                          <a:pt x="75" y="98"/>
                          <a:pt x="88" y="98"/>
                        </a:cubicBezTo>
                        <a:cubicBezTo>
                          <a:pt x="101" y="98"/>
                          <a:pt x="113" y="109"/>
                          <a:pt x="113" y="132"/>
                        </a:cubicBezTo>
                        <a:cubicBezTo>
                          <a:pt x="113" y="147"/>
                          <a:pt x="105" y="182"/>
                          <a:pt x="95" y="203"/>
                        </a:cubicBezTo>
                        <a:cubicBezTo>
                          <a:pt x="87" y="220"/>
                          <a:pt x="69" y="236"/>
                          <a:pt x="51" y="236"/>
                        </a:cubicBezTo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46" name="Group 1445">
                  <a:extLst>
                    <a:ext uri="{FF2B5EF4-FFF2-40B4-BE49-F238E27FC236}">
                      <a16:creationId xmlns:a16="http://schemas.microsoft.com/office/drawing/2014/main" id="{DF524456-9467-4206-B650-4D30BF363B67}"/>
                    </a:ext>
                  </a:extLst>
                </p:cNvPr>
                <p:cNvGrpSpPr/>
                <p:nvPr/>
              </p:nvGrpSpPr>
              <p:grpSpPr>
                <a:xfrm>
                  <a:off x="16034430" y="13349496"/>
                  <a:ext cx="11884271" cy="1821555"/>
                  <a:chOff x="16034430" y="13349496"/>
                  <a:chExt cx="11884271" cy="1821555"/>
                </a:xfrm>
              </p:grpSpPr>
              <p:pic>
                <p:nvPicPr>
                  <p:cNvPr id="70" name="Shape 117 1">
                    <a:extLst>
                      <a:ext uri="{FF2B5EF4-FFF2-40B4-BE49-F238E27FC236}">
                        <a16:creationId xmlns:a16="http://schemas.microsoft.com/office/drawing/2014/main" id="{65FA490F-1D38-4728-85B4-A2C441AA6366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108">
                    <a:alphaModFix/>
                  </a:blip>
                  <a:srcRect l="21957" r="33704"/>
                  <a:stretch/>
                </p:blipFill>
                <p:spPr>
                  <a:xfrm>
                    <a:off x="18657269" y="13349496"/>
                    <a:ext cx="5156954" cy="182155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443" name="Shape 117 2">
                    <a:extLst>
                      <a:ext uri="{FF2B5EF4-FFF2-40B4-BE49-F238E27FC236}">
                        <a16:creationId xmlns:a16="http://schemas.microsoft.com/office/drawing/2014/main" id="{166E6659-A147-466E-81BE-F09791AAFBB7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108">
                    <a:alphaModFix/>
                  </a:blip>
                  <a:srcRect l="65633"/>
                  <a:stretch/>
                </p:blipFill>
                <p:spPr>
                  <a:xfrm>
                    <a:off x="23921587" y="13349496"/>
                    <a:ext cx="3997114" cy="182155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444" name="Shape 117 3">
                    <a:extLst>
                      <a:ext uri="{FF2B5EF4-FFF2-40B4-BE49-F238E27FC236}">
                        <a16:creationId xmlns:a16="http://schemas.microsoft.com/office/drawing/2014/main" id="{EA855F84-6B4F-4F05-B5C7-1B9C4F62F2D4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108">
                    <a:alphaModFix/>
                  </a:blip>
                  <a:srcRect r="77786"/>
                  <a:stretch/>
                </p:blipFill>
                <p:spPr>
                  <a:xfrm>
                    <a:off x="16034430" y="13349496"/>
                    <a:ext cx="2583590" cy="182155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447" name="TextBox 1446">
                  <a:extLst>
                    <a:ext uri="{FF2B5EF4-FFF2-40B4-BE49-F238E27FC236}">
                      <a16:creationId xmlns:a16="http://schemas.microsoft.com/office/drawing/2014/main" id="{00ED9F0E-3214-4594-9BB6-E679128309BA}"/>
                    </a:ext>
                  </a:extLst>
                </p:cNvPr>
                <p:cNvSpPr txBox="1"/>
                <p:nvPr/>
              </p:nvSpPr>
              <p:spPr>
                <a:xfrm>
                  <a:off x="14856591" y="13619525"/>
                  <a:ext cx="13291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800" dirty="0">
                      <a:latin typeface="+mj-lt"/>
                      <a:cs typeface="Times New Roman" panose="02020603050405020304" pitchFamily="18" charset="0"/>
                    </a:rPr>
                    <a:t>detections</a:t>
                  </a:r>
                </a:p>
              </p:txBody>
            </p:sp>
          </p:grpSp>
          <p:grpSp>
            <p:nvGrpSpPr>
              <p:cNvPr id="1491" name="Group 1490">
                <a:extLst>
                  <a:ext uri="{FF2B5EF4-FFF2-40B4-BE49-F238E27FC236}">
                    <a16:creationId xmlns:a16="http://schemas.microsoft.com/office/drawing/2014/main" id="{C7939762-6621-4736-AA71-EE5A80DC7435}"/>
                  </a:ext>
                </a:extLst>
              </p:cNvPr>
              <p:cNvGrpSpPr/>
              <p:nvPr/>
            </p:nvGrpSpPr>
            <p:grpSpPr>
              <a:xfrm>
                <a:off x="16130315" y="15086513"/>
                <a:ext cx="11683134" cy="487037"/>
                <a:chOff x="16130315" y="15086513"/>
                <a:chExt cx="11683134" cy="487037"/>
              </a:xfrm>
            </p:grpSpPr>
            <p:sp>
              <p:nvSpPr>
                <p:cNvPr id="1488" name="TextBox 1487">
                  <a:extLst>
                    <a:ext uri="{FF2B5EF4-FFF2-40B4-BE49-F238E27FC236}">
                      <a16:creationId xmlns:a16="http://schemas.microsoft.com/office/drawing/2014/main" id="{0DE6C7F7-40A8-4627-8849-23A685022514}"/>
                    </a:ext>
                  </a:extLst>
                </p:cNvPr>
                <p:cNvSpPr txBox="1"/>
                <p:nvPr/>
              </p:nvSpPr>
              <p:spPr>
                <a:xfrm>
                  <a:off x="16130315" y="15102639"/>
                  <a:ext cx="239182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single </a:t>
                  </a:r>
                  <a:r>
                    <a:rPr lang="en-GB" sz="2400" dirty="0"/>
                    <a:t>CC</a:t>
                  </a:r>
                </a:p>
              </p:txBody>
            </p:sp>
            <p:sp>
              <p:nvSpPr>
                <p:cNvPr id="1489" name="TextBox 1488">
                  <a:extLst>
                    <a:ext uri="{FF2B5EF4-FFF2-40B4-BE49-F238E27FC236}">
                      <a16:creationId xmlns:a16="http://schemas.microsoft.com/office/drawing/2014/main" id="{5EBC8AD4-6B0B-4514-AF47-D3878D9A6B3C}"/>
                    </a:ext>
                  </a:extLst>
                </p:cNvPr>
                <p:cNvSpPr txBox="1"/>
                <p:nvPr/>
              </p:nvSpPr>
              <p:spPr>
                <a:xfrm>
                  <a:off x="18695932" y="15086513"/>
                  <a:ext cx="503217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multiple CCs</a:t>
                  </a:r>
                  <a:endParaRPr lang="en-GB" sz="2400" dirty="0"/>
                </a:p>
              </p:txBody>
            </p:sp>
            <p:sp>
              <p:nvSpPr>
                <p:cNvPr id="1490" name="TextBox 1489">
                  <a:extLst>
                    <a:ext uri="{FF2B5EF4-FFF2-40B4-BE49-F238E27FC236}">
                      <a16:creationId xmlns:a16="http://schemas.microsoft.com/office/drawing/2014/main" id="{5FFC0D56-AFE8-469D-B01C-29646BF154C6}"/>
                    </a:ext>
                  </a:extLst>
                </p:cNvPr>
                <p:cNvSpPr txBox="1"/>
                <p:nvPr/>
              </p:nvSpPr>
              <p:spPr>
                <a:xfrm>
                  <a:off x="24026840" y="15111885"/>
                  <a:ext cx="378660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 smtClean="0"/>
                    <a:t>arbitrary </a:t>
                  </a:r>
                  <a:r>
                    <a:rPr lang="en-GB" sz="2400" dirty="0"/>
                    <a:t>contrast </a:t>
                  </a:r>
                </a:p>
              </p:txBody>
            </p:sp>
          </p:grpSp>
        </p:grp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0DE6C7F7-40A8-4627-8849-23A685022514}"/>
                </a:ext>
              </a:extLst>
            </p:cNvPr>
            <p:cNvSpPr txBox="1"/>
            <p:nvPr/>
          </p:nvSpPr>
          <p:spPr>
            <a:xfrm>
              <a:off x="16054888" y="12560094"/>
              <a:ext cx="2391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Detector</a:t>
              </a:r>
              <a:endParaRPr lang="en-GB" sz="2400" dirty="0"/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5EBC8AD4-6B0B-4514-AF47-D3878D9A6B3C}"/>
                </a:ext>
              </a:extLst>
            </p:cNvPr>
            <p:cNvSpPr txBox="1"/>
            <p:nvPr/>
          </p:nvSpPr>
          <p:spPr>
            <a:xfrm>
              <a:off x="18620505" y="12560093"/>
              <a:ext cx="5079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Re-detector</a:t>
              </a:r>
              <a:endParaRPr lang="en-GB" sz="2400" dirty="0"/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5FFC0D56-AFE8-469D-B01C-29646BF154C6}"/>
                </a:ext>
              </a:extLst>
            </p:cNvPr>
            <p:cNvSpPr txBox="1"/>
            <p:nvPr/>
          </p:nvSpPr>
          <p:spPr>
            <a:xfrm>
              <a:off x="23951413" y="12560092"/>
              <a:ext cx="3786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Tracker </a:t>
              </a:r>
              <a:endParaRPr lang="en-GB" sz="2400" dirty="0"/>
            </a:p>
          </p:txBody>
        </p:sp>
      </p:grpSp>
      <p:sp>
        <p:nvSpPr>
          <p:cNvPr id="771" name="Shape 104 2 1">
            <a:extLst>
              <a:ext uri="{FF2B5EF4-FFF2-40B4-BE49-F238E27FC236}">
                <a16:creationId xmlns:a16="http://schemas.microsoft.com/office/drawing/2014/main" id="{3F9FCD0A-0F93-4C9A-AD37-AD7120789E83}"/>
              </a:ext>
            </a:extLst>
          </p:cNvPr>
          <p:cNvSpPr txBox="1">
            <a:spLocks/>
          </p:cNvSpPr>
          <p:nvPr/>
        </p:nvSpPr>
        <p:spPr>
          <a:xfrm>
            <a:off x="28287377" y="14792966"/>
            <a:ext cx="5980591" cy="1668909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0256" marR="0" lvl="0" indent="-410256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3247" marR="0" lvl="1" indent="-520196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9564" marR="0" lvl="2" indent="-427914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2201" marR="0" lvl="3" indent="-5545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48875" marR="0" lvl="4" indent="-1302825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412036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413062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414084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415108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dirty="0"/>
              <a:t>Temporal </a:t>
            </a:r>
            <a:r>
              <a:rPr lang="en-US" sz="3200" dirty="0" smtClean="0"/>
              <a:t>super-resolution 25 </a:t>
            </a:r>
            <a:r>
              <a:rPr lang="en-US" sz="3200" dirty="0"/>
              <a:t>fps vs 250 </a:t>
            </a:r>
            <a:r>
              <a:rPr lang="en-US" sz="3200" dirty="0" smtClean="0"/>
              <a:t>fps</a:t>
            </a:r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dirty="0"/>
              <a:t>Angular </a:t>
            </a:r>
            <a:r>
              <a:rPr lang="en-US" sz="3200" dirty="0" smtClean="0"/>
              <a:t>velocity</a:t>
            </a:r>
            <a:endParaRPr lang="en-US" sz="3200" dirty="0"/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350101" y="199262"/>
            <a:ext cx="36052424" cy="2166095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7200" b="1" dirty="0"/>
              <a:t>The World of </a:t>
            </a:r>
            <a:r>
              <a:rPr lang="en-US" sz="7200" dirty="0">
                <a:solidFill>
                  <a:schemeClr val="bg1"/>
                </a:solidFill>
              </a:rPr>
              <a:t>Fast Moving Objects 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4500" dirty="0"/>
              <a:t>Denys Rozumnyi</a:t>
            </a:r>
            <a:r>
              <a:rPr lang="en-US" sz="4500" baseline="30000" dirty="0"/>
              <a:t>1,3</a:t>
            </a:r>
            <a:r>
              <a:rPr lang="en-US" sz="4500" dirty="0"/>
              <a:t>    Jan Kotera</a:t>
            </a:r>
            <a:r>
              <a:rPr lang="en-US" sz="4500" baseline="30000" dirty="0"/>
              <a:t>2</a:t>
            </a:r>
            <a:r>
              <a:rPr lang="en-US" sz="4500" dirty="0"/>
              <a:t>    Filip </a:t>
            </a:r>
            <a:r>
              <a:rPr lang="en-GB" sz="4500" dirty="0"/>
              <a:t>Š</a:t>
            </a:r>
            <a:r>
              <a:rPr lang="en-US" sz="4500" dirty="0"/>
              <a:t>roubek</a:t>
            </a:r>
            <a:r>
              <a:rPr lang="en-US" sz="4500" baseline="30000" dirty="0"/>
              <a:t>2</a:t>
            </a:r>
            <a:r>
              <a:rPr lang="en-US" sz="4500" dirty="0"/>
              <a:t>    Lukáš Novotný</a:t>
            </a:r>
            <a:r>
              <a:rPr lang="en-US" sz="4500" baseline="30000" dirty="0"/>
              <a:t>1</a:t>
            </a:r>
            <a:r>
              <a:rPr lang="en-US" sz="4500" dirty="0"/>
              <a:t>    Jiří Matas</a:t>
            </a:r>
            <a:r>
              <a:rPr lang="en-US" sz="4500" baseline="30000" dirty="0"/>
              <a:t>1</a:t>
            </a:r>
            <a:r>
              <a:rPr lang="en-US" sz="5400" dirty="0"/>
              <a:t/>
            </a:r>
            <a:br>
              <a:rPr lang="en-US" sz="5400" dirty="0"/>
            </a:br>
            <a:endParaRPr dirty="0"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571500" y="3711874"/>
            <a:ext cx="13642248" cy="1654233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t" anchorCtr="0">
            <a:noAutofit/>
          </a:bodyPr>
          <a:lstStyle/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b="1" dirty="0"/>
              <a:t>Definition (Fast Moving Object, FMO)</a:t>
            </a:r>
            <a:r>
              <a:rPr lang="en-US" sz="3200" dirty="0"/>
              <a:t>: object is fast moving if its trajectory projected on the image plane is larger than its size </a:t>
            </a:r>
          </a:p>
          <a:p>
            <a:pPr marL="408391" lvl="1" indent="0">
              <a:spcBef>
                <a:spcPts val="0"/>
              </a:spcBef>
              <a:buNone/>
            </a:pPr>
            <a:r>
              <a:rPr lang="en-US" sz="2600" dirty="0">
                <a:sym typeface="Wingdings" panose="05000000000000000000" pitchFamily="2" charset="2"/>
              </a:rPr>
              <a:t> Note: </a:t>
            </a:r>
            <a:r>
              <a:rPr lang="en-US" sz="2600" dirty="0"/>
              <a:t>FMO is </a:t>
            </a:r>
            <a:r>
              <a:rPr lang="en-US" sz="2600" dirty="0" smtClean="0"/>
              <a:t>a property </a:t>
            </a:r>
            <a:r>
              <a:rPr lang="en-US" sz="2600" dirty="0"/>
              <a:t>of the relative motion of object w.r.t. the camera</a:t>
            </a: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endParaRPr lang="en-US" sz="2800" dirty="0"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14476454" y="3711874"/>
            <a:ext cx="13396126" cy="6401136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t" anchorCtr="0">
            <a:noAutofit/>
          </a:bodyPr>
          <a:lstStyle/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dirty="0"/>
              <a:t>Detection algorithm*</a:t>
            </a:r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25400" indent="0">
              <a:spcBef>
                <a:spcPts val="0"/>
              </a:spcBef>
            </a:pPr>
            <a:endParaRPr lang="en-US" sz="1400" dirty="0" smtClean="0"/>
          </a:p>
          <a:p>
            <a:pPr marL="25400" indent="0">
              <a:spcBef>
                <a:spcPts val="0"/>
              </a:spcBef>
            </a:pPr>
            <a:endParaRPr lang="en-US" sz="1400" dirty="0"/>
          </a:p>
          <a:p>
            <a:pPr marL="25400" indent="0">
              <a:spcBef>
                <a:spcPts val="0"/>
              </a:spcBef>
            </a:pPr>
            <a:endParaRPr lang="en-US" sz="14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dirty="0"/>
              <a:t>Full FMO localization: Detection, Re-detection and Tracking</a:t>
            </a:r>
            <a:endParaRPr lang="en-GB" sz="3200" dirty="0"/>
          </a:p>
        </p:txBody>
      </p:sp>
      <p:sp>
        <p:nvSpPr>
          <p:cNvPr id="108" name="Shape 108 1 1"/>
          <p:cNvSpPr/>
          <p:nvPr/>
        </p:nvSpPr>
        <p:spPr>
          <a:xfrm>
            <a:off x="774254" y="2960425"/>
            <a:ext cx="13416000" cy="75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25400" cap="rnd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 dirty="0"/>
              <a:t>Introduction</a:t>
            </a:r>
          </a:p>
        </p:txBody>
      </p:sp>
      <p:sp>
        <p:nvSpPr>
          <p:cNvPr id="109" name="Shape 109 1"/>
          <p:cNvSpPr/>
          <p:nvPr/>
        </p:nvSpPr>
        <p:spPr>
          <a:xfrm>
            <a:off x="14668500" y="2960425"/>
            <a:ext cx="13416000" cy="75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25400" cap="rnd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/>
              <a:t>FMO Localization Algorithms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549D8-1DF5-4AF3-B33C-D03C664EF88C}"/>
              </a:ext>
            </a:extLst>
          </p:cNvPr>
          <p:cNvSpPr txBox="1"/>
          <p:nvPr/>
        </p:nvSpPr>
        <p:spPr>
          <a:xfrm>
            <a:off x="748758" y="11247618"/>
            <a:ext cx="5402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/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2800" dirty="0">
                <a:sym typeface="Wingdings" panose="05000000000000000000" pitchFamily="2" charset="2"/>
              </a:rPr>
              <a:t>No FMOs present</a:t>
            </a:r>
            <a:endParaRPr lang="en-US" sz="2800" dirty="0"/>
          </a:p>
          <a:p>
            <a:pPr marL="25400" lvl="0"/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2800" dirty="0">
                <a:sym typeface="Wingdings" panose="05000000000000000000" pitchFamily="2" charset="2"/>
              </a:rPr>
              <a:t>Different tracking “worlds”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5FEF89-EC88-4E7F-A95B-66E924E3D82E}"/>
              </a:ext>
            </a:extLst>
          </p:cNvPr>
          <p:cNvSpPr txBox="1"/>
          <p:nvPr/>
        </p:nvSpPr>
        <p:spPr>
          <a:xfrm>
            <a:off x="755687" y="5370364"/>
            <a:ext cx="62455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31800">
              <a:buFont typeface="Arial"/>
              <a:buChar char="●"/>
            </a:pPr>
            <a:r>
              <a:rPr lang="en-US" sz="3200" dirty="0"/>
              <a:t>Image formation model:</a:t>
            </a:r>
          </a:p>
          <a:p>
            <a:endParaRPr lang="en-GB" dirty="0"/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16E4C171-87B3-4266-8B9C-3D798BB8BFD4}"/>
              </a:ext>
            </a:extLst>
          </p:cNvPr>
          <p:cNvCxnSpPr>
            <a:cxnSpLocks/>
            <a:stCxn id="108" idx="1"/>
            <a:endCxn id="16" idx="1"/>
          </p:cNvCxnSpPr>
          <p:nvPr/>
        </p:nvCxnSpPr>
        <p:spPr>
          <a:xfrm flipH="1">
            <a:off x="761747" y="3336175"/>
            <a:ext cx="12507" cy="11674741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037E700-4E85-4C6B-976B-20708A310293}"/>
              </a:ext>
            </a:extLst>
          </p:cNvPr>
          <p:cNvCxnSpPr>
            <a:cxnSpLocks/>
            <a:stCxn id="108" idx="3"/>
            <a:endCxn id="16" idx="3"/>
          </p:cNvCxnSpPr>
          <p:nvPr/>
        </p:nvCxnSpPr>
        <p:spPr>
          <a:xfrm flipH="1">
            <a:off x="14177747" y="3336175"/>
            <a:ext cx="12507" cy="11674741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: Rounded Corners 273">
            <a:extLst>
              <a:ext uri="{FF2B5EF4-FFF2-40B4-BE49-F238E27FC236}">
                <a16:creationId xmlns:a16="http://schemas.microsoft.com/office/drawing/2014/main" id="{5637C2BB-9057-4092-B718-2AF237C552E8}"/>
              </a:ext>
            </a:extLst>
          </p:cNvPr>
          <p:cNvSpPr/>
          <p:nvPr/>
        </p:nvSpPr>
        <p:spPr>
          <a:xfrm>
            <a:off x="14668500" y="2960424"/>
            <a:ext cx="13416000" cy="17665449"/>
          </a:xfrm>
          <a:prstGeom prst="roundRect">
            <a:avLst>
              <a:gd name="adj" fmla="val 1014"/>
            </a:avLst>
          </a:prstGeom>
          <a:noFill/>
          <a:ln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: Rounded Corners 274">
            <a:extLst>
              <a:ext uri="{FF2B5EF4-FFF2-40B4-BE49-F238E27FC236}">
                <a16:creationId xmlns:a16="http://schemas.microsoft.com/office/drawing/2014/main" id="{0A45096C-45AA-4C49-AF26-4475C2F34889}"/>
              </a:ext>
            </a:extLst>
          </p:cNvPr>
          <p:cNvSpPr/>
          <p:nvPr/>
        </p:nvSpPr>
        <p:spPr>
          <a:xfrm>
            <a:off x="758642" y="14801464"/>
            <a:ext cx="13413394" cy="5824410"/>
          </a:xfrm>
          <a:prstGeom prst="roundRect">
            <a:avLst>
              <a:gd name="adj" fmla="val 1749"/>
            </a:avLst>
          </a:prstGeom>
          <a:noFill/>
          <a:ln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F3909BA5-EE67-4FB7-B8D6-A96DF7AB4C7C}"/>
              </a:ext>
            </a:extLst>
          </p:cNvPr>
          <p:cNvGrpSpPr>
            <a:grpSpLocks noChangeAspect="1"/>
          </p:cNvGrpSpPr>
          <p:nvPr/>
        </p:nvGrpSpPr>
        <p:grpSpPr>
          <a:xfrm>
            <a:off x="6062680" y="11164973"/>
            <a:ext cx="7949763" cy="3287778"/>
            <a:chOff x="7248774" y="10221158"/>
            <a:chExt cx="6640721" cy="2746399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D5B13D6F-D33E-4098-9F63-311EF43E4BF0}"/>
                </a:ext>
              </a:extLst>
            </p:cNvPr>
            <p:cNvGrpSpPr/>
            <p:nvPr/>
          </p:nvGrpSpPr>
          <p:grpSpPr>
            <a:xfrm>
              <a:off x="7248774" y="12581767"/>
              <a:ext cx="6180245" cy="385790"/>
              <a:chOff x="7191164" y="12144744"/>
              <a:chExt cx="6180245" cy="385790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6694FCA5-3ABB-4E65-8827-EB2C211635B6}"/>
                  </a:ext>
                </a:extLst>
              </p:cNvPr>
              <p:cNvSpPr txBox="1"/>
              <p:nvPr/>
            </p:nvSpPr>
            <p:spPr>
              <a:xfrm>
                <a:off x="7191164" y="12144888"/>
                <a:ext cx="3476895" cy="385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Intersection over Union (IoU)</a:t>
                </a: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31C23E8B-C332-46BD-B406-673BBDD7CF8C}"/>
                  </a:ext>
                </a:extLst>
              </p:cNvPr>
              <p:cNvSpPr txBox="1"/>
              <p:nvPr/>
            </p:nvSpPr>
            <p:spPr>
              <a:xfrm>
                <a:off x="11629141" y="12144744"/>
                <a:ext cx="1742268" cy="385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Distance (px)</a:t>
                </a:r>
              </a:p>
            </p:txBody>
          </p:sp>
        </p:grpSp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EFBF2A8A-B106-4F76-AB18-7163E8D48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/>
            <a:srcRect r="10775"/>
            <a:stretch/>
          </p:blipFill>
          <p:spPr>
            <a:xfrm>
              <a:off x="10782545" y="10255477"/>
              <a:ext cx="3106950" cy="2384106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A072EB58-98B7-4581-A02D-A0B5A856D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0"/>
            <a:srcRect l="4067" r="11035"/>
            <a:stretch/>
          </p:blipFill>
          <p:spPr>
            <a:xfrm>
              <a:off x="7293012" y="10221158"/>
              <a:ext cx="2991560" cy="2416856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433F0BF7-FC50-4D87-ADDE-BE824F1BBF2A}"/>
              </a:ext>
            </a:extLst>
          </p:cNvPr>
          <p:cNvPicPr>
            <a:picLocks noChangeAspect="1"/>
          </p:cNvPicPr>
          <p:nvPr/>
        </p:nvPicPr>
        <p:blipFill rotWithShape="1">
          <a:blip r:embed="rId111"/>
          <a:srcRect l="16021" t="35002" r="36593" b="57663"/>
          <a:stretch/>
        </p:blipFill>
        <p:spPr>
          <a:xfrm>
            <a:off x="19949233" y="37081"/>
            <a:ext cx="9627480" cy="11178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98B58C0-9E9C-4FC9-AF0A-F0607A78E14D}"/>
              </a:ext>
            </a:extLst>
          </p:cNvPr>
          <p:cNvGrpSpPr/>
          <p:nvPr/>
        </p:nvGrpSpPr>
        <p:grpSpPr>
          <a:xfrm>
            <a:off x="761747" y="14639824"/>
            <a:ext cx="13416000" cy="742184"/>
            <a:chOff x="774254" y="12989974"/>
            <a:chExt cx="13416000" cy="742184"/>
          </a:xfrm>
        </p:grpSpPr>
        <p:sp>
          <p:nvSpPr>
            <p:cNvPr id="16" name="Shape 108 2">
              <a:extLst>
                <a:ext uri="{FF2B5EF4-FFF2-40B4-BE49-F238E27FC236}">
                  <a16:creationId xmlns:a16="http://schemas.microsoft.com/office/drawing/2014/main" id="{C99E568B-D17F-483A-878B-A883FB982FFD}"/>
                </a:ext>
              </a:extLst>
            </p:cNvPr>
            <p:cNvSpPr/>
            <p:nvPr/>
          </p:nvSpPr>
          <p:spPr>
            <a:xfrm>
              <a:off x="774254" y="12989974"/>
              <a:ext cx="13416000" cy="742184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254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US" sz="4000" dirty="0"/>
                <a:t>FMO Annotated Public Dataset [4] and </a:t>
              </a:r>
              <a:r>
                <a:rPr lang="en-US" sz="4000" dirty="0" smtClean="0">
                  <a:solidFill>
                    <a:schemeClr val="bg2">
                      <a:lumMod val="75000"/>
                    </a:schemeClr>
                  </a:solidFill>
                </a:rPr>
                <a:t>Examples</a:t>
              </a:r>
              <a:endParaRPr lang="en-US" sz="4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ABCC33-9B70-403F-8312-9D7A2107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/>
            <a:stretch>
              <a:fillRect/>
            </a:stretch>
          </p:blipFill>
          <p:spPr>
            <a:xfrm>
              <a:off x="1116163" y="13080111"/>
              <a:ext cx="591876" cy="591876"/>
            </a:xfrm>
            <a:prstGeom prst="rect">
              <a:avLst/>
            </a:prstGeom>
            <a:ln w="25400">
              <a:solidFill>
                <a:schemeClr val="bg2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A645CE-5995-420D-940E-A5FC51137BE8}"/>
              </a:ext>
            </a:extLst>
          </p:cNvPr>
          <p:cNvGrpSpPr/>
          <p:nvPr/>
        </p:nvGrpSpPr>
        <p:grpSpPr>
          <a:xfrm>
            <a:off x="1170525" y="6223046"/>
            <a:ext cx="12405118" cy="2089684"/>
            <a:chOff x="1170525" y="6223046"/>
            <a:chExt cx="12405118" cy="20896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38AFF8-D43B-46AA-B7C4-3ECBF6294FE7}"/>
                </a:ext>
              </a:extLst>
            </p:cNvPr>
            <p:cNvGrpSpPr/>
            <p:nvPr/>
          </p:nvGrpSpPr>
          <p:grpSpPr>
            <a:xfrm>
              <a:off x="1208383" y="6223046"/>
              <a:ext cx="11841796" cy="1619587"/>
              <a:chOff x="1143276" y="6177404"/>
              <a:chExt cx="11841796" cy="1619587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3256C44B-835E-4ED1-A283-D5452E03E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3"/>
              <a:stretch>
                <a:fillRect/>
              </a:stretch>
            </p:blipFill>
            <p:spPr>
              <a:xfrm flipV="1">
                <a:off x="6442996" y="6177404"/>
                <a:ext cx="2046379" cy="1591628"/>
              </a:xfrm>
              <a:prstGeom prst="rect">
                <a:avLst/>
              </a:prstGeom>
              <a:ln w="57150" cap="rnd">
                <a:solidFill>
                  <a:srgbClr val="00B050"/>
                </a:solidFill>
              </a:ln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6BE70296-AEAA-4339-9A0C-4AAD435A6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1846936" y="6728947"/>
                <a:ext cx="1138136" cy="510045"/>
              </a:xfrm>
              <a:prstGeom prst="rect">
                <a:avLst/>
              </a:prstGeom>
              <a:ln w="57150" cap="rnd">
                <a:solidFill>
                  <a:srgbClr val="002060"/>
                </a:solidFill>
              </a:ln>
            </p:spPr>
          </p:pic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B070E181-0C9D-46BD-8F6A-B41FDEA88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/>
              <a:stretch>
                <a:fillRect/>
              </a:stretch>
            </p:blipFill>
            <p:spPr>
              <a:xfrm flipV="1">
                <a:off x="1143276" y="6191343"/>
                <a:ext cx="2037675" cy="1584858"/>
              </a:xfrm>
              <a:prstGeom prst="rect">
                <a:avLst/>
              </a:prstGeom>
              <a:ln w="57150" cap="rnd">
                <a:solidFill>
                  <a:srgbClr val="0070C0"/>
                </a:solidFill>
              </a:ln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55CDEA8B-00AD-469D-8D98-39B4B1207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/>
              <a:stretch>
                <a:fillRect/>
              </a:stretch>
            </p:blipFill>
            <p:spPr>
              <a:xfrm flipV="1">
                <a:off x="9083714" y="6177404"/>
                <a:ext cx="2055596" cy="1598797"/>
              </a:xfrm>
              <a:prstGeom prst="rect">
                <a:avLst/>
              </a:prstGeom>
              <a:ln w="57150" cap="rnd">
                <a:solidFill>
                  <a:srgbClr val="7030A0"/>
                </a:solidFill>
              </a:ln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3D1C5B89-EA00-4A44-8329-A9B558424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7"/>
              <a:stretch>
                <a:fillRect/>
              </a:stretch>
            </p:blipFill>
            <p:spPr>
              <a:xfrm rot="10800000">
                <a:off x="3775290" y="6184372"/>
                <a:ext cx="2073367" cy="1612619"/>
              </a:xfrm>
              <a:prstGeom prst="rect">
                <a:avLst/>
              </a:prstGeom>
              <a:ln w="57150" cap="rnd">
                <a:solidFill>
                  <a:srgbClr val="C00000"/>
                </a:solidFill>
              </a:ln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E5A8BD-043C-4F8F-AD8E-12FDB4B2D4A4}"/>
                </a:ext>
              </a:extLst>
            </p:cNvPr>
            <p:cNvSpPr txBox="1"/>
            <p:nvPr/>
          </p:nvSpPr>
          <p:spPr>
            <a:xfrm>
              <a:off x="1170525" y="7842634"/>
              <a:ext cx="2075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– </a:t>
              </a:r>
              <a:r>
                <a:rPr lang="en-GB" sz="2400" b="1" dirty="0"/>
                <a:t>Image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C93448C-8510-4A9F-9ADB-BC8C1EA7BEFE}"/>
                </a:ext>
              </a:extLst>
            </p:cNvPr>
            <p:cNvSpPr txBox="1"/>
            <p:nvPr/>
          </p:nvSpPr>
          <p:spPr>
            <a:xfrm>
              <a:off x="3840396" y="7842634"/>
              <a:ext cx="2073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/>
                <a:t>Alpha </a:t>
              </a:r>
              <a:r>
                <a:rPr lang="en-GB" sz="2400" b="1" smtClean="0"/>
                <a:t>matte</a:t>
              </a:r>
              <a:endParaRPr lang="en-GB" sz="2400" b="1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57839CA-3D73-4560-96B1-E876140F35D4}"/>
                </a:ext>
              </a:extLst>
            </p:cNvPr>
            <p:cNvSpPr txBox="1"/>
            <p:nvPr/>
          </p:nvSpPr>
          <p:spPr>
            <a:xfrm>
              <a:off x="6158071" y="7842634"/>
              <a:ext cx="2676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– </a:t>
              </a:r>
              <a:r>
                <a:rPr lang="en-GB" sz="2400" b="1" dirty="0"/>
                <a:t>Background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B58F3B0-1A5B-4849-8AEC-5BEB816B51BF}"/>
                </a:ext>
              </a:extLst>
            </p:cNvPr>
            <p:cNvSpPr txBox="1"/>
            <p:nvPr/>
          </p:nvSpPr>
          <p:spPr>
            <a:xfrm>
              <a:off x="9148821" y="7842634"/>
              <a:ext cx="2055596" cy="470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– </a:t>
              </a:r>
              <a:r>
                <a:rPr lang="en-GB" sz="2400" b="1" dirty="0"/>
                <a:t>Path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8014772-3227-4F4B-96F8-4B67AB831019}"/>
                </a:ext>
              </a:extLst>
            </p:cNvPr>
            <p:cNvSpPr txBox="1"/>
            <p:nvPr/>
          </p:nvSpPr>
          <p:spPr>
            <a:xfrm>
              <a:off x="11500110" y="7824370"/>
              <a:ext cx="2075533" cy="470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 – </a:t>
              </a:r>
              <a:r>
                <a:rPr lang="en-GB" sz="2400" b="1" dirty="0"/>
                <a:t>FMO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C35410-FAD6-4094-A0F0-AF1F66944524}"/>
              </a:ext>
            </a:extLst>
          </p:cNvPr>
          <p:cNvGrpSpPr/>
          <p:nvPr/>
        </p:nvGrpSpPr>
        <p:grpSpPr>
          <a:xfrm>
            <a:off x="5811398" y="5425795"/>
            <a:ext cx="4652086" cy="504549"/>
            <a:chOff x="7501102" y="5417254"/>
            <a:chExt cx="4652086" cy="5045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C6DA477-B4EA-4895-8712-E38A8DDC8474}"/>
                </a:ext>
              </a:extLst>
            </p:cNvPr>
            <p:cNvGrpSpPr/>
            <p:nvPr/>
          </p:nvGrpSpPr>
          <p:grpSpPr>
            <a:xfrm>
              <a:off x="7501102" y="5417254"/>
              <a:ext cx="4652086" cy="495529"/>
              <a:chOff x="5605529" y="5317051"/>
              <a:chExt cx="4652086" cy="495529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20E9572-3148-4A43-9796-9AC254554065}"/>
                  </a:ext>
                </a:extLst>
              </p:cNvPr>
              <p:cNvSpPr/>
              <p:nvPr/>
            </p:nvSpPr>
            <p:spPr>
              <a:xfrm>
                <a:off x="7232382" y="5327743"/>
                <a:ext cx="1111745" cy="484837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D67C3E32-0B9A-418F-B4EA-86797F8022F1}"/>
                  </a:ext>
                </a:extLst>
              </p:cNvPr>
              <p:cNvSpPr/>
              <p:nvPr/>
            </p:nvSpPr>
            <p:spPr>
              <a:xfrm>
                <a:off x="5605529" y="5322798"/>
                <a:ext cx="389579" cy="484837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4F7C4795-9490-4DBF-8B66-C81B499BD6DC}"/>
                  </a:ext>
                </a:extLst>
              </p:cNvPr>
              <p:cNvSpPr/>
              <p:nvPr/>
            </p:nvSpPr>
            <p:spPr>
              <a:xfrm>
                <a:off x="8454201" y="5323121"/>
                <a:ext cx="361163" cy="48483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4B848510-2CEB-40C2-A40F-442B2BB43609}"/>
                  </a:ext>
                </a:extLst>
              </p:cNvPr>
              <p:cNvSpPr/>
              <p:nvPr/>
            </p:nvSpPr>
            <p:spPr>
              <a:xfrm>
                <a:off x="9219541" y="5317051"/>
                <a:ext cx="389579" cy="484837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Rectangle: Rounded Corners 111">
                <a:extLst>
                  <a:ext uri="{FF2B5EF4-FFF2-40B4-BE49-F238E27FC236}">
                    <a16:creationId xmlns:a16="http://schemas.microsoft.com/office/drawing/2014/main" id="{8FE1EC98-7CC8-4C2B-95B1-E2B8DD2BD672}"/>
                  </a:ext>
                </a:extLst>
              </p:cNvPr>
              <p:cNvSpPr/>
              <p:nvPr/>
            </p:nvSpPr>
            <p:spPr>
              <a:xfrm>
                <a:off x="9868036" y="5322798"/>
                <a:ext cx="389579" cy="484837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C590C1E-9655-451C-A629-1CEAB7D44A0D}"/>
                </a:ext>
              </a:extLst>
            </p:cNvPr>
            <p:cNvGrpSpPr>
              <a:grpSpLocks noChangeAspect="1"/>
            </p:cNvGrpSpPr>
            <p:nvPr>
              <p:custDataLst>
                <p:tags r:id="rId88"/>
              </p:custDataLst>
            </p:nvPr>
          </p:nvGrpSpPr>
          <p:grpSpPr>
            <a:xfrm>
              <a:off x="7617151" y="5469365"/>
              <a:ext cx="4491038" cy="452438"/>
              <a:chOff x="7788275" y="5878513"/>
              <a:chExt cx="4491038" cy="452438"/>
            </a:xfrm>
          </p:grpSpPr>
          <p:sp>
            <p:nvSpPr>
              <p:cNvPr id="65" name="Freeform 59">
                <a:extLst>
                  <a:ext uri="{FF2B5EF4-FFF2-40B4-BE49-F238E27FC236}">
                    <a16:creationId xmlns:a16="http://schemas.microsoft.com/office/drawing/2014/main" id="{963ABE28-15FF-4C8A-BCF4-192AA7D0FBE1}"/>
                  </a:ext>
                </a:extLst>
              </p:cNvPr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7788275" y="5910263"/>
                <a:ext cx="179388" cy="307975"/>
              </a:xfrm>
              <a:custGeom>
                <a:avLst/>
                <a:gdLst>
                  <a:gd name="T0" fmla="*/ 170 w 231"/>
                  <a:gd name="T1" fmla="*/ 38 h 340"/>
                  <a:gd name="T2" fmla="*/ 215 w 231"/>
                  <a:gd name="T3" fmla="*/ 15 h 340"/>
                  <a:gd name="T4" fmla="*/ 231 w 231"/>
                  <a:gd name="T5" fmla="*/ 6 h 340"/>
                  <a:gd name="T6" fmla="*/ 223 w 231"/>
                  <a:gd name="T7" fmla="*/ 0 h 340"/>
                  <a:gd name="T8" fmla="*/ 158 w 231"/>
                  <a:gd name="T9" fmla="*/ 1 h 340"/>
                  <a:gd name="T10" fmla="*/ 91 w 231"/>
                  <a:gd name="T11" fmla="*/ 0 h 340"/>
                  <a:gd name="T12" fmla="*/ 81 w 231"/>
                  <a:gd name="T13" fmla="*/ 10 h 340"/>
                  <a:gd name="T14" fmla="*/ 95 w 231"/>
                  <a:gd name="T15" fmla="*/ 15 h 340"/>
                  <a:gd name="T16" fmla="*/ 130 w 231"/>
                  <a:gd name="T17" fmla="*/ 25 h 340"/>
                  <a:gd name="T18" fmla="*/ 129 w 231"/>
                  <a:gd name="T19" fmla="*/ 33 h 340"/>
                  <a:gd name="T20" fmla="*/ 61 w 231"/>
                  <a:gd name="T21" fmla="*/ 301 h 340"/>
                  <a:gd name="T22" fmla="*/ 16 w 231"/>
                  <a:gd name="T23" fmla="*/ 325 h 340"/>
                  <a:gd name="T24" fmla="*/ 0 w 231"/>
                  <a:gd name="T25" fmla="*/ 335 h 340"/>
                  <a:gd name="T26" fmla="*/ 8 w 231"/>
                  <a:gd name="T27" fmla="*/ 340 h 340"/>
                  <a:gd name="T28" fmla="*/ 73 w 231"/>
                  <a:gd name="T29" fmla="*/ 339 h 340"/>
                  <a:gd name="T30" fmla="*/ 140 w 231"/>
                  <a:gd name="T31" fmla="*/ 340 h 340"/>
                  <a:gd name="T32" fmla="*/ 150 w 231"/>
                  <a:gd name="T33" fmla="*/ 331 h 340"/>
                  <a:gd name="T34" fmla="*/ 135 w 231"/>
                  <a:gd name="T35" fmla="*/ 325 h 340"/>
                  <a:gd name="T36" fmla="*/ 113 w 231"/>
                  <a:gd name="T37" fmla="*/ 324 h 340"/>
                  <a:gd name="T38" fmla="*/ 101 w 231"/>
                  <a:gd name="T39" fmla="*/ 315 h 340"/>
                  <a:gd name="T40" fmla="*/ 103 w 231"/>
                  <a:gd name="T41" fmla="*/ 304 h 340"/>
                  <a:gd name="T42" fmla="*/ 170 w 231"/>
                  <a:gd name="T43" fmla="*/ 38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1" h="340">
                    <a:moveTo>
                      <a:pt x="170" y="38"/>
                    </a:moveTo>
                    <a:cubicBezTo>
                      <a:pt x="174" y="20"/>
                      <a:pt x="176" y="15"/>
                      <a:pt x="215" y="15"/>
                    </a:cubicBezTo>
                    <a:cubicBezTo>
                      <a:pt x="227" y="15"/>
                      <a:pt x="231" y="15"/>
                      <a:pt x="231" y="6"/>
                    </a:cubicBezTo>
                    <a:cubicBezTo>
                      <a:pt x="231" y="0"/>
                      <a:pt x="225" y="0"/>
                      <a:pt x="223" y="0"/>
                    </a:cubicBezTo>
                    <a:cubicBezTo>
                      <a:pt x="209" y="0"/>
                      <a:pt x="172" y="1"/>
                      <a:pt x="158" y="1"/>
                    </a:cubicBezTo>
                    <a:cubicBezTo>
                      <a:pt x="143" y="1"/>
                      <a:pt x="106" y="0"/>
                      <a:pt x="91" y="0"/>
                    </a:cubicBezTo>
                    <a:cubicBezTo>
                      <a:pt x="88" y="0"/>
                      <a:pt x="81" y="0"/>
                      <a:pt x="81" y="10"/>
                    </a:cubicBezTo>
                    <a:cubicBezTo>
                      <a:pt x="81" y="15"/>
                      <a:pt x="86" y="15"/>
                      <a:pt x="95" y="15"/>
                    </a:cubicBezTo>
                    <a:cubicBezTo>
                      <a:pt x="116" y="15"/>
                      <a:pt x="130" y="15"/>
                      <a:pt x="130" y="25"/>
                    </a:cubicBezTo>
                    <a:cubicBezTo>
                      <a:pt x="130" y="27"/>
                      <a:pt x="130" y="28"/>
                      <a:pt x="129" y="33"/>
                    </a:cubicBezTo>
                    <a:lnTo>
                      <a:pt x="61" y="301"/>
                    </a:lnTo>
                    <a:cubicBezTo>
                      <a:pt x="57" y="320"/>
                      <a:pt x="55" y="325"/>
                      <a:pt x="16" y="325"/>
                    </a:cubicBezTo>
                    <a:cubicBezTo>
                      <a:pt x="5" y="325"/>
                      <a:pt x="0" y="325"/>
                      <a:pt x="0" y="335"/>
                    </a:cubicBezTo>
                    <a:cubicBezTo>
                      <a:pt x="0" y="340"/>
                      <a:pt x="6" y="340"/>
                      <a:pt x="8" y="340"/>
                    </a:cubicBezTo>
                    <a:cubicBezTo>
                      <a:pt x="22" y="340"/>
                      <a:pt x="58" y="339"/>
                      <a:pt x="73" y="339"/>
                    </a:cubicBezTo>
                    <a:cubicBezTo>
                      <a:pt x="88" y="339"/>
                      <a:pt x="125" y="340"/>
                      <a:pt x="140" y="340"/>
                    </a:cubicBezTo>
                    <a:cubicBezTo>
                      <a:pt x="144" y="340"/>
                      <a:pt x="150" y="340"/>
                      <a:pt x="150" y="331"/>
                    </a:cubicBezTo>
                    <a:cubicBezTo>
                      <a:pt x="150" y="325"/>
                      <a:pt x="146" y="325"/>
                      <a:pt x="135" y="325"/>
                    </a:cubicBezTo>
                    <a:cubicBezTo>
                      <a:pt x="126" y="325"/>
                      <a:pt x="123" y="325"/>
                      <a:pt x="113" y="324"/>
                    </a:cubicBezTo>
                    <a:cubicBezTo>
                      <a:pt x="103" y="323"/>
                      <a:pt x="101" y="321"/>
                      <a:pt x="101" y="315"/>
                    </a:cubicBezTo>
                    <a:cubicBezTo>
                      <a:pt x="101" y="311"/>
                      <a:pt x="102" y="307"/>
                      <a:pt x="103" y="304"/>
                    </a:cubicBezTo>
                    <a:lnTo>
                      <a:pt x="170" y="3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6" name="Freeform 60">
                <a:extLst>
                  <a:ext uri="{FF2B5EF4-FFF2-40B4-BE49-F238E27FC236}">
                    <a16:creationId xmlns:a16="http://schemas.microsoft.com/office/drawing/2014/main" id="{229D0528-B8E7-4690-B1D9-A4E7ED415FF7}"/>
                  </a:ext>
                </a:extLst>
              </p:cNvPr>
              <p:cNvSpPr>
                <a:spLocks noEditPoint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8105775" y="6051551"/>
                <a:ext cx="255588" cy="1063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61">
                <a:extLst>
                  <a:ext uri="{FF2B5EF4-FFF2-40B4-BE49-F238E27FC236}">
                    <a16:creationId xmlns:a16="http://schemas.microsoft.com/office/drawing/2014/main" id="{D46E512D-27A6-4CCA-B9E4-FA2B7B8FABC8}"/>
                  </a:ext>
                </a:extLst>
              </p:cNvPr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8529638" y="5878513"/>
                <a:ext cx="88900" cy="452438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1 w 116"/>
                  <a:gd name="T13" fmla="*/ 98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2"/>
                      <a:pt x="116" y="491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1" y="98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5"/>
                    </a:cubicBezTo>
                    <a:cubicBezTo>
                      <a:pt x="63" y="466"/>
                      <a:pt x="106" y="499"/>
                      <a:pt x="111" y="499"/>
                    </a:cubicBezTo>
                    <a:cubicBezTo>
                      <a:pt x="114" y="499"/>
                      <a:pt x="116" y="497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62">
                <a:extLst>
                  <a:ext uri="{FF2B5EF4-FFF2-40B4-BE49-F238E27FC236}">
                    <a16:creationId xmlns:a16="http://schemas.microsoft.com/office/drawing/2014/main" id="{29D13B81-0F7D-42DD-B89B-FD7D9DFFC056}"/>
                  </a:ext>
                </a:extLst>
              </p:cNvPr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8675688" y="5916613"/>
                <a:ext cx="127000" cy="301625"/>
              </a:xfrm>
              <a:custGeom>
                <a:avLst/>
                <a:gdLst>
                  <a:gd name="T0" fmla="*/ 102 w 164"/>
                  <a:gd name="T1" fmla="*/ 13 h 332"/>
                  <a:gd name="T2" fmla="*/ 90 w 164"/>
                  <a:gd name="T3" fmla="*/ 0 h 332"/>
                  <a:gd name="T4" fmla="*/ 0 w 164"/>
                  <a:gd name="T5" fmla="*/ 32 h 332"/>
                  <a:gd name="T6" fmla="*/ 0 w 164"/>
                  <a:gd name="T7" fmla="*/ 48 h 332"/>
                  <a:gd name="T8" fmla="*/ 65 w 164"/>
                  <a:gd name="T9" fmla="*/ 35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3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0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8"/>
                    </a:lnTo>
                    <a:cubicBezTo>
                      <a:pt x="10" y="48"/>
                      <a:pt x="39" y="48"/>
                      <a:pt x="65" y="35"/>
                    </a:cubicBezTo>
                    <a:lnTo>
                      <a:pt x="65" y="293"/>
                    </a:lnTo>
                    <a:cubicBezTo>
                      <a:pt x="65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4" y="331"/>
                      <a:pt x="83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9" name="Freeform 63">
                <a:extLst>
                  <a:ext uri="{FF2B5EF4-FFF2-40B4-BE49-F238E27FC236}">
                    <a16:creationId xmlns:a16="http://schemas.microsoft.com/office/drawing/2014/main" id="{0ED69F81-0E5E-47D9-A96C-FE8CFCAC153F}"/>
                  </a:ext>
                </a:extLst>
              </p:cNvPr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8951913" y="6096001"/>
                <a:ext cx="236538" cy="19050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8 w 305"/>
                  <a:gd name="T7" fmla="*/ 0 h 20"/>
                  <a:gd name="T8" fmla="*/ 0 w 305"/>
                  <a:gd name="T9" fmla="*/ 10 h 20"/>
                  <a:gd name="T10" fmla="*/ 18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8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8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64">
                <a:extLst>
                  <a:ext uri="{FF2B5EF4-FFF2-40B4-BE49-F238E27FC236}">
                    <a16:creationId xmlns:a16="http://schemas.microsoft.com/office/drawing/2014/main" id="{FF30D021-345D-47E3-A14D-247C6AA41053}"/>
                  </a:ext>
                </a:extLst>
              </p:cNvPr>
              <p:cNvSpPr>
                <a:spLocks noEditPoints="1"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9321800" y="5910263"/>
                <a:ext cx="274638" cy="307975"/>
              </a:xfrm>
              <a:custGeom>
                <a:avLst/>
                <a:gdLst>
                  <a:gd name="T0" fmla="*/ 131 w 356"/>
                  <a:gd name="T1" fmla="*/ 183 h 340"/>
                  <a:gd name="T2" fmla="*/ 216 w 356"/>
                  <a:gd name="T3" fmla="*/ 183 h 340"/>
                  <a:gd name="T4" fmla="*/ 356 w 356"/>
                  <a:gd name="T5" fmla="*/ 75 h 340"/>
                  <a:gd name="T6" fmla="*/ 258 w 356"/>
                  <a:gd name="T7" fmla="*/ 0 h 340"/>
                  <a:gd name="T8" fmla="*/ 96 w 356"/>
                  <a:gd name="T9" fmla="*/ 0 h 340"/>
                  <a:gd name="T10" fmla="*/ 81 w 356"/>
                  <a:gd name="T11" fmla="*/ 9 h 340"/>
                  <a:gd name="T12" fmla="*/ 96 w 356"/>
                  <a:gd name="T13" fmla="*/ 15 h 340"/>
                  <a:gd name="T14" fmla="*/ 117 w 356"/>
                  <a:gd name="T15" fmla="*/ 16 h 340"/>
                  <a:gd name="T16" fmla="*/ 128 w 356"/>
                  <a:gd name="T17" fmla="*/ 24 h 340"/>
                  <a:gd name="T18" fmla="*/ 126 w 356"/>
                  <a:gd name="T19" fmla="*/ 34 h 340"/>
                  <a:gd name="T20" fmla="*/ 59 w 356"/>
                  <a:gd name="T21" fmla="*/ 301 h 340"/>
                  <a:gd name="T22" fmla="*/ 14 w 356"/>
                  <a:gd name="T23" fmla="*/ 325 h 340"/>
                  <a:gd name="T24" fmla="*/ 0 w 356"/>
                  <a:gd name="T25" fmla="*/ 334 h 340"/>
                  <a:gd name="T26" fmla="*/ 7 w 356"/>
                  <a:gd name="T27" fmla="*/ 340 h 340"/>
                  <a:gd name="T28" fmla="*/ 71 w 356"/>
                  <a:gd name="T29" fmla="*/ 339 h 340"/>
                  <a:gd name="T30" fmla="*/ 103 w 356"/>
                  <a:gd name="T31" fmla="*/ 339 h 340"/>
                  <a:gd name="T32" fmla="*/ 135 w 356"/>
                  <a:gd name="T33" fmla="*/ 340 h 340"/>
                  <a:gd name="T34" fmla="*/ 145 w 356"/>
                  <a:gd name="T35" fmla="*/ 330 h 340"/>
                  <a:gd name="T36" fmla="*/ 131 w 356"/>
                  <a:gd name="T37" fmla="*/ 325 h 340"/>
                  <a:gd name="T38" fmla="*/ 99 w 356"/>
                  <a:gd name="T39" fmla="*/ 316 h 340"/>
                  <a:gd name="T40" fmla="*/ 100 w 356"/>
                  <a:gd name="T41" fmla="*/ 307 h 340"/>
                  <a:gd name="T42" fmla="*/ 131 w 356"/>
                  <a:gd name="T43" fmla="*/ 183 h 340"/>
                  <a:gd name="T44" fmla="*/ 167 w 356"/>
                  <a:gd name="T45" fmla="*/ 34 h 340"/>
                  <a:gd name="T46" fmla="*/ 194 w 356"/>
                  <a:gd name="T47" fmla="*/ 15 h 340"/>
                  <a:gd name="T48" fmla="*/ 242 w 356"/>
                  <a:gd name="T49" fmla="*/ 15 h 340"/>
                  <a:gd name="T50" fmla="*/ 310 w 356"/>
                  <a:gd name="T51" fmla="*/ 63 h 340"/>
                  <a:gd name="T52" fmla="*/ 280 w 356"/>
                  <a:gd name="T53" fmla="*/ 143 h 340"/>
                  <a:gd name="T54" fmla="*/ 203 w 356"/>
                  <a:gd name="T55" fmla="*/ 170 h 340"/>
                  <a:gd name="T56" fmla="*/ 133 w 356"/>
                  <a:gd name="T57" fmla="*/ 170 h 340"/>
                  <a:gd name="T58" fmla="*/ 167 w 356"/>
                  <a:gd name="T59" fmla="*/ 34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56" h="340">
                    <a:moveTo>
                      <a:pt x="131" y="183"/>
                    </a:moveTo>
                    <a:lnTo>
                      <a:pt x="216" y="183"/>
                    </a:lnTo>
                    <a:cubicBezTo>
                      <a:pt x="287" y="183"/>
                      <a:pt x="356" y="131"/>
                      <a:pt x="356" y="75"/>
                    </a:cubicBezTo>
                    <a:cubicBezTo>
                      <a:pt x="356" y="37"/>
                      <a:pt x="323" y="0"/>
                      <a:pt x="258" y="0"/>
                    </a:cubicBezTo>
                    <a:lnTo>
                      <a:pt x="96" y="0"/>
                    </a:lnTo>
                    <a:cubicBezTo>
                      <a:pt x="87" y="0"/>
                      <a:pt x="81" y="0"/>
                      <a:pt x="81" y="9"/>
                    </a:cubicBezTo>
                    <a:cubicBezTo>
                      <a:pt x="81" y="15"/>
                      <a:pt x="86" y="15"/>
                      <a:pt x="96" y="15"/>
                    </a:cubicBezTo>
                    <a:cubicBezTo>
                      <a:pt x="102" y="15"/>
                      <a:pt x="111" y="16"/>
                      <a:pt x="117" y="16"/>
                    </a:cubicBezTo>
                    <a:cubicBezTo>
                      <a:pt x="125" y="17"/>
                      <a:pt x="128" y="19"/>
                      <a:pt x="128" y="24"/>
                    </a:cubicBezTo>
                    <a:cubicBezTo>
                      <a:pt x="128" y="26"/>
                      <a:pt x="128" y="28"/>
                      <a:pt x="126" y="34"/>
                    </a:cubicBezTo>
                    <a:lnTo>
                      <a:pt x="59" y="301"/>
                    </a:lnTo>
                    <a:cubicBezTo>
                      <a:pt x="54" y="321"/>
                      <a:pt x="53" y="325"/>
                      <a:pt x="14" y="325"/>
                    </a:cubicBezTo>
                    <a:cubicBezTo>
                      <a:pt x="5" y="325"/>
                      <a:pt x="0" y="325"/>
                      <a:pt x="0" y="334"/>
                    </a:cubicBezTo>
                    <a:cubicBezTo>
                      <a:pt x="0" y="340"/>
                      <a:pt x="6" y="340"/>
                      <a:pt x="7" y="340"/>
                    </a:cubicBezTo>
                    <a:cubicBezTo>
                      <a:pt x="21" y="340"/>
                      <a:pt x="57" y="339"/>
                      <a:pt x="71" y="339"/>
                    </a:cubicBezTo>
                    <a:cubicBezTo>
                      <a:pt x="81" y="339"/>
                      <a:pt x="92" y="339"/>
                      <a:pt x="103" y="339"/>
                    </a:cubicBezTo>
                    <a:cubicBezTo>
                      <a:pt x="114" y="339"/>
                      <a:pt x="125" y="340"/>
                      <a:pt x="135" y="340"/>
                    </a:cubicBezTo>
                    <a:cubicBezTo>
                      <a:pt x="139" y="340"/>
                      <a:pt x="145" y="340"/>
                      <a:pt x="145" y="330"/>
                    </a:cubicBezTo>
                    <a:cubicBezTo>
                      <a:pt x="145" y="325"/>
                      <a:pt x="141" y="325"/>
                      <a:pt x="131" y="325"/>
                    </a:cubicBezTo>
                    <a:cubicBezTo>
                      <a:pt x="113" y="325"/>
                      <a:pt x="99" y="325"/>
                      <a:pt x="99" y="316"/>
                    </a:cubicBezTo>
                    <a:cubicBezTo>
                      <a:pt x="99" y="313"/>
                      <a:pt x="100" y="310"/>
                      <a:pt x="100" y="307"/>
                    </a:cubicBezTo>
                    <a:lnTo>
                      <a:pt x="131" y="183"/>
                    </a:lnTo>
                    <a:close/>
                    <a:moveTo>
                      <a:pt x="167" y="34"/>
                    </a:moveTo>
                    <a:cubicBezTo>
                      <a:pt x="172" y="17"/>
                      <a:pt x="173" y="15"/>
                      <a:pt x="194" y="15"/>
                    </a:cubicBezTo>
                    <a:lnTo>
                      <a:pt x="242" y="15"/>
                    </a:lnTo>
                    <a:cubicBezTo>
                      <a:pt x="283" y="15"/>
                      <a:pt x="310" y="29"/>
                      <a:pt x="310" y="63"/>
                    </a:cubicBezTo>
                    <a:cubicBezTo>
                      <a:pt x="310" y="82"/>
                      <a:pt x="300" y="125"/>
                      <a:pt x="280" y="143"/>
                    </a:cubicBezTo>
                    <a:cubicBezTo>
                      <a:pt x="255" y="166"/>
                      <a:pt x="225" y="170"/>
                      <a:pt x="203" y="170"/>
                    </a:cubicBezTo>
                    <a:lnTo>
                      <a:pt x="133" y="170"/>
                    </a:lnTo>
                    <a:lnTo>
                      <a:pt x="167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65">
                <a:extLst>
                  <a:ext uri="{FF2B5EF4-FFF2-40B4-BE49-F238E27FC236}">
                    <a16:creationId xmlns:a16="http://schemas.microsoft.com/office/drawing/2014/main" id="{99A621C8-4E85-4285-B346-BF0339C28812}"/>
                  </a:ext>
                </a:extLst>
              </p:cNvPr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9718675" y="6007101"/>
                <a:ext cx="141288" cy="195263"/>
              </a:xfrm>
              <a:custGeom>
                <a:avLst/>
                <a:gdLst>
                  <a:gd name="T0" fmla="*/ 105 w 184"/>
                  <a:gd name="T1" fmla="*/ 19 h 215"/>
                  <a:gd name="T2" fmla="*/ 92 w 184"/>
                  <a:gd name="T3" fmla="*/ 0 h 215"/>
                  <a:gd name="T4" fmla="*/ 79 w 184"/>
                  <a:gd name="T5" fmla="*/ 13 h 215"/>
                  <a:gd name="T6" fmla="*/ 79 w 184"/>
                  <a:gd name="T7" fmla="*/ 20 h 215"/>
                  <a:gd name="T8" fmla="*/ 86 w 184"/>
                  <a:gd name="T9" fmla="*/ 97 h 215"/>
                  <a:gd name="T10" fmla="*/ 23 w 184"/>
                  <a:gd name="T11" fmla="*/ 51 h 215"/>
                  <a:gd name="T12" fmla="*/ 14 w 184"/>
                  <a:gd name="T13" fmla="*/ 47 h 215"/>
                  <a:gd name="T14" fmla="*/ 0 w 184"/>
                  <a:gd name="T15" fmla="*/ 61 h 215"/>
                  <a:gd name="T16" fmla="*/ 10 w 184"/>
                  <a:gd name="T17" fmla="*/ 74 h 215"/>
                  <a:gd name="T18" fmla="*/ 81 w 184"/>
                  <a:gd name="T19" fmla="*/ 108 h 215"/>
                  <a:gd name="T20" fmla="*/ 12 w 184"/>
                  <a:gd name="T21" fmla="*/ 141 h 215"/>
                  <a:gd name="T22" fmla="*/ 0 w 184"/>
                  <a:gd name="T23" fmla="*/ 154 h 215"/>
                  <a:gd name="T24" fmla="*/ 14 w 184"/>
                  <a:gd name="T25" fmla="*/ 168 h 215"/>
                  <a:gd name="T26" fmla="*/ 31 w 184"/>
                  <a:gd name="T27" fmla="*/ 159 h 215"/>
                  <a:gd name="T28" fmla="*/ 86 w 184"/>
                  <a:gd name="T29" fmla="*/ 119 h 215"/>
                  <a:gd name="T30" fmla="*/ 79 w 184"/>
                  <a:gd name="T31" fmla="*/ 202 h 215"/>
                  <a:gd name="T32" fmla="*/ 92 w 184"/>
                  <a:gd name="T33" fmla="*/ 215 h 215"/>
                  <a:gd name="T34" fmla="*/ 105 w 184"/>
                  <a:gd name="T35" fmla="*/ 202 h 215"/>
                  <a:gd name="T36" fmla="*/ 98 w 184"/>
                  <a:gd name="T37" fmla="*/ 119 h 215"/>
                  <a:gd name="T38" fmla="*/ 162 w 184"/>
                  <a:gd name="T39" fmla="*/ 165 h 215"/>
                  <a:gd name="T40" fmla="*/ 171 w 184"/>
                  <a:gd name="T41" fmla="*/ 168 h 215"/>
                  <a:gd name="T42" fmla="*/ 184 w 184"/>
                  <a:gd name="T43" fmla="*/ 154 h 215"/>
                  <a:gd name="T44" fmla="*/ 174 w 184"/>
                  <a:gd name="T45" fmla="*/ 142 h 215"/>
                  <a:gd name="T46" fmla="*/ 103 w 184"/>
                  <a:gd name="T47" fmla="*/ 108 h 215"/>
                  <a:gd name="T48" fmla="*/ 172 w 184"/>
                  <a:gd name="T49" fmla="*/ 75 h 215"/>
                  <a:gd name="T50" fmla="*/ 184 w 184"/>
                  <a:gd name="T51" fmla="*/ 61 h 215"/>
                  <a:gd name="T52" fmla="*/ 171 w 184"/>
                  <a:gd name="T53" fmla="*/ 47 h 215"/>
                  <a:gd name="T54" fmla="*/ 154 w 184"/>
                  <a:gd name="T55" fmla="*/ 57 h 215"/>
                  <a:gd name="T56" fmla="*/ 98 w 184"/>
                  <a:gd name="T57" fmla="*/ 97 h 215"/>
                  <a:gd name="T58" fmla="*/ 105 w 184"/>
                  <a:gd name="T59" fmla="*/ 19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215">
                    <a:moveTo>
                      <a:pt x="105" y="19"/>
                    </a:moveTo>
                    <a:cubicBezTo>
                      <a:pt x="105" y="12"/>
                      <a:pt x="105" y="0"/>
                      <a:pt x="92" y="0"/>
                    </a:cubicBezTo>
                    <a:cubicBezTo>
                      <a:pt x="84" y="0"/>
                      <a:pt x="78" y="7"/>
                      <a:pt x="79" y="13"/>
                    </a:cubicBezTo>
                    <a:lnTo>
                      <a:pt x="79" y="20"/>
                    </a:lnTo>
                    <a:lnTo>
                      <a:pt x="86" y="97"/>
                    </a:lnTo>
                    <a:lnTo>
                      <a:pt x="23" y="51"/>
                    </a:lnTo>
                    <a:cubicBezTo>
                      <a:pt x="18" y="48"/>
                      <a:pt x="17" y="47"/>
                      <a:pt x="14" y="47"/>
                    </a:cubicBezTo>
                    <a:cubicBezTo>
                      <a:pt x="7" y="47"/>
                      <a:pt x="0" y="54"/>
                      <a:pt x="0" y="61"/>
                    </a:cubicBezTo>
                    <a:cubicBezTo>
                      <a:pt x="0" y="69"/>
                      <a:pt x="5" y="71"/>
                      <a:pt x="10" y="74"/>
                    </a:cubicBezTo>
                    <a:lnTo>
                      <a:pt x="81" y="108"/>
                    </a:lnTo>
                    <a:lnTo>
                      <a:pt x="12" y="141"/>
                    </a:lnTo>
                    <a:cubicBezTo>
                      <a:pt x="4" y="145"/>
                      <a:pt x="0" y="147"/>
                      <a:pt x="0" y="154"/>
                    </a:cubicBezTo>
                    <a:cubicBezTo>
                      <a:pt x="0" y="162"/>
                      <a:pt x="7" y="168"/>
                      <a:pt x="14" y="168"/>
                    </a:cubicBezTo>
                    <a:cubicBezTo>
                      <a:pt x="17" y="168"/>
                      <a:pt x="18" y="168"/>
                      <a:pt x="31" y="159"/>
                    </a:cubicBezTo>
                    <a:lnTo>
                      <a:pt x="86" y="119"/>
                    </a:lnTo>
                    <a:lnTo>
                      <a:pt x="79" y="202"/>
                    </a:lnTo>
                    <a:cubicBezTo>
                      <a:pt x="79" y="213"/>
                      <a:pt x="88" y="215"/>
                      <a:pt x="92" y="215"/>
                    </a:cubicBezTo>
                    <a:cubicBezTo>
                      <a:pt x="98" y="215"/>
                      <a:pt x="105" y="212"/>
                      <a:pt x="105" y="202"/>
                    </a:cubicBezTo>
                    <a:lnTo>
                      <a:pt x="98" y="119"/>
                    </a:lnTo>
                    <a:lnTo>
                      <a:pt x="162" y="165"/>
                    </a:lnTo>
                    <a:cubicBezTo>
                      <a:pt x="166" y="167"/>
                      <a:pt x="167" y="168"/>
                      <a:pt x="171" y="168"/>
                    </a:cubicBezTo>
                    <a:cubicBezTo>
                      <a:pt x="178" y="168"/>
                      <a:pt x="184" y="161"/>
                      <a:pt x="184" y="154"/>
                    </a:cubicBezTo>
                    <a:cubicBezTo>
                      <a:pt x="184" y="147"/>
                      <a:pt x="180" y="144"/>
                      <a:pt x="174" y="142"/>
                    </a:cubicBezTo>
                    <a:cubicBezTo>
                      <a:pt x="144" y="127"/>
                      <a:pt x="143" y="127"/>
                      <a:pt x="103" y="108"/>
                    </a:cubicBezTo>
                    <a:lnTo>
                      <a:pt x="172" y="75"/>
                    </a:lnTo>
                    <a:cubicBezTo>
                      <a:pt x="180" y="71"/>
                      <a:pt x="184" y="69"/>
                      <a:pt x="184" y="61"/>
                    </a:cubicBezTo>
                    <a:cubicBezTo>
                      <a:pt x="184" y="54"/>
                      <a:pt x="178" y="47"/>
                      <a:pt x="171" y="47"/>
                    </a:cubicBezTo>
                    <a:cubicBezTo>
                      <a:pt x="167" y="47"/>
                      <a:pt x="166" y="47"/>
                      <a:pt x="154" y="57"/>
                    </a:cubicBezTo>
                    <a:lnTo>
                      <a:pt x="98" y="97"/>
                    </a:lnTo>
                    <a:lnTo>
                      <a:pt x="105" y="1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66">
                <a:extLst>
                  <a:ext uri="{FF2B5EF4-FFF2-40B4-BE49-F238E27FC236}">
                    <a16:creationId xmlns:a16="http://schemas.microsoft.com/office/drawing/2014/main" id="{52C867C7-962A-4C88-9327-FBF88BE2F766}"/>
                  </a:ext>
                </a:extLst>
              </p:cNvPr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9988550" y="5910263"/>
                <a:ext cx="387350" cy="307975"/>
              </a:xfrm>
              <a:custGeom>
                <a:avLst/>
                <a:gdLst>
                  <a:gd name="T0" fmla="*/ 440 w 499"/>
                  <a:gd name="T1" fmla="*/ 38 h 340"/>
                  <a:gd name="T2" fmla="*/ 483 w 499"/>
                  <a:gd name="T3" fmla="*/ 15 h 340"/>
                  <a:gd name="T4" fmla="*/ 499 w 499"/>
                  <a:gd name="T5" fmla="*/ 5 h 340"/>
                  <a:gd name="T6" fmla="*/ 486 w 499"/>
                  <a:gd name="T7" fmla="*/ 0 h 340"/>
                  <a:gd name="T8" fmla="*/ 420 w 499"/>
                  <a:gd name="T9" fmla="*/ 0 h 340"/>
                  <a:gd name="T10" fmla="*/ 400 w 499"/>
                  <a:gd name="T11" fmla="*/ 9 h 340"/>
                  <a:gd name="T12" fmla="*/ 218 w 499"/>
                  <a:gd name="T13" fmla="*/ 293 h 340"/>
                  <a:gd name="T14" fmla="*/ 180 w 499"/>
                  <a:gd name="T15" fmla="*/ 11 h 340"/>
                  <a:gd name="T16" fmla="*/ 164 w 499"/>
                  <a:gd name="T17" fmla="*/ 0 h 340"/>
                  <a:gd name="T18" fmla="*/ 96 w 499"/>
                  <a:gd name="T19" fmla="*/ 0 h 340"/>
                  <a:gd name="T20" fmla="*/ 81 w 499"/>
                  <a:gd name="T21" fmla="*/ 9 h 340"/>
                  <a:gd name="T22" fmla="*/ 95 w 499"/>
                  <a:gd name="T23" fmla="*/ 15 h 340"/>
                  <a:gd name="T24" fmla="*/ 117 w 499"/>
                  <a:gd name="T25" fmla="*/ 16 h 340"/>
                  <a:gd name="T26" fmla="*/ 128 w 499"/>
                  <a:gd name="T27" fmla="*/ 24 h 340"/>
                  <a:gd name="T28" fmla="*/ 126 w 499"/>
                  <a:gd name="T29" fmla="*/ 34 h 340"/>
                  <a:gd name="T30" fmla="*/ 62 w 499"/>
                  <a:gd name="T31" fmla="*/ 287 h 340"/>
                  <a:gd name="T32" fmla="*/ 8 w 499"/>
                  <a:gd name="T33" fmla="*/ 325 h 340"/>
                  <a:gd name="T34" fmla="*/ 0 w 499"/>
                  <a:gd name="T35" fmla="*/ 334 h 340"/>
                  <a:gd name="T36" fmla="*/ 7 w 499"/>
                  <a:gd name="T37" fmla="*/ 340 h 340"/>
                  <a:gd name="T38" fmla="*/ 56 w 499"/>
                  <a:gd name="T39" fmla="*/ 339 h 340"/>
                  <a:gd name="T40" fmla="*/ 108 w 499"/>
                  <a:gd name="T41" fmla="*/ 340 h 340"/>
                  <a:gd name="T42" fmla="*/ 117 w 499"/>
                  <a:gd name="T43" fmla="*/ 330 h 340"/>
                  <a:gd name="T44" fmla="*/ 108 w 499"/>
                  <a:gd name="T45" fmla="*/ 325 h 340"/>
                  <a:gd name="T46" fmla="*/ 74 w 499"/>
                  <a:gd name="T47" fmla="*/ 303 h 340"/>
                  <a:gd name="T48" fmla="*/ 76 w 499"/>
                  <a:gd name="T49" fmla="*/ 291 h 340"/>
                  <a:gd name="T50" fmla="*/ 144 w 499"/>
                  <a:gd name="T51" fmla="*/ 20 h 340"/>
                  <a:gd name="T52" fmla="*/ 144 w 499"/>
                  <a:gd name="T53" fmla="*/ 20 h 340"/>
                  <a:gd name="T54" fmla="*/ 187 w 499"/>
                  <a:gd name="T55" fmla="*/ 329 h 340"/>
                  <a:gd name="T56" fmla="*/ 194 w 499"/>
                  <a:gd name="T57" fmla="*/ 340 h 340"/>
                  <a:gd name="T58" fmla="*/ 205 w 499"/>
                  <a:gd name="T59" fmla="*/ 331 h 340"/>
                  <a:gd name="T60" fmla="*/ 407 w 499"/>
                  <a:gd name="T61" fmla="*/ 16 h 340"/>
                  <a:gd name="T62" fmla="*/ 407 w 499"/>
                  <a:gd name="T63" fmla="*/ 16 h 340"/>
                  <a:gd name="T64" fmla="*/ 336 w 499"/>
                  <a:gd name="T65" fmla="*/ 301 h 340"/>
                  <a:gd name="T66" fmla="*/ 291 w 499"/>
                  <a:gd name="T67" fmla="*/ 325 h 340"/>
                  <a:gd name="T68" fmla="*/ 277 w 499"/>
                  <a:gd name="T69" fmla="*/ 334 h 340"/>
                  <a:gd name="T70" fmla="*/ 284 w 499"/>
                  <a:gd name="T71" fmla="*/ 340 h 340"/>
                  <a:gd name="T72" fmla="*/ 346 w 499"/>
                  <a:gd name="T73" fmla="*/ 339 h 340"/>
                  <a:gd name="T74" fmla="*/ 408 w 499"/>
                  <a:gd name="T75" fmla="*/ 340 h 340"/>
                  <a:gd name="T76" fmla="*/ 418 w 499"/>
                  <a:gd name="T77" fmla="*/ 330 h 340"/>
                  <a:gd name="T78" fmla="*/ 404 w 499"/>
                  <a:gd name="T79" fmla="*/ 325 h 340"/>
                  <a:gd name="T80" fmla="*/ 371 w 499"/>
                  <a:gd name="T81" fmla="*/ 316 h 340"/>
                  <a:gd name="T82" fmla="*/ 374 w 499"/>
                  <a:gd name="T83" fmla="*/ 304 h 340"/>
                  <a:gd name="T84" fmla="*/ 440 w 499"/>
                  <a:gd name="T85" fmla="*/ 38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99" h="340">
                    <a:moveTo>
                      <a:pt x="440" y="38"/>
                    </a:moveTo>
                    <a:cubicBezTo>
                      <a:pt x="445" y="20"/>
                      <a:pt x="446" y="15"/>
                      <a:pt x="483" y="15"/>
                    </a:cubicBezTo>
                    <a:cubicBezTo>
                      <a:pt x="495" y="15"/>
                      <a:pt x="499" y="15"/>
                      <a:pt x="499" y="5"/>
                    </a:cubicBezTo>
                    <a:cubicBezTo>
                      <a:pt x="499" y="0"/>
                      <a:pt x="494" y="0"/>
                      <a:pt x="486" y="0"/>
                    </a:cubicBezTo>
                    <a:lnTo>
                      <a:pt x="420" y="0"/>
                    </a:lnTo>
                    <a:cubicBezTo>
                      <a:pt x="407" y="0"/>
                      <a:pt x="406" y="0"/>
                      <a:pt x="400" y="9"/>
                    </a:cubicBezTo>
                    <a:lnTo>
                      <a:pt x="218" y="293"/>
                    </a:lnTo>
                    <a:lnTo>
                      <a:pt x="180" y="11"/>
                    </a:lnTo>
                    <a:cubicBezTo>
                      <a:pt x="178" y="0"/>
                      <a:pt x="177" y="0"/>
                      <a:pt x="164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9"/>
                    </a:cubicBezTo>
                    <a:cubicBezTo>
                      <a:pt x="81" y="15"/>
                      <a:pt x="85" y="15"/>
                      <a:pt x="95" y="15"/>
                    </a:cubicBezTo>
                    <a:cubicBezTo>
                      <a:pt x="102" y="15"/>
                      <a:pt x="111" y="16"/>
                      <a:pt x="117" y="16"/>
                    </a:cubicBezTo>
                    <a:cubicBezTo>
                      <a:pt x="125" y="17"/>
                      <a:pt x="128" y="19"/>
                      <a:pt x="128" y="24"/>
                    </a:cubicBezTo>
                    <a:cubicBezTo>
                      <a:pt x="128" y="26"/>
                      <a:pt x="127" y="28"/>
                      <a:pt x="126" y="34"/>
                    </a:cubicBezTo>
                    <a:lnTo>
                      <a:pt x="62" y="287"/>
                    </a:lnTo>
                    <a:cubicBezTo>
                      <a:pt x="57" y="307"/>
                      <a:pt x="49" y="323"/>
                      <a:pt x="8" y="325"/>
                    </a:cubicBezTo>
                    <a:cubicBezTo>
                      <a:pt x="6" y="325"/>
                      <a:pt x="0" y="325"/>
                      <a:pt x="0" y="334"/>
                    </a:cubicBezTo>
                    <a:cubicBezTo>
                      <a:pt x="0" y="339"/>
                      <a:pt x="3" y="340"/>
                      <a:pt x="7" y="340"/>
                    </a:cubicBezTo>
                    <a:cubicBezTo>
                      <a:pt x="22" y="340"/>
                      <a:pt x="40" y="339"/>
                      <a:pt x="56" y="339"/>
                    </a:cubicBezTo>
                    <a:cubicBezTo>
                      <a:pt x="73" y="339"/>
                      <a:pt x="91" y="340"/>
                      <a:pt x="108" y="340"/>
                    </a:cubicBezTo>
                    <a:cubicBezTo>
                      <a:pt x="110" y="340"/>
                      <a:pt x="117" y="340"/>
                      <a:pt x="117" y="330"/>
                    </a:cubicBezTo>
                    <a:cubicBezTo>
                      <a:pt x="117" y="325"/>
                      <a:pt x="111" y="325"/>
                      <a:pt x="108" y="325"/>
                    </a:cubicBezTo>
                    <a:cubicBezTo>
                      <a:pt x="79" y="324"/>
                      <a:pt x="74" y="314"/>
                      <a:pt x="74" y="303"/>
                    </a:cubicBezTo>
                    <a:cubicBezTo>
                      <a:pt x="74" y="299"/>
                      <a:pt x="74" y="297"/>
                      <a:pt x="76" y="291"/>
                    </a:cubicBezTo>
                    <a:lnTo>
                      <a:pt x="144" y="20"/>
                    </a:lnTo>
                    <a:lnTo>
                      <a:pt x="144" y="20"/>
                    </a:lnTo>
                    <a:lnTo>
                      <a:pt x="187" y="329"/>
                    </a:lnTo>
                    <a:cubicBezTo>
                      <a:pt x="188" y="335"/>
                      <a:pt x="188" y="340"/>
                      <a:pt x="194" y="340"/>
                    </a:cubicBezTo>
                    <a:cubicBezTo>
                      <a:pt x="200" y="340"/>
                      <a:pt x="203" y="335"/>
                      <a:pt x="205" y="331"/>
                    </a:cubicBezTo>
                    <a:lnTo>
                      <a:pt x="407" y="16"/>
                    </a:lnTo>
                    <a:lnTo>
                      <a:pt x="407" y="16"/>
                    </a:lnTo>
                    <a:lnTo>
                      <a:pt x="336" y="301"/>
                    </a:lnTo>
                    <a:cubicBezTo>
                      <a:pt x="331" y="321"/>
                      <a:pt x="330" y="325"/>
                      <a:pt x="291" y="325"/>
                    </a:cubicBezTo>
                    <a:cubicBezTo>
                      <a:pt x="282" y="325"/>
                      <a:pt x="277" y="325"/>
                      <a:pt x="277" y="334"/>
                    </a:cubicBezTo>
                    <a:cubicBezTo>
                      <a:pt x="277" y="340"/>
                      <a:pt x="283" y="340"/>
                      <a:pt x="284" y="340"/>
                    </a:cubicBezTo>
                    <a:cubicBezTo>
                      <a:pt x="298" y="340"/>
                      <a:pt x="332" y="339"/>
                      <a:pt x="346" y="339"/>
                    </a:cubicBezTo>
                    <a:cubicBezTo>
                      <a:pt x="366" y="339"/>
                      <a:pt x="388" y="340"/>
                      <a:pt x="408" y="340"/>
                    </a:cubicBezTo>
                    <a:cubicBezTo>
                      <a:pt x="411" y="340"/>
                      <a:pt x="418" y="340"/>
                      <a:pt x="418" y="330"/>
                    </a:cubicBezTo>
                    <a:cubicBezTo>
                      <a:pt x="418" y="325"/>
                      <a:pt x="413" y="325"/>
                      <a:pt x="404" y="325"/>
                    </a:cubicBezTo>
                    <a:cubicBezTo>
                      <a:pt x="385" y="325"/>
                      <a:pt x="371" y="325"/>
                      <a:pt x="371" y="316"/>
                    </a:cubicBezTo>
                    <a:cubicBezTo>
                      <a:pt x="371" y="314"/>
                      <a:pt x="371" y="313"/>
                      <a:pt x="374" y="304"/>
                    </a:cubicBezTo>
                    <a:lnTo>
                      <a:pt x="440" y="3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67">
                <a:extLst>
                  <a:ext uri="{FF2B5EF4-FFF2-40B4-BE49-F238E27FC236}">
                    <a16:creationId xmlns:a16="http://schemas.microsoft.com/office/drawing/2014/main" id="{08EE5989-6A39-4251-9578-CA26407748F3}"/>
                  </a:ext>
                </a:extLst>
              </p:cNvPr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10410825" y="5878513"/>
                <a:ext cx="88900" cy="452438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5 h 499"/>
                  <a:gd name="T14" fmla="*/ 0 w 116"/>
                  <a:gd name="T15" fmla="*/ 494 h 499"/>
                  <a:gd name="T16" fmla="*/ 5 w 116"/>
                  <a:gd name="T17" fmla="*/ 499 h 499"/>
                  <a:gd name="T18" fmla="*/ 85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1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5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6DC2FBB8-C483-447C-969B-28A10EAFED4D}"/>
                  </a:ext>
                </a:extLst>
              </p:cNvPr>
              <p:cNvSpPr>
                <a:spLocks noEditPoints="1"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10555288" y="5910263"/>
                <a:ext cx="276225" cy="307975"/>
              </a:xfrm>
              <a:custGeom>
                <a:avLst/>
                <a:gdLst>
                  <a:gd name="T0" fmla="*/ 59 w 356"/>
                  <a:gd name="T1" fmla="*/ 301 h 340"/>
                  <a:gd name="T2" fmla="*/ 13 w 356"/>
                  <a:gd name="T3" fmla="*/ 325 h 340"/>
                  <a:gd name="T4" fmla="*/ 0 w 356"/>
                  <a:gd name="T5" fmla="*/ 335 h 340"/>
                  <a:gd name="T6" fmla="*/ 13 w 356"/>
                  <a:gd name="T7" fmla="*/ 340 h 340"/>
                  <a:gd name="T8" fmla="*/ 191 w 356"/>
                  <a:gd name="T9" fmla="*/ 340 h 340"/>
                  <a:gd name="T10" fmla="*/ 329 w 356"/>
                  <a:gd name="T11" fmla="*/ 233 h 340"/>
                  <a:gd name="T12" fmla="*/ 252 w 356"/>
                  <a:gd name="T13" fmla="*/ 162 h 340"/>
                  <a:gd name="T14" fmla="*/ 356 w 356"/>
                  <a:gd name="T15" fmla="*/ 69 h 340"/>
                  <a:gd name="T16" fmla="*/ 263 w 356"/>
                  <a:gd name="T17" fmla="*/ 0 h 340"/>
                  <a:gd name="T18" fmla="*/ 96 w 356"/>
                  <a:gd name="T19" fmla="*/ 0 h 340"/>
                  <a:gd name="T20" fmla="*/ 81 w 356"/>
                  <a:gd name="T21" fmla="*/ 10 h 340"/>
                  <a:gd name="T22" fmla="*/ 95 w 356"/>
                  <a:gd name="T23" fmla="*/ 15 h 340"/>
                  <a:gd name="T24" fmla="*/ 114 w 356"/>
                  <a:gd name="T25" fmla="*/ 16 h 340"/>
                  <a:gd name="T26" fmla="*/ 127 w 356"/>
                  <a:gd name="T27" fmla="*/ 24 h 340"/>
                  <a:gd name="T28" fmla="*/ 125 w 356"/>
                  <a:gd name="T29" fmla="*/ 34 h 340"/>
                  <a:gd name="T30" fmla="*/ 59 w 356"/>
                  <a:gd name="T31" fmla="*/ 301 h 340"/>
                  <a:gd name="T32" fmla="*/ 134 w 356"/>
                  <a:gd name="T33" fmla="*/ 158 h 340"/>
                  <a:gd name="T34" fmla="*/ 165 w 356"/>
                  <a:gd name="T35" fmla="*/ 34 h 340"/>
                  <a:gd name="T36" fmla="*/ 192 w 356"/>
                  <a:gd name="T37" fmla="*/ 15 h 340"/>
                  <a:gd name="T38" fmla="*/ 256 w 356"/>
                  <a:gd name="T39" fmla="*/ 15 h 340"/>
                  <a:gd name="T40" fmla="*/ 310 w 356"/>
                  <a:gd name="T41" fmla="*/ 67 h 340"/>
                  <a:gd name="T42" fmla="*/ 207 w 356"/>
                  <a:gd name="T43" fmla="*/ 158 h 340"/>
                  <a:gd name="T44" fmla="*/ 134 w 356"/>
                  <a:gd name="T45" fmla="*/ 158 h 340"/>
                  <a:gd name="T46" fmla="*/ 112 w 356"/>
                  <a:gd name="T47" fmla="*/ 325 h 340"/>
                  <a:gd name="T48" fmla="*/ 101 w 356"/>
                  <a:gd name="T49" fmla="*/ 324 h 340"/>
                  <a:gd name="T50" fmla="*/ 94 w 356"/>
                  <a:gd name="T51" fmla="*/ 319 h 340"/>
                  <a:gd name="T52" fmla="*/ 97 w 356"/>
                  <a:gd name="T53" fmla="*/ 308 h 340"/>
                  <a:gd name="T54" fmla="*/ 131 w 356"/>
                  <a:gd name="T55" fmla="*/ 169 h 340"/>
                  <a:gd name="T56" fmla="*/ 225 w 356"/>
                  <a:gd name="T57" fmla="*/ 169 h 340"/>
                  <a:gd name="T58" fmla="*/ 283 w 356"/>
                  <a:gd name="T59" fmla="*/ 227 h 340"/>
                  <a:gd name="T60" fmla="*/ 179 w 356"/>
                  <a:gd name="T61" fmla="*/ 325 h 340"/>
                  <a:gd name="T62" fmla="*/ 112 w 356"/>
                  <a:gd name="T63" fmla="*/ 325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6" h="340">
                    <a:moveTo>
                      <a:pt x="59" y="301"/>
                    </a:moveTo>
                    <a:cubicBezTo>
                      <a:pt x="54" y="321"/>
                      <a:pt x="53" y="325"/>
                      <a:pt x="13" y="325"/>
                    </a:cubicBezTo>
                    <a:cubicBezTo>
                      <a:pt x="5" y="325"/>
                      <a:pt x="0" y="325"/>
                      <a:pt x="0" y="335"/>
                    </a:cubicBezTo>
                    <a:cubicBezTo>
                      <a:pt x="0" y="340"/>
                      <a:pt x="4" y="340"/>
                      <a:pt x="13" y="340"/>
                    </a:cubicBezTo>
                    <a:lnTo>
                      <a:pt x="191" y="340"/>
                    </a:lnTo>
                    <a:cubicBezTo>
                      <a:pt x="270" y="340"/>
                      <a:pt x="329" y="281"/>
                      <a:pt x="329" y="233"/>
                    </a:cubicBezTo>
                    <a:cubicBezTo>
                      <a:pt x="329" y="197"/>
                      <a:pt x="300" y="168"/>
                      <a:pt x="252" y="162"/>
                    </a:cubicBezTo>
                    <a:cubicBezTo>
                      <a:pt x="303" y="153"/>
                      <a:pt x="356" y="116"/>
                      <a:pt x="356" y="69"/>
                    </a:cubicBezTo>
                    <a:cubicBezTo>
                      <a:pt x="356" y="32"/>
                      <a:pt x="323" y="0"/>
                      <a:pt x="263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5"/>
                      <a:pt x="86" y="15"/>
                      <a:pt x="95" y="15"/>
                    </a:cubicBezTo>
                    <a:cubicBezTo>
                      <a:pt x="96" y="15"/>
                      <a:pt x="106" y="15"/>
                      <a:pt x="114" y="16"/>
                    </a:cubicBezTo>
                    <a:cubicBezTo>
                      <a:pt x="123" y="17"/>
                      <a:pt x="127" y="18"/>
                      <a:pt x="127" y="24"/>
                    </a:cubicBezTo>
                    <a:cubicBezTo>
                      <a:pt x="127" y="26"/>
                      <a:pt x="127" y="28"/>
                      <a:pt x="125" y="34"/>
                    </a:cubicBezTo>
                    <a:lnTo>
                      <a:pt x="59" y="301"/>
                    </a:lnTo>
                    <a:close/>
                    <a:moveTo>
                      <a:pt x="134" y="158"/>
                    </a:moveTo>
                    <a:lnTo>
                      <a:pt x="165" y="34"/>
                    </a:lnTo>
                    <a:cubicBezTo>
                      <a:pt x="169" y="17"/>
                      <a:pt x="170" y="15"/>
                      <a:pt x="192" y="15"/>
                    </a:cubicBezTo>
                    <a:lnTo>
                      <a:pt x="256" y="15"/>
                    </a:lnTo>
                    <a:cubicBezTo>
                      <a:pt x="300" y="15"/>
                      <a:pt x="310" y="45"/>
                      <a:pt x="310" y="67"/>
                    </a:cubicBezTo>
                    <a:cubicBezTo>
                      <a:pt x="310" y="110"/>
                      <a:pt x="268" y="158"/>
                      <a:pt x="207" y="158"/>
                    </a:cubicBezTo>
                    <a:lnTo>
                      <a:pt x="134" y="158"/>
                    </a:lnTo>
                    <a:close/>
                    <a:moveTo>
                      <a:pt x="112" y="325"/>
                    </a:moveTo>
                    <a:cubicBezTo>
                      <a:pt x="105" y="325"/>
                      <a:pt x="104" y="325"/>
                      <a:pt x="101" y="324"/>
                    </a:cubicBezTo>
                    <a:cubicBezTo>
                      <a:pt x="96" y="324"/>
                      <a:pt x="94" y="323"/>
                      <a:pt x="94" y="319"/>
                    </a:cubicBezTo>
                    <a:cubicBezTo>
                      <a:pt x="94" y="318"/>
                      <a:pt x="94" y="317"/>
                      <a:pt x="97" y="308"/>
                    </a:cubicBezTo>
                    <a:lnTo>
                      <a:pt x="131" y="169"/>
                    </a:lnTo>
                    <a:lnTo>
                      <a:pt x="225" y="169"/>
                    </a:lnTo>
                    <a:cubicBezTo>
                      <a:pt x="273" y="169"/>
                      <a:pt x="283" y="206"/>
                      <a:pt x="283" y="227"/>
                    </a:cubicBezTo>
                    <a:cubicBezTo>
                      <a:pt x="283" y="276"/>
                      <a:pt x="238" y="325"/>
                      <a:pt x="179" y="325"/>
                    </a:cubicBezTo>
                    <a:lnTo>
                      <a:pt x="112" y="32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69">
                <a:extLst>
                  <a:ext uri="{FF2B5EF4-FFF2-40B4-BE49-F238E27FC236}">
                    <a16:creationId xmlns:a16="http://schemas.microsoft.com/office/drawing/2014/main" id="{8B63C97C-D7C0-47F2-B679-418E0491696C}"/>
                  </a:ext>
                </a:extLst>
              </p:cNvPr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10958513" y="5954713"/>
                <a:ext cx="257175" cy="301625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5 h 332"/>
                  <a:gd name="T28" fmla="*/ 166 w 332"/>
                  <a:gd name="T29" fmla="*/ 332 h 332"/>
                  <a:gd name="T30" fmla="*/ 176 w 332"/>
                  <a:gd name="T31" fmla="*/ 315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5"/>
                    </a:lnTo>
                    <a:cubicBezTo>
                      <a:pt x="156" y="322"/>
                      <a:pt x="156" y="332"/>
                      <a:pt x="166" y="332"/>
                    </a:cubicBezTo>
                    <a:cubicBezTo>
                      <a:pt x="176" y="332"/>
                      <a:pt x="176" y="322"/>
                      <a:pt x="176" y="315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70">
                <a:extLst>
                  <a:ext uri="{FF2B5EF4-FFF2-40B4-BE49-F238E27FC236}">
                    <a16:creationId xmlns:a16="http://schemas.microsoft.com/office/drawing/2014/main" id="{2518E705-7F75-43D2-A036-EBF15D247476}"/>
                  </a:ext>
                </a:extLst>
              </p:cNvPr>
              <p:cNvSpPr>
                <a:spLocks noEditPoints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11337925" y="5910263"/>
                <a:ext cx="276225" cy="307975"/>
              </a:xfrm>
              <a:custGeom>
                <a:avLst/>
                <a:gdLst>
                  <a:gd name="T0" fmla="*/ 131 w 356"/>
                  <a:gd name="T1" fmla="*/ 183 h 340"/>
                  <a:gd name="T2" fmla="*/ 216 w 356"/>
                  <a:gd name="T3" fmla="*/ 183 h 340"/>
                  <a:gd name="T4" fmla="*/ 356 w 356"/>
                  <a:gd name="T5" fmla="*/ 75 h 340"/>
                  <a:gd name="T6" fmla="*/ 258 w 356"/>
                  <a:gd name="T7" fmla="*/ 0 h 340"/>
                  <a:gd name="T8" fmla="*/ 97 w 356"/>
                  <a:gd name="T9" fmla="*/ 0 h 340"/>
                  <a:gd name="T10" fmla="*/ 82 w 356"/>
                  <a:gd name="T11" fmla="*/ 9 h 340"/>
                  <a:gd name="T12" fmla="*/ 96 w 356"/>
                  <a:gd name="T13" fmla="*/ 15 h 340"/>
                  <a:gd name="T14" fmla="*/ 118 w 356"/>
                  <a:gd name="T15" fmla="*/ 16 h 340"/>
                  <a:gd name="T16" fmla="*/ 128 w 356"/>
                  <a:gd name="T17" fmla="*/ 24 h 340"/>
                  <a:gd name="T18" fmla="*/ 126 w 356"/>
                  <a:gd name="T19" fmla="*/ 34 h 340"/>
                  <a:gd name="T20" fmla="*/ 60 w 356"/>
                  <a:gd name="T21" fmla="*/ 301 h 340"/>
                  <a:gd name="T22" fmla="*/ 14 w 356"/>
                  <a:gd name="T23" fmla="*/ 325 h 340"/>
                  <a:gd name="T24" fmla="*/ 0 w 356"/>
                  <a:gd name="T25" fmla="*/ 334 h 340"/>
                  <a:gd name="T26" fmla="*/ 8 w 356"/>
                  <a:gd name="T27" fmla="*/ 340 h 340"/>
                  <a:gd name="T28" fmla="*/ 71 w 356"/>
                  <a:gd name="T29" fmla="*/ 339 h 340"/>
                  <a:gd name="T30" fmla="*/ 103 w 356"/>
                  <a:gd name="T31" fmla="*/ 339 h 340"/>
                  <a:gd name="T32" fmla="*/ 135 w 356"/>
                  <a:gd name="T33" fmla="*/ 340 h 340"/>
                  <a:gd name="T34" fmla="*/ 145 w 356"/>
                  <a:gd name="T35" fmla="*/ 330 h 340"/>
                  <a:gd name="T36" fmla="*/ 131 w 356"/>
                  <a:gd name="T37" fmla="*/ 325 h 340"/>
                  <a:gd name="T38" fmla="*/ 99 w 356"/>
                  <a:gd name="T39" fmla="*/ 316 h 340"/>
                  <a:gd name="T40" fmla="*/ 101 w 356"/>
                  <a:gd name="T41" fmla="*/ 307 h 340"/>
                  <a:gd name="T42" fmla="*/ 131 w 356"/>
                  <a:gd name="T43" fmla="*/ 183 h 340"/>
                  <a:gd name="T44" fmla="*/ 167 w 356"/>
                  <a:gd name="T45" fmla="*/ 34 h 340"/>
                  <a:gd name="T46" fmla="*/ 194 w 356"/>
                  <a:gd name="T47" fmla="*/ 15 h 340"/>
                  <a:gd name="T48" fmla="*/ 242 w 356"/>
                  <a:gd name="T49" fmla="*/ 15 h 340"/>
                  <a:gd name="T50" fmla="*/ 310 w 356"/>
                  <a:gd name="T51" fmla="*/ 63 h 340"/>
                  <a:gd name="T52" fmla="*/ 281 w 356"/>
                  <a:gd name="T53" fmla="*/ 143 h 340"/>
                  <a:gd name="T54" fmla="*/ 204 w 356"/>
                  <a:gd name="T55" fmla="*/ 170 h 340"/>
                  <a:gd name="T56" fmla="*/ 133 w 356"/>
                  <a:gd name="T57" fmla="*/ 170 h 340"/>
                  <a:gd name="T58" fmla="*/ 167 w 356"/>
                  <a:gd name="T59" fmla="*/ 34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56" h="340">
                    <a:moveTo>
                      <a:pt x="131" y="183"/>
                    </a:moveTo>
                    <a:lnTo>
                      <a:pt x="216" y="183"/>
                    </a:lnTo>
                    <a:cubicBezTo>
                      <a:pt x="287" y="183"/>
                      <a:pt x="356" y="131"/>
                      <a:pt x="356" y="75"/>
                    </a:cubicBezTo>
                    <a:cubicBezTo>
                      <a:pt x="356" y="37"/>
                      <a:pt x="323" y="0"/>
                      <a:pt x="258" y="0"/>
                    </a:cubicBezTo>
                    <a:lnTo>
                      <a:pt x="97" y="0"/>
                    </a:lnTo>
                    <a:cubicBezTo>
                      <a:pt x="87" y="0"/>
                      <a:pt x="82" y="0"/>
                      <a:pt x="82" y="9"/>
                    </a:cubicBezTo>
                    <a:cubicBezTo>
                      <a:pt x="82" y="15"/>
                      <a:pt x="86" y="15"/>
                      <a:pt x="96" y="15"/>
                    </a:cubicBezTo>
                    <a:cubicBezTo>
                      <a:pt x="103" y="15"/>
                      <a:pt x="112" y="16"/>
                      <a:pt x="118" y="16"/>
                    </a:cubicBezTo>
                    <a:cubicBezTo>
                      <a:pt x="125" y="17"/>
                      <a:pt x="128" y="19"/>
                      <a:pt x="128" y="24"/>
                    </a:cubicBezTo>
                    <a:cubicBezTo>
                      <a:pt x="128" y="26"/>
                      <a:pt x="128" y="28"/>
                      <a:pt x="126" y="34"/>
                    </a:cubicBezTo>
                    <a:lnTo>
                      <a:pt x="60" y="301"/>
                    </a:lnTo>
                    <a:cubicBezTo>
                      <a:pt x="55" y="321"/>
                      <a:pt x="54" y="325"/>
                      <a:pt x="14" y="325"/>
                    </a:cubicBezTo>
                    <a:cubicBezTo>
                      <a:pt x="6" y="325"/>
                      <a:pt x="0" y="325"/>
                      <a:pt x="0" y="334"/>
                    </a:cubicBezTo>
                    <a:cubicBezTo>
                      <a:pt x="0" y="340"/>
                      <a:pt x="6" y="340"/>
                      <a:pt x="8" y="340"/>
                    </a:cubicBezTo>
                    <a:cubicBezTo>
                      <a:pt x="22" y="340"/>
                      <a:pt x="57" y="339"/>
                      <a:pt x="71" y="339"/>
                    </a:cubicBezTo>
                    <a:cubicBezTo>
                      <a:pt x="82" y="339"/>
                      <a:pt x="93" y="339"/>
                      <a:pt x="103" y="339"/>
                    </a:cubicBezTo>
                    <a:cubicBezTo>
                      <a:pt x="114" y="339"/>
                      <a:pt x="125" y="340"/>
                      <a:pt x="135" y="340"/>
                    </a:cubicBezTo>
                    <a:cubicBezTo>
                      <a:pt x="139" y="340"/>
                      <a:pt x="145" y="340"/>
                      <a:pt x="145" y="330"/>
                    </a:cubicBezTo>
                    <a:cubicBezTo>
                      <a:pt x="145" y="325"/>
                      <a:pt x="141" y="325"/>
                      <a:pt x="131" y="325"/>
                    </a:cubicBezTo>
                    <a:cubicBezTo>
                      <a:pt x="113" y="325"/>
                      <a:pt x="99" y="325"/>
                      <a:pt x="99" y="316"/>
                    </a:cubicBezTo>
                    <a:cubicBezTo>
                      <a:pt x="99" y="313"/>
                      <a:pt x="100" y="310"/>
                      <a:pt x="101" y="307"/>
                    </a:cubicBezTo>
                    <a:lnTo>
                      <a:pt x="131" y="183"/>
                    </a:lnTo>
                    <a:close/>
                    <a:moveTo>
                      <a:pt x="167" y="34"/>
                    </a:moveTo>
                    <a:cubicBezTo>
                      <a:pt x="172" y="17"/>
                      <a:pt x="173" y="15"/>
                      <a:pt x="194" y="15"/>
                    </a:cubicBezTo>
                    <a:lnTo>
                      <a:pt x="242" y="15"/>
                    </a:lnTo>
                    <a:cubicBezTo>
                      <a:pt x="284" y="15"/>
                      <a:pt x="310" y="29"/>
                      <a:pt x="310" y="63"/>
                    </a:cubicBezTo>
                    <a:cubicBezTo>
                      <a:pt x="310" y="82"/>
                      <a:pt x="300" y="125"/>
                      <a:pt x="281" y="143"/>
                    </a:cubicBezTo>
                    <a:cubicBezTo>
                      <a:pt x="256" y="166"/>
                      <a:pt x="226" y="170"/>
                      <a:pt x="204" y="170"/>
                    </a:cubicBezTo>
                    <a:lnTo>
                      <a:pt x="133" y="170"/>
                    </a:lnTo>
                    <a:lnTo>
                      <a:pt x="167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71 1">
                <a:extLst>
                  <a:ext uri="{FF2B5EF4-FFF2-40B4-BE49-F238E27FC236}">
                    <a16:creationId xmlns:a16="http://schemas.microsoft.com/office/drawing/2014/main" id="{E04DE3BE-6566-4E07-AE3D-0E3742C21654}"/>
                  </a:ext>
                </a:extLst>
              </p:cNvPr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11734800" y="6007101"/>
                <a:ext cx="142875" cy="195263"/>
              </a:xfrm>
              <a:custGeom>
                <a:avLst/>
                <a:gdLst>
                  <a:gd name="T0" fmla="*/ 105 w 184"/>
                  <a:gd name="T1" fmla="*/ 19 h 215"/>
                  <a:gd name="T2" fmla="*/ 93 w 184"/>
                  <a:gd name="T3" fmla="*/ 0 h 215"/>
                  <a:gd name="T4" fmla="*/ 80 w 184"/>
                  <a:gd name="T5" fmla="*/ 13 h 215"/>
                  <a:gd name="T6" fmla="*/ 80 w 184"/>
                  <a:gd name="T7" fmla="*/ 20 h 215"/>
                  <a:gd name="T8" fmla="*/ 87 w 184"/>
                  <a:gd name="T9" fmla="*/ 97 h 215"/>
                  <a:gd name="T10" fmla="*/ 23 w 184"/>
                  <a:gd name="T11" fmla="*/ 51 h 215"/>
                  <a:gd name="T12" fmla="*/ 14 w 184"/>
                  <a:gd name="T13" fmla="*/ 47 h 215"/>
                  <a:gd name="T14" fmla="*/ 0 w 184"/>
                  <a:gd name="T15" fmla="*/ 61 h 215"/>
                  <a:gd name="T16" fmla="*/ 10 w 184"/>
                  <a:gd name="T17" fmla="*/ 74 h 215"/>
                  <a:gd name="T18" fmla="*/ 81 w 184"/>
                  <a:gd name="T19" fmla="*/ 108 h 215"/>
                  <a:gd name="T20" fmla="*/ 12 w 184"/>
                  <a:gd name="T21" fmla="*/ 141 h 215"/>
                  <a:gd name="T22" fmla="*/ 0 w 184"/>
                  <a:gd name="T23" fmla="*/ 154 h 215"/>
                  <a:gd name="T24" fmla="*/ 14 w 184"/>
                  <a:gd name="T25" fmla="*/ 168 h 215"/>
                  <a:gd name="T26" fmla="*/ 31 w 184"/>
                  <a:gd name="T27" fmla="*/ 159 h 215"/>
                  <a:gd name="T28" fmla="*/ 87 w 184"/>
                  <a:gd name="T29" fmla="*/ 119 h 215"/>
                  <a:gd name="T30" fmla="*/ 79 w 184"/>
                  <a:gd name="T31" fmla="*/ 202 h 215"/>
                  <a:gd name="T32" fmla="*/ 92 w 184"/>
                  <a:gd name="T33" fmla="*/ 215 h 215"/>
                  <a:gd name="T34" fmla="*/ 106 w 184"/>
                  <a:gd name="T35" fmla="*/ 202 h 215"/>
                  <a:gd name="T36" fmla="*/ 98 w 184"/>
                  <a:gd name="T37" fmla="*/ 119 h 215"/>
                  <a:gd name="T38" fmla="*/ 162 w 184"/>
                  <a:gd name="T39" fmla="*/ 165 h 215"/>
                  <a:gd name="T40" fmla="*/ 171 w 184"/>
                  <a:gd name="T41" fmla="*/ 168 h 215"/>
                  <a:gd name="T42" fmla="*/ 184 w 184"/>
                  <a:gd name="T43" fmla="*/ 154 h 215"/>
                  <a:gd name="T44" fmla="*/ 174 w 184"/>
                  <a:gd name="T45" fmla="*/ 142 h 215"/>
                  <a:gd name="T46" fmla="*/ 104 w 184"/>
                  <a:gd name="T47" fmla="*/ 108 h 215"/>
                  <a:gd name="T48" fmla="*/ 172 w 184"/>
                  <a:gd name="T49" fmla="*/ 75 h 215"/>
                  <a:gd name="T50" fmla="*/ 184 w 184"/>
                  <a:gd name="T51" fmla="*/ 61 h 215"/>
                  <a:gd name="T52" fmla="*/ 171 w 184"/>
                  <a:gd name="T53" fmla="*/ 47 h 215"/>
                  <a:gd name="T54" fmla="*/ 154 w 184"/>
                  <a:gd name="T55" fmla="*/ 57 h 215"/>
                  <a:gd name="T56" fmla="*/ 98 w 184"/>
                  <a:gd name="T57" fmla="*/ 97 h 215"/>
                  <a:gd name="T58" fmla="*/ 105 w 184"/>
                  <a:gd name="T59" fmla="*/ 19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215">
                    <a:moveTo>
                      <a:pt x="105" y="19"/>
                    </a:moveTo>
                    <a:cubicBezTo>
                      <a:pt x="106" y="12"/>
                      <a:pt x="106" y="0"/>
                      <a:pt x="93" y="0"/>
                    </a:cubicBezTo>
                    <a:cubicBezTo>
                      <a:pt x="85" y="0"/>
                      <a:pt x="78" y="7"/>
                      <a:pt x="80" y="13"/>
                    </a:cubicBezTo>
                    <a:lnTo>
                      <a:pt x="80" y="20"/>
                    </a:lnTo>
                    <a:lnTo>
                      <a:pt x="87" y="97"/>
                    </a:lnTo>
                    <a:lnTo>
                      <a:pt x="23" y="51"/>
                    </a:lnTo>
                    <a:cubicBezTo>
                      <a:pt x="18" y="48"/>
                      <a:pt x="17" y="47"/>
                      <a:pt x="14" y="47"/>
                    </a:cubicBezTo>
                    <a:cubicBezTo>
                      <a:pt x="7" y="47"/>
                      <a:pt x="0" y="54"/>
                      <a:pt x="0" y="61"/>
                    </a:cubicBezTo>
                    <a:cubicBezTo>
                      <a:pt x="0" y="69"/>
                      <a:pt x="5" y="71"/>
                      <a:pt x="10" y="74"/>
                    </a:cubicBezTo>
                    <a:lnTo>
                      <a:pt x="81" y="108"/>
                    </a:lnTo>
                    <a:lnTo>
                      <a:pt x="12" y="141"/>
                    </a:lnTo>
                    <a:cubicBezTo>
                      <a:pt x="4" y="145"/>
                      <a:pt x="0" y="147"/>
                      <a:pt x="0" y="154"/>
                    </a:cubicBezTo>
                    <a:cubicBezTo>
                      <a:pt x="0" y="162"/>
                      <a:pt x="7" y="168"/>
                      <a:pt x="14" y="168"/>
                    </a:cubicBezTo>
                    <a:cubicBezTo>
                      <a:pt x="17" y="168"/>
                      <a:pt x="18" y="168"/>
                      <a:pt x="31" y="159"/>
                    </a:cubicBezTo>
                    <a:lnTo>
                      <a:pt x="87" y="119"/>
                    </a:lnTo>
                    <a:lnTo>
                      <a:pt x="79" y="202"/>
                    </a:lnTo>
                    <a:cubicBezTo>
                      <a:pt x="79" y="213"/>
                      <a:pt x="88" y="215"/>
                      <a:pt x="92" y="215"/>
                    </a:cubicBezTo>
                    <a:cubicBezTo>
                      <a:pt x="98" y="215"/>
                      <a:pt x="106" y="212"/>
                      <a:pt x="106" y="202"/>
                    </a:cubicBezTo>
                    <a:lnTo>
                      <a:pt x="98" y="119"/>
                    </a:lnTo>
                    <a:lnTo>
                      <a:pt x="162" y="165"/>
                    </a:lnTo>
                    <a:cubicBezTo>
                      <a:pt x="166" y="167"/>
                      <a:pt x="168" y="168"/>
                      <a:pt x="171" y="168"/>
                    </a:cubicBezTo>
                    <a:cubicBezTo>
                      <a:pt x="178" y="168"/>
                      <a:pt x="184" y="161"/>
                      <a:pt x="184" y="154"/>
                    </a:cubicBezTo>
                    <a:cubicBezTo>
                      <a:pt x="184" y="147"/>
                      <a:pt x="180" y="144"/>
                      <a:pt x="174" y="142"/>
                    </a:cubicBezTo>
                    <a:cubicBezTo>
                      <a:pt x="144" y="127"/>
                      <a:pt x="143" y="127"/>
                      <a:pt x="104" y="108"/>
                    </a:cubicBezTo>
                    <a:lnTo>
                      <a:pt x="172" y="75"/>
                    </a:lnTo>
                    <a:cubicBezTo>
                      <a:pt x="180" y="71"/>
                      <a:pt x="184" y="69"/>
                      <a:pt x="184" y="61"/>
                    </a:cubicBezTo>
                    <a:cubicBezTo>
                      <a:pt x="184" y="54"/>
                      <a:pt x="178" y="47"/>
                      <a:pt x="171" y="47"/>
                    </a:cubicBezTo>
                    <a:cubicBezTo>
                      <a:pt x="168" y="47"/>
                      <a:pt x="166" y="47"/>
                      <a:pt x="154" y="57"/>
                    </a:cubicBezTo>
                    <a:lnTo>
                      <a:pt x="98" y="97"/>
                    </a:lnTo>
                    <a:lnTo>
                      <a:pt x="105" y="1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9" name="Freeform 72">
                <a:extLst>
                  <a:ext uri="{FF2B5EF4-FFF2-40B4-BE49-F238E27FC236}">
                    <a16:creationId xmlns:a16="http://schemas.microsoft.com/office/drawing/2014/main" id="{EAC1C1EA-6665-4EAB-A303-C80C59582D73}"/>
                  </a:ext>
                </a:extLst>
              </p:cNvPr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12003088" y="5910263"/>
                <a:ext cx="276225" cy="307975"/>
              </a:xfrm>
              <a:custGeom>
                <a:avLst/>
                <a:gdLst>
                  <a:gd name="T0" fmla="*/ 132 w 355"/>
                  <a:gd name="T1" fmla="*/ 177 h 339"/>
                  <a:gd name="T2" fmla="*/ 180 w 355"/>
                  <a:gd name="T3" fmla="*/ 177 h 339"/>
                  <a:gd name="T4" fmla="*/ 222 w 355"/>
                  <a:gd name="T5" fmla="*/ 200 h 339"/>
                  <a:gd name="T6" fmla="*/ 218 w 355"/>
                  <a:gd name="T7" fmla="*/ 224 h 339"/>
                  <a:gd name="T8" fmla="*/ 217 w 355"/>
                  <a:gd name="T9" fmla="*/ 230 h 339"/>
                  <a:gd name="T10" fmla="*/ 223 w 355"/>
                  <a:gd name="T11" fmla="*/ 236 h 339"/>
                  <a:gd name="T12" fmla="*/ 230 w 355"/>
                  <a:gd name="T13" fmla="*/ 225 h 339"/>
                  <a:gd name="T14" fmla="*/ 258 w 355"/>
                  <a:gd name="T15" fmla="*/ 117 h 339"/>
                  <a:gd name="T16" fmla="*/ 259 w 355"/>
                  <a:gd name="T17" fmla="*/ 109 h 339"/>
                  <a:gd name="T18" fmla="*/ 253 w 355"/>
                  <a:gd name="T19" fmla="*/ 103 h 339"/>
                  <a:gd name="T20" fmla="*/ 246 w 355"/>
                  <a:gd name="T21" fmla="*/ 114 h 339"/>
                  <a:gd name="T22" fmla="*/ 181 w 355"/>
                  <a:gd name="T23" fmla="*/ 162 h 339"/>
                  <a:gd name="T24" fmla="*/ 136 w 355"/>
                  <a:gd name="T25" fmla="*/ 162 h 339"/>
                  <a:gd name="T26" fmla="*/ 168 w 355"/>
                  <a:gd name="T27" fmla="*/ 35 h 339"/>
                  <a:gd name="T28" fmla="*/ 195 w 355"/>
                  <a:gd name="T29" fmla="*/ 16 h 339"/>
                  <a:gd name="T30" fmla="*/ 261 w 355"/>
                  <a:gd name="T31" fmla="*/ 16 h 339"/>
                  <a:gd name="T32" fmla="*/ 333 w 355"/>
                  <a:gd name="T33" fmla="*/ 71 h 339"/>
                  <a:gd name="T34" fmla="*/ 332 w 355"/>
                  <a:gd name="T35" fmla="*/ 97 h 339"/>
                  <a:gd name="T36" fmla="*/ 331 w 355"/>
                  <a:gd name="T37" fmla="*/ 106 h 339"/>
                  <a:gd name="T38" fmla="*/ 337 w 355"/>
                  <a:gd name="T39" fmla="*/ 112 h 339"/>
                  <a:gd name="T40" fmla="*/ 344 w 355"/>
                  <a:gd name="T41" fmla="*/ 100 h 339"/>
                  <a:gd name="T42" fmla="*/ 354 w 355"/>
                  <a:gd name="T43" fmla="*/ 14 h 339"/>
                  <a:gd name="T44" fmla="*/ 340 w 355"/>
                  <a:gd name="T45" fmla="*/ 0 h 339"/>
                  <a:gd name="T46" fmla="*/ 96 w 355"/>
                  <a:gd name="T47" fmla="*/ 0 h 339"/>
                  <a:gd name="T48" fmla="*/ 81 w 355"/>
                  <a:gd name="T49" fmla="*/ 10 h 339"/>
                  <a:gd name="T50" fmla="*/ 95 w 355"/>
                  <a:gd name="T51" fmla="*/ 16 h 339"/>
                  <a:gd name="T52" fmla="*/ 128 w 355"/>
                  <a:gd name="T53" fmla="*/ 25 h 339"/>
                  <a:gd name="T54" fmla="*/ 125 w 355"/>
                  <a:gd name="T55" fmla="*/ 37 h 339"/>
                  <a:gd name="T56" fmla="*/ 59 w 355"/>
                  <a:gd name="T57" fmla="*/ 300 h 339"/>
                  <a:gd name="T58" fmla="*/ 14 w 355"/>
                  <a:gd name="T59" fmla="*/ 324 h 339"/>
                  <a:gd name="T60" fmla="*/ 0 w 355"/>
                  <a:gd name="T61" fmla="*/ 333 h 339"/>
                  <a:gd name="T62" fmla="*/ 7 w 355"/>
                  <a:gd name="T63" fmla="*/ 339 h 339"/>
                  <a:gd name="T64" fmla="*/ 73 w 355"/>
                  <a:gd name="T65" fmla="*/ 338 h 339"/>
                  <a:gd name="T66" fmla="*/ 147 w 355"/>
                  <a:gd name="T67" fmla="*/ 339 h 339"/>
                  <a:gd name="T68" fmla="*/ 158 w 355"/>
                  <a:gd name="T69" fmla="*/ 330 h 339"/>
                  <a:gd name="T70" fmla="*/ 155 w 355"/>
                  <a:gd name="T71" fmla="*/ 324 h 339"/>
                  <a:gd name="T72" fmla="*/ 141 w 355"/>
                  <a:gd name="T73" fmla="*/ 324 h 339"/>
                  <a:gd name="T74" fmla="*/ 115 w 355"/>
                  <a:gd name="T75" fmla="*/ 323 h 339"/>
                  <a:gd name="T76" fmla="*/ 99 w 355"/>
                  <a:gd name="T77" fmla="*/ 313 h 339"/>
                  <a:gd name="T78" fmla="*/ 101 w 355"/>
                  <a:gd name="T79" fmla="*/ 301 h 339"/>
                  <a:gd name="T80" fmla="*/ 132 w 355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" h="339">
                    <a:moveTo>
                      <a:pt x="132" y="177"/>
                    </a:moveTo>
                    <a:lnTo>
                      <a:pt x="180" y="177"/>
                    </a:lnTo>
                    <a:cubicBezTo>
                      <a:pt x="218" y="177"/>
                      <a:pt x="222" y="185"/>
                      <a:pt x="222" y="200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7"/>
                      <a:pt x="217" y="229"/>
                      <a:pt x="217" y="230"/>
                    </a:cubicBezTo>
                    <a:cubicBezTo>
                      <a:pt x="217" y="234"/>
                      <a:pt x="220" y="236"/>
                      <a:pt x="223" y="236"/>
                    </a:cubicBezTo>
                    <a:cubicBezTo>
                      <a:pt x="228" y="236"/>
                      <a:pt x="228" y="234"/>
                      <a:pt x="230" y="225"/>
                    </a:cubicBezTo>
                    <a:lnTo>
                      <a:pt x="258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8" y="106"/>
                      <a:pt x="246" y="114"/>
                    </a:cubicBezTo>
                    <a:cubicBezTo>
                      <a:pt x="235" y="153"/>
                      <a:pt x="224" y="162"/>
                      <a:pt x="181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2" y="18"/>
                      <a:pt x="173" y="16"/>
                      <a:pt x="195" y="16"/>
                    </a:cubicBezTo>
                    <a:lnTo>
                      <a:pt x="261" y="16"/>
                    </a:lnTo>
                    <a:cubicBezTo>
                      <a:pt x="322" y="16"/>
                      <a:pt x="333" y="32"/>
                      <a:pt x="333" y="71"/>
                    </a:cubicBezTo>
                    <a:cubicBezTo>
                      <a:pt x="333" y="82"/>
                      <a:pt x="333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2" y="112"/>
                      <a:pt x="337" y="112"/>
                    </a:cubicBezTo>
                    <a:cubicBezTo>
                      <a:pt x="342" y="112"/>
                      <a:pt x="343" y="109"/>
                      <a:pt x="344" y="100"/>
                    </a:cubicBezTo>
                    <a:lnTo>
                      <a:pt x="354" y="14"/>
                    </a:lnTo>
                    <a:cubicBezTo>
                      <a:pt x="355" y="0"/>
                      <a:pt x="353" y="0"/>
                      <a:pt x="340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114" y="16"/>
                      <a:pt x="128" y="16"/>
                      <a:pt x="128" y="25"/>
                    </a:cubicBezTo>
                    <a:cubicBezTo>
                      <a:pt x="128" y="27"/>
                      <a:pt x="128" y="28"/>
                      <a:pt x="125" y="37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5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7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90" y="338"/>
                      <a:pt x="131" y="339"/>
                      <a:pt x="147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3" y="324"/>
                      <a:pt x="152" y="324"/>
                      <a:pt x="141" y="324"/>
                    </a:cubicBezTo>
                    <a:cubicBezTo>
                      <a:pt x="130" y="324"/>
                      <a:pt x="128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1135" name="TextBox 1134">
            <a:extLst>
              <a:ext uri="{FF2B5EF4-FFF2-40B4-BE49-F238E27FC236}">
                <a16:creationId xmlns:a16="http://schemas.microsoft.com/office/drawing/2014/main" id="{96BE2241-0436-4E83-A157-08569531438E}"/>
              </a:ext>
            </a:extLst>
          </p:cNvPr>
          <p:cNvSpPr txBox="1"/>
          <p:nvPr/>
        </p:nvSpPr>
        <p:spPr>
          <a:xfrm>
            <a:off x="9584466" y="1997458"/>
            <a:ext cx="24005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/>
              <a:t>1</a:t>
            </a:r>
            <a:r>
              <a:rPr lang="en-US" sz="3200" dirty="0"/>
              <a:t>CMP, Czech Technical University in Prague     </a:t>
            </a:r>
            <a:r>
              <a:rPr lang="en-US" sz="4000" baseline="30000" dirty="0"/>
              <a:t>2</a:t>
            </a:r>
            <a:r>
              <a:rPr lang="en-US" sz="3200" dirty="0"/>
              <a:t>UTIA, Czech Academy of Sciences     </a:t>
            </a:r>
            <a:r>
              <a:rPr lang="en-US" sz="4000" baseline="30000" dirty="0"/>
              <a:t>3</a:t>
            </a:r>
            <a:r>
              <a:rPr lang="en-US" sz="3200" dirty="0"/>
              <a:t>SGN, Tampere University of Technology</a:t>
            </a:r>
            <a:endParaRPr lang="en-GB" sz="3200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BB9546E6-8061-48D0-B0B8-94F635E3F890}"/>
              </a:ext>
            </a:extLst>
          </p:cNvPr>
          <p:cNvSpPr txBox="1"/>
          <p:nvPr/>
        </p:nvSpPr>
        <p:spPr>
          <a:xfrm>
            <a:off x="774668" y="12451661"/>
            <a:ext cx="5889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[1] Kristan et al. “The visual object tracking </a:t>
            </a:r>
          </a:p>
          <a:p>
            <a:r>
              <a:rPr lang="en-GB" sz="1600" dirty="0"/>
              <a:t>     VOT 2015 challenge results”, ICCV 2015</a:t>
            </a:r>
          </a:p>
          <a:p>
            <a:r>
              <a:rPr lang="en-GB" sz="1600" dirty="0"/>
              <a:t>[2] Wu et al. “Online object tracking: A benchmark”,</a:t>
            </a:r>
          </a:p>
          <a:p>
            <a:r>
              <a:rPr lang="en-GB" sz="1600" dirty="0"/>
              <a:t>     CVPR 2013</a:t>
            </a:r>
          </a:p>
          <a:p>
            <a:r>
              <a:rPr lang="en-GB" sz="1600" dirty="0"/>
              <a:t>[3] Smeulders et al. “Visual tracking: </a:t>
            </a:r>
          </a:p>
          <a:p>
            <a:r>
              <a:rPr lang="en-GB" sz="1600" dirty="0"/>
              <a:t>     An experimental survey”, PAMI 2014</a:t>
            </a:r>
          </a:p>
          <a:p>
            <a:r>
              <a:rPr lang="en-GB" sz="1600" dirty="0"/>
              <a:t>[4] </a:t>
            </a:r>
            <a:r>
              <a:rPr lang="en-US" sz="1600" dirty="0">
                <a:hlinkClick r:id="rId118"/>
              </a:rPr>
              <a:t>http://cmp.felk.cvut.cz/fmo/</a:t>
            </a:r>
            <a:r>
              <a:rPr lang="en-US" sz="1600" dirty="0"/>
              <a:t> </a:t>
            </a:r>
          </a:p>
          <a:p>
            <a:endParaRPr lang="en-GB" sz="1600" dirty="0"/>
          </a:p>
        </p:txBody>
      </p:sp>
      <p:grpSp>
        <p:nvGrpSpPr>
          <p:cNvPr id="1140" name="Group 1139">
            <a:extLst>
              <a:ext uri="{FF2B5EF4-FFF2-40B4-BE49-F238E27FC236}">
                <a16:creationId xmlns:a16="http://schemas.microsoft.com/office/drawing/2014/main" id="{A39B60EB-D7B7-4A79-9A3A-7C6B2C34C2C4}"/>
              </a:ext>
            </a:extLst>
          </p:cNvPr>
          <p:cNvGrpSpPr>
            <a:grpSpLocks noChangeAspect="1"/>
          </p:cNvGrpSpPr>
          <p:nvPr/>
        </p:nvGrpSpPr>
        <p:grpSpPr>
          <a:xfrm>
            <a:off x="14888823" y="18830396"/>
            <a:ext cx="7458834" cy="1627695"/>
            <a:chOff x="12925009" y="18947524"/>
            <a:chExt cx="8168499" cy="178256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4EE1669-26B8-4128-843E-E873C2C3CA24}"/>
                </a:ext>
              </a:extLst>
            </p:cNvPr>
            <p:cNvGrpSpPr/>
            <p:nvPr/>
          </p:nvGrpSpPr>
          <p:grpSpPr>
            <a:xfrm>
              <a:off x="12925009" y="18947524"/>
              <a:ext cx="8154938" cy="1291808"/>
              <a:chOff x="12989377" y="19181173"/>
              <a:chExt cx="8154938" cy="1291808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FADAB94F-F385-468A-B7AC-D7F3A160E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312111" y="19181173"/>
                <a:ext cx="2313684" cy="129180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7B00747-52E5-4D61-B6E6-77C02E977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507540" y="19181174"/>
                <a:ext cx="1636775" cy="129180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35A7112-C0CF-4140-A2C6-45880B0B2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7815954" y="19181174"/>
                <a:ext cx="1660892" cy="129180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AB76A7E-65EA-4F7A-9D75-9FA57A760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2989377" y="19181269"/>
                <a:ext cx="2296479" cy="1291625"/>
              </a:xfrm>
              <a:prstGeom prst="rect">
                <a:avLst/>
              </a:prstGeom>
            </p:spPr>
          </p:pic>
        </p:grpSp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E215AA08-81D8-49B9-BE6C-6C08DDD2DC70}"/>
                </a:ext>
              </a:extLst>
            </p:cNvPr>
            <p:cNvSpPr txBox="1"/>
            <p:nvPr/>
          </p:nvSpPr>
          <p:spPr>
            <a:xfrm>
              <a:off x="12925009" y="20224495"/>
              <a:ext cx="4619214" cy="50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/>
                <a:t>in a sequence</a:t>
              </a:r>
              <a:endParaRPr lang="en-GB" sz="2400" dirty="0"/>
            </a:p>
          </p:txBody>
        </p:sp>
        <p:sp>
          <p:nvSpPr>
            <p:cNvPr id="1139" name="TextBox 1138">
              <a:extLst>
                <a:ext uri="{FF2B5EF4-FFF2-40B4-BE49-F238E27FC236}">
                  <a16:creationId xmlns:a16="http://schemas.microsoft.com/office/drawing/2014/main" id="{B5EC3B74-5F6A-47E6-92F4-44DABFC4A3F5}"/>
                </a:ext>
              </a:extLst>
            </p:cNvPr>
            <p:cNvSpPr txBox="1"/>
            <p:nvPr/>
          </p:nvSpPr>
          <p:spPr>
            <a:xfrm>
              <a:off x="17751531" y="20221361"/>
              <a:ext cx="3341977" cy="50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i</a:t>
              </a:r>
              <a:r>
                <a:rPr lang="en-GB" sz="2400" dirty="0" smtClean="0"/>
                <a:t>n a single frame</a:t>
              </a:r>
              <a:endParaRPr lang="en-GB" sz="2400" dirty="0"/>
            </a:p>
          </p:txBody>
        </p:sp>
      </p:grpSp>
      <p:sp>
        <p:nvSpPr>
          <p:cNvPr id="1248" name="TextBox 1247">
            <a:extLst>
              <a:ext uri="{FF2B5EF4-FFF2-40B4-BE49-F238E27FC236}">
                <a16:creationId xmlns:a16="http://schemas.microsoft.com/office/drawing/2014/main" id="{3E9306F2-32D6-4947-8ED1-14D027178DBC}"/>
              </a:ext>
            </a:extLst>
          </p:cNvPr>
          <p:cNvSpPr txBox="1"/>
          <p:nvPr/>
        </p:nvSpPr>
        <p:spPr>
          <a:xfrm>
            <a:off x="14720025" y="15116964"/>
            <a:ext cx="181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/>
            <a:r>
              <a:rPr lang="en-US" sz="1800" dirty="0"/>
              <a:t>Assumptions   on one </a:t>
            </a:r>
            <a:r>
              <a:rPr lang="en-US" sz="1800" dirty="0" smtClean="0"/>
              <a:t>FMO:</a:t>
            </a:r>
            <a:endParaRPr lang="en-GB" sz="1800" dirty="0"/>
          </a:p>
        </p:txBody>
      </p:sp>
      <p:cxnSp>
        <p:nvCxnSpPr>
          <p:cNvPr id="1430" name="Straight Arrow Connector 1429">
            <a:extLst>
              <a:ext uri="{FF2B5EF4-FFF2-40B4-BE49-F238E27FC236}">
                <a16:creationId xmlns:a16="http://schemas.microsoft.com/office/drawing/2014/main" id="{40D14ECE-0B2A-4681-9D82-6701918D37FF}"/>
              </a:ext>
            </a:extLst>
          </p:cNvPr>
          <p:cNvCxnSpPr>
            <a:cxnSpLocks/>
            <a:stCxn id="1335" idx="2"/>
            <a:endCxn id="1388" idx="0"/>
          </p:cNvCxnSpPr>
          <p:nvPr/>
        </p:nvCxnSpPr>
        <p:spPr>
          <a:xfrm flipH="1">
            <a:off x="21231401" y="10651690"/>
            <a:ext cx="1" cy="4834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0" name="Group 1369">
            <a:extLst>
              <a:ext uri="{FF2B5EF4-FFF2-40B4-BE49-F238E27FC236}">
                <a16:creationId xmlns:a16="http://schemas.microsoft.com/office/drawing/2014/main" id="{FDDF1A52-5C8E-46C2-AF95-90B51732234A}"/>
              </a:ext>
            </a:extLst>
          </p:cNvPr>
          <p:cNvGrpSpPr/>
          <p:nvPr/>
        </p:nvGrpSpPr>
        <p:grpSpPr>
          <a:xfrm>
            <a:off x="15356769" y="9932914"/>
            <a:ext cx="2604669" cy="849556"/>
            <a:chOff x="14918151" y="10356546"/>
            <a:chExt cx="2692623" cy="878244"/>
          </a:xfrm>
        </p:grpSpPr>
        <p:grpSp>
          <p:nvGrpSpPr>
            <p:cNvPr id="1321" name="Group 1320">
              <a:extLst>
                <a:ext uri="{FF2B5EF4-FFF2-40B4-BE49-F238E27FC236}">
                  <a16:creationId xmlns:a16="http://schemas.microsoft.com/office/drawing/2014/main" id="{0BA6E34E-06F7-4A50-862E-83212CB18F74}"/>
                </a:ext>
              </a:extLst>
            </p:cNvPr>
            <p:cNvGrpSpPr/>
            <p:nvPr/>
          </p:nvGrpSpPr>
          <p:grpSpPr>
            <a:xfrm>
              <a:off x="14918151" y="10356546"/>
              <a:ext cx="863956" cy="863956"/>
              <a:chOff x="16553245" y="10570684"/>
              <a:chExt cx="863956" cy="863956"/>
            </a:xfrm>
          </p:grpSpPr>
          <p:sp>
            <p:nvSpPr>
              <p:cNvPr id="1247" name="Oval 1246">
                <a:extLst>
                  <a:ext uri="{FF2B5EF4-FFF2-40B4-BE49-F238E27FC236}">
                    <a16:creationId xmlns:a16="http://schemas.microsoft.com/office/drawing/2014/main" id="{E497460D-94AE-4F1D-8F49-042AAE3C1794}"/>
                  </a:ext>
                </a:extLst>
              </p:cNvPr>
              <p:cNvSpPr/>
              <p:nvPr/>
            </p:nvSpPr>
            <p:spPr>
              <a:xfrm>
                <a:off x="16553245" y="10570684"/>
                <a:ext cx="863956" cy="86395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13" name="Group 1312">
                <a:extLst>
                  <a:ext uri="{FF2B5EF4-FFF2-40B4-BE49-F238E27FC236}">
                    <a16:creationId xmlns:a16="http://schemas.microsoft.com/office/drawing/2014/main" id="{0C47B1A5-99E5-45B3-BE93-676A6D8C28CA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83"/>
                </p:custDataLst>
              </p:nvPr>
            </p:nvGrpSpPr>
            <p:grpSpPr>
              <a:xfrm>
                <a:off x="16762121" y="10841971"/>
                <a:ext cx="554038" cy="331788"/>
                <a:chOff x="16875125" y="10831513"/>
                <a:chExt cx="554038" cy="331788"/>
              </a:xfrm>
            </p:grpSpPr>
            <p:sp>
              <p:nvSpPr>
                <p:cNvPr id="1308" name="Freeform 632">
                  <a:extLst>
                    <a:ext uri="{FF2B5EF4-FFF2-40B4-BE49-F238E27FC236}">
                      <a16:creationId xmlns:a16="http://schemas.microsoft.com/office/drawing/2014/main" id="{B9281BFB-638E-4735-A682-6D8765F4D375}"/>
                    </a:ext>
                  </a:extLst>
                </p:cNvPr>
                <p:cNvSpPr>
                  <a:spLocks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16875125" y="10831513"/>
                  <a:ext cx="153988" cy="269875"/>
                </a:xfrm>
                <a:custGeom>
                  <a:avLst/>
                  <a:gdLst>
                    <a:gd name="T0" fmla="*/ 170 w 231"/>
                    <a:gd name="T1" fmla="*/ 39 h 341"/>
                    <a:gd name="T2" fmla="*/ 215 w 231"/>
                    <a:gd name="T3" fmla="*/ 16 h 341"/>
                    <a:gd name="T4" fmla="*/ 231 w 231"/>
                    <a:gd name="T5" fmla="*/ 6 h 341"/>
                    <a:gd name="T6" fmla="*/ 224 w 231"/>
                    <a:gd name="T7" fmla="*/ 0 h 341"/>
                    <a:gd name="T8" fmla="*/ 158 w 231"/>
                    <a:gd name="T9" fmla="*/ 2 h 341"/>
                    <a:gd name="T10" fmla="*/ 91 w 231"/>
                    <a:gd name="T11" fmla="*/ 0 h 341"/>
                    <a:gd name="T12" fmla="*/ 81 w 231"/>
                    <a:gd name="T13" fmla="*/ 10 h 341"/>
                    <a:gd name="T14" fmla="*/ 95 w 231"/>
                    <a:gd name="T15" fmla="*/ 16 h 341"/>
                    <a:gd name="T16" fmla="*/ 130 w 231"/>
                    <a:gd name="T17" fmla="*/ 25 h 341"/>
                    <a:gd name="T18" fmla="*/ 129 w 231"/>
                    <a:gd name="T19" fmla="*/ 33 h 341"/>
                    <a:gd name="T20" fmla="*/ 61 w 231"/>
                    <a:gd name="T21" fmla="*/ 302 h 341"/>
                    <a:gd name="T22" fmla="*/ 16 w 231"/>
                    <a:gd name="T23" fmla="*/ 326 h 341"/>
                    <a:gd name="T24" fmla="*/ 0 w 231"/>
                    <a:gd name="T25" fmla="*/ 336 h 341"/>
                    <a:gd name="T26" fmla="*/ 8 w 231"/>
                    <a:gd name="T27" fmla="*/ 341 h 341"/>
                    <a:gd name="T28" fmla="*/ 73 w 231"/>
                    <a:gd name="T29" fmla="*/ 340 h 341"/>
                    <a:gd name="T30" fmla="*/ 140 w 231"/>
                    <a:gd name="T31" fmla="*/ 341 h 341"/>
                    <a:gd name="T32" fmla="*/ 150 w 231"/>
                    <a:gd name="T33" fmla="*/ 332 h 341"/>
                    <a:gd name="T34" fmla="*/ 135 w 231"/>
                    <a:gd name="T35" fmla="*/ 326 h 341"/>
                    <a:gd name="T36" fmla="*/ 113 w 231"/>
                    <a:gd name="T37" fmla="*/ 325 h 341"/>
                    <a:gd name="T38" fmla="*/ 101 w 231"/>
                    <a:gd name="T39" fmla="*/ 316 h 341"/>
                    <a:gd name="T40" fmla="*/ 103 w 231"/>
                    <a:gd name="T41" fmla="*/ 305 h 341"/>
                    <a:gd name="T42" fmla="*/ 170 w 231"/>
                    <a:gd name="T43" fmla="*/ 39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1" h="341">
                      <a:moveTo>
                        <a:pt x="170" y="39"/>
                      </a:moveTo>
                      <a:cubicBezTo>
                        <a:pt x="174" y="21"/>
                        <a:pt x="176" y="16"/>
                        <a:pt x="215" y="16"/>
                      </a:cubicBezTo>
                      <a:cubicBezTo>
                        <a:pt x="227" y="16"/>
                        <a:pt x="231" y="16"/>
                        <a:pt x="231" y="6"/>
                      </a:cubicBezTo>
                      <a:cubicBezTo>
                        <a:pt x="231" y="0"/>
                        <a:pt x="226" y="0"/>
                        <a:pt x="224" y="0"/>
                      </a:cubicBezTo>
                      <a:cubicBezTo>
                        <a:pt x="209" y="0"/>
                        <a:pt x="172" y="2"/>
                        <a:pt x="158" y="2"/>
                      </a:cubicBezTo>
                      <a:cubicBezTo>
                        <a:pt x="143" y="2"/>
                        <a:pt x="106" y="0"/>
                        <a:pt x="91" y="0"/>
                      </a:cubicBezTo>
                      <a:cubicBezTo>
                        <a:pt x="88" y="0"/>
                        <a:pt x="81" y="0"/>
                        <a:pt x="81" y="10"/>
                      </a:cubicBezTo>
                      <a:cubicBezTo>
                        <a:pt x="81" y="16"/>
                        <a:pt x="86" y="16"/>
                        <a:pt x="95" y="16"/>
                      </a:cubicBezTo>
                      <a:cubicBezTo>
                        <a:pt x="116" y="16"/>
                        <a:pt x="130" y="16"/>
                        <a:pt x="130" y="25"/>
                      </a:cubicBezTo>
                      <a:cubicBezTo>
                        <a:pt x="130" y="28"/>
                        <a:pt x="130" y="29"/>
                        <a:pt x="129" y="33"/>
                      </a:cubicBezTo>
                      <a:lnTo>
                        <a:pt x="61" y="302"/>
                      </a:lnTo>
                      <a:cubicBezTo>
                        <a:pt x="57" y="321"/>
                        <a:pt x="55" y="326"/>
                        <a:pt x="16" y="326"/>
                      </a:cubicBezTo>
                      <a:cubicBezTo>
                        <a:pt x="5" y="326"/>
                        <a:pt x="0" y="326"/>
                        <a:pt x="0" y="336"/>
                      </a:cubicBezTo>
                      <a:cubicBezTo>
                        <a:pt x="0" y="341"/>
                        <a:pt x="6" y="341"/>
                        <a:pt x="8" y="341"/>
                      </a:cubicBezTo>
                      <a:cubicBezTo>
                        <a:pt x="22" y="341"/>
                        <a:pt x="58" y="340"/>
                        <a:pt x="73" y="340"/>
                      </a:cubicBezTo>
                      <a:cubicBezTo>
                        <a:pt x="88" y="340"/>
                        <a:pt x="125" y="341"/>
                        <a:pt x="140" y="341"/>
                      </a:cubicBezTo>
                      <a:cubicBezTo>
                        <a:pt x="144" y="341"/>
                        <a:pt x="150" y="341"/>
                        <a:pt x="150" y="332"/>
                      </a:cubicBezTo>
                      <a:cubicBezTo>
                        <a:pt x="150" y="326"/>
                        <a:pt x="146" y="326"/>
                        <a:pt x="135" y="326"/>
                      </a:cubicBezTo>
                      <a:cubicBezTo>
                        <a:pt x="126" y="326"/>
                        <a:pt x="123" y="326"/>
                        <a:pt x="113" y="325"/>
                      </a:cubicBezTo>
                      <a:cubicBezTo>
                        <a:pt x="103" y="324"/>
                        <a:pt x="101" y="322"/>
                        <a:pt x="101" y="316"/>
                      </a:cubicBezTo>
                      <a:cubicBezTo>
                        <a:pt x="101" y="312"/>
                        <a:pt x="102" y="308"/>
                        <a:pt x="103" y="305"/>
                      </a:cubicBezTo>
                      <a:lnTo>
                        <a:pt x="170" y="39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09" name="Freeform 633">
                  <a:extLst>
                    <a:ext uri="{FF2B5EF4-FFF2-40B4-BE49-F238E27FC236}">
                      <a16:creationId xmlns:a16="http://schemas.microsoft.com/office/drawing/2014/main" id="{5FFE8201-3219-49AC-BA43-C7019A9C2011}"/>
                    </a:ext>
                  </a:extLst>
                </p:cNvPr>
                <p:cNvSpPr>
                  <a:spLocks/>
                </p:cNvSpPr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17019588" y="10987088"/>
                  <a:ext cx="79375" cy="176213"/>
                </a:xfrm>
                <a:custGeom>
                  <a:avLst/>
                  <a:gdLst>
                    <a:gd name="T0" fmla="*/ 71 w 118"/>
                    <a:gd name="T1" fmla="*/ 80 h 221"/>
                    <a:gd name="T2" fmla="*/ 107 w 118"/>
                    <a:gd name="T3" fmla="*/ 80 h 221"/>
                    <a:gd name="T4" fmla="*/ 118 w 118"/>
                    <a:gd name="T5" fmla="*/ 72 h 221"/>
                    <a:gd name="T6" fmla="*/ 107 w 118"/>
                    <a:gd name="T7" fmla="*/ 67 h 221"/>
                    <a:gd name="T8" fmla="*/ 74 w 118"/>
                    <a:gd name="T9" fmla="*/ 67 h 221"/>
                    <a:gd name="T10" fmla="*/ 87 w 118"/>
                    <a:gd name="T11" fmla="*/ 16 h 221"/>
                    <a:gd name="T12" fmla="*/ 88 w 118"/>
                    <a:gd name="T13" fmla="*/ 11 h 221"/>
                    <a:gd name="T14" fmla="*/ 76 w 118"/>
                    <a:gd name="T15" fmla="*/ 0 h 221"/>
                    <a:gd name="T16" fmla="*/ 60 w 118"/>
                    <a:gd name="T17" fmla="*/ 15 h 221"/>
                    <a:gd name="T18" fmla="*/ 47 w 118"/>
                    <a:gd name="T19" fmla="*/ 67 h 221"/>
                    <a:gd name="T20" fmla="*/ 11 w 118"/>
                    <a:gd name="T21" fmla="*/ 67 h 221"/>
                    <a:gd name="T22" fmla="*/ 0 w 118"/>
                    <a:gd name="T23" fmla="*/ 75 h 221"/>
                    <a:gd name="T24" fmla="*/ 10 w 118"/>
                    <a:gd name="T25" fmla="*/ 80 h 221"/>
                    <a:gd name="T26" fmla="*/ 43 w 118"/>
                    <a:gd name="T27" fmla="*/ 80 h 221"/>
                    <a:gd name="T28" fmla="*/ 23 w 118"/>
                    <a:gd name="T29" fmla="*/ 162 h 221"/>
                    <a:gd name="T30" fmla="*/ 18 w 118"/>
                    <a:gd name="T31" fmla="*/ 188 h 221"/>
                    <a:gd name="T32" fmla="*/ 55 w 118"/>
                    <a:gd name="T33" fmla="*/ 221 h 221"/>
                    <a:gd name="T34" fmla="*/ 116 w 118"/>
                    <a:gd name="T35" fmla="*/ 168 h 221"/>
                    <a:gd name="T36" fmla="*/ 110 w 118"/>
                    <a:gd name="T37" fmla="*/ 163 h 221"/>
                    <a:gd name="T38" fmla="*/ 103 w 118"/>
                    <a:gd name="T39" fmla="*/ 170 h 221"/>
                    <a:gd name="T40" fmla="*/ 56 w 118"/>
                    <a:gd name="T41" fmla="*/ 211 h 221"/>
                    <a:gd name="T42" fmla="*/ 44 w 118"/>
                    <a:gd name="T43" fmla="*/ 194 h 221"/>
                    <a:gd name="T44" fmla="*/ 46 w 118"/>
                    <a:gd name="T45" fmla="*/ 180 h 221"/>
                    <a:gd name="T46" fmla="*/ 71 w 118"/>
                    <a:gd name="T47" fmla="*/ 8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8" h="221">
                      <a:moveTo>
                        <a:pt x="71" y="80"/>
                      </a:moveTo>
                      <a:lnTo>
                        <a:pt x="107" y="80"/>
                      </a:lnTo>
                      <a:cubicBezTo>
                        <a:pt x="113" y="80"/>
                        <a:pt x="118" y="80"/>
                        <a:pt x="118" y="72"/>
                      </a:cubicBezTo>
                      <a:cubicBezTo>
                        <a:pt x="118" y="67"/>
                        <a:pt x="113" y="67"/>
                        <a:pt x="107" y="67"/>
                      </a:cubicBezTo>
                      <a:lnTo>
                        <a:pt x="74" y="67"/>
                      </a:lnTo>
                      <a:lnTo>
                        <a:pt x="87" y="16"/>
                      </a:lnTo>
                      <a:cubicBezTo>
                        <a:pt x="87" y="14"/>
                        <a:pt x="88" y="12"/>
                        <a:pt x="88" y="11"/>
                      </a:cubicBezTo>
                      <a:cubicBezTo>
                        <a:pt x="88" y="4"/>
                        <a:pt x="83" y="0"/>
                        <a:pt x="76" y="0"/>
                      </a:cubicBezTo>
                      <a:cubicBezTo>
                        <a:pt x="67" y="0"/>
                        <a:pt x="62" y="6"/>
                        <a:pt x="60" y="15"/>
                      </a:cubicBezTo>
                      <a:cubicBezTo>
                        <a:pt x="57" y="23"/>
                        <a:pt x="62" y="7"/>
                        <a:pt x="47" y="67"/>
                      </a:cubicBezTo>
                      <a:lnTo>
                        <a:pt x="11" y="67"/>
                      </a:lnTo>
                      <a:cubicBezTo>
                        <a:pt x="4" y="67"/>
                        <a:pt x="0" y="67"/>
                        <a:pt x="0" y="75"/>
                      </a:cubicBezTo>
                      <a:cubicBezTo>
                        <a:pt x="0" y="80"/>
                        <a:pt x="4" y="80"/>
                        <a:pt x="10" y="80"/>
                      </a:cubicBezTo>
                      <a:lnTo>
                        <a:pt x="43" y="80"/>
                      </a:lnTo>
                      <a:lnTo>
                        <a:pt x="23" y="162"/>
                      </a:lnTo>
                      <a:cubicBezTo>
                        <a:pt x="21" y="171"/>
                        <a:pt x="18" y="184"/>
                        <a:pt x="18" y="188"/>
                      </a:cubicBezTo>
                      <a:cubicBezTo>
                        <a:pt x="18" y="209"/>
                        <a:pt x="35" y="221"/>
                        <a:pt x="55" y="221"/>
                      </a:cubicBezTo>
                      <a:cubicBezTo>
                        <a:pt x="94" y="221"/>
                        <a:pt x="116" y="172"/>
                        <a:pt x="116" y="168"/>
                      </a:cubicBezTo>
                      <a:cubicBezTo>
                        <a:pt x="116" y="163"/>
                        <a:pt x="111" y="163"/>
                        <a:pt x="110" y="163"/>
                      </a:cubicBezTo>
                      <a:cubicBezTo>
                        <a:pt x="106" y="163"/>
                        <a:pt x="106" y="164"/>
                        <a:pt x="103" y="170"/>
                      </a:cubicBezTo>
                      <a:cubicBezTo>
                        <a:pt x="93" y="192"/>
                        <a:pt x="75" y="211"/>
                        <a:pt x="56" y="211"/>
                      </a:cubicBezTo>
                      <a:cubicBezTo>
                        <a:pt x="49" y="211"/>
                        <a:pt x="44" y="207"/>
                        <a:pt x="44" y="194"/>
                      </a:cubicBezTo>
                      <a:cubicBezTo>
                        <a:pt x="44" y="191"/>
                        <a:pt x="45" y="184"/>
                        <a:pt x="46" y="180"/>
                      </a:cubicBezTo>
                      <a:lnTo>
                        <a:pt x="71" y="8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10" name="Freeform 634">
                  <a:extLst>
                    <a:ext uri="{FF2B5EF4-FFF2-40B4-BE49-F238E27FC236}">
                      <a16:creationId xmlns:a16="http://schemas.microsoft.com/office/drawing/2014/main" id="{B96EF070-15F6-40DC-AA8E-9FA46B9B79BB}"/>
                    </a:ext>
                  </a:extLst>
                </p:cNvPr>
                <p:cNvSpPr>
                  <a:spLocks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17135475" y="11083926"/>
                  <a:ext cx="158750" cy="14288"/>
                </a:xfrm>
                <a:custGeom>
                  <a:avLst/>
                  <a:gdLst>
                    <a:gd name="T0" fmla="*/ 222 w 236"/>
                    <a:gd name="T1" fmla="*/ 17 h 17"/>
                    <a:gd name="T2" fmla="*/ 236 w 236"/>
                    <a:gd name="T3" fmla="*/ 9 h 17"/>
                    <a:gd name="T4" fmla="*/ 222 w 236"/>
                    <a:gd name="T5" fmla="*/ 0 h 17"/>
                    <a:gd name="T6" fmla="*/ 14 w 236"/>
                    <a:gd name="T7" fmla="*/ 0 h 17"/>
                    <a:gd name="T8" fmla="*/ 0 w 236"/>
                    <a:gd name="T9" fmla="*/ 8 h 17"/>
                    <a:gd name="T10" fmla="*/ 14 w 236"/>
                    <a:gd name="T11" fmla="*/ 17 h 17"/>
                    <a:gd name="T12" fmla="*/ 222 w 236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6" h="17">
                      <a:moveTo>
                        <a:pt x="222" y="17"/>
                      </a:moveTo>
                      <a:cubicBezTo>
                        <a:pt x="228" y="17"/>
                        <a:pt x="236" y="17"/>
                        <a:pt x="236" y="9"/>
                      </a:cubicBezTo>
                      <a:cubicBezTo>
                        <a:pt x="236" y="0"/>
                        <a:pt x="228" y="0"/>
                        <a:pt x="222" y="0"/>
                      </a:cubicBezTo>
                      <a:lnTo>
                        <a:pt x="14" y="0"/>
                      </a:lnTo>
                      <a:cubicBezTo>
                        <a:pt x="9" y="0"/>
                        <a:pt x="0" y="0"/>
                        <a:pt x="0" y="8"/>
                      </a:cubicBezTo>
                      <a:cubicBezTo>
                        <a:pt x="0" y="17"/>
                        <a:pt x="8" y="17"/>
                        <a:pt x="14" y="17"/>
                      </a:cubicBezTo>
                      <a:lnTo>
                        <a:pt x="222" y="17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11" name="Freeform 635">
                  <a:extLst>
                    <a:ext uri="{FF2B5EF4-FFF2-40B4-BE49-F238E27FC236}">
                      <a16:creationId xmlns:a16="http://schemas.microsoft.com/office/drawing/2014/main" id="{3946871C-A06E-4D8D-8B0D-5DF7EA5CCFA6}"/>
                    </a:ext>
                  </a:extLst>
                </p:cNvPr>
                <p:cNvSpPr>
                  <a:spLocks/>
                </p:cNvSpPr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17345025" y="10975976"/>
                  <a:ext cx="84138" cy="184150"/>
                </a:xfrm>
                <a:custGeom>
                  <a:avLst/>
                  <a:gdLst>
                    <a:gd name="T0" fmla="*/ 79 w 127"/>
                    <a:gd name="T1" fmla="*/ 10 h 232"/>
                    <a:gd name="T2" fmla="*/ 69 w 127"/>
                    <a:gd name="T3" fmla="*/ 0 h 232"/>
                    <a:gd name="T4" fmla="*/ 0 w 127"/>
                    <a:gd name="T5" fmla="*/ 22 h 232"/>
                    <a:gd name="T6" fmla="*/ 0 w 127"/>
                    <a:gd name="T7" fmla="*/ 35 h 232"/>
                    <a:gd name="T8" fmla="*/ 51 w 127"/>
                    <a:gd name="T9" fmla="*/ 25 h 232"/>
                    <a:gd name="T10" fmla="*/ 51 w 127"/>
                    <a:gd name="T11" fmla="*/ 203 h 232"/>
                    <a:gd name="T12" fmla="*/ 16 w 127"/>
                    <a:gd name="T13" fmla="*/ 219 h 232"/>
                    <a:gd name="T14" fmla="*/ 3 w 127"/>
                    <a:gd name="T15" fmla="*/ 219 h 232"/>
                    <a:gd name="T16" fmla="*/ 3 w 127"/>
                    <a:gd name="T17" fmla="*/ 232 h 232"/>
                    <a:gd name="T18" fmla="*/ 65 w 127"/>
                    <a:gd name="T19" fmla="*/ 230 h 232"/>
                    <a:gd name="T20" fmla="*/ 127 w 127"/>
                    <a:gd name="T21" fmla="*/ 232 h 232"/>
                    <a:gd name="T22" fmla="*/ 127 w 127"/>
                    <a:gd name="T23" fmla="*/ 219 h 232"/>
                    <a:gd name="T24" fmla="*/ 114 w 127"/>
                    <a:gd name="T25" fmla="*/ 219 h 232"/>
                    <a:gd name="T26" fmla="*/ 79 w 127"/>
                    <a:gd name="T27" fmla="*/ 203 h 232"/>
                    <a:gd name="T28" fmla="*/ 79 w 127"/>
                    <a:gd name="T29" fmla="*/ 1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7" h="232">
                      <a:moveTo>
                        <a:pt x="79" y="10"/>
                      </a:moveTo>
                      <a:cubicBezTo>
                        <a:pt x="79" y="0"/>
                        <a:pt x="78" y="0"/>
                        <a:pt x="69" y="0"/>
                      </a:cubicBezTo>
                      <a:cubicBezTo>
                        <a:pt x="46" y="22"/>
                        <a:pt x="15" y="22"/>
                        <a:pt x="0" y="22"/>
                      </a:cubicBezTo>
                      <a:lnTo>
                        <a:pt x="0" y="35"/>
                      </a:lnTo>
                      <a:cubicBezTo>
                        <a:pt x="9" y="35"/>
                        <a:pt x="32" y="35"/>
                        <a:pt x="51" y="25"/>
                      </a:cubicBezTo>
                      <a:lnTo>
                        <a:pt x="51" y="203"/>
                      </a:lnTo>
                      <a:cubicBezTo>
                        <a:pt x="51" y="215"/>
                        <a:pt x="51" y="219"/>
                        <a:pt x="16" y="219"/>
                      </a:cubicBezTo>
                      <a:lnTo>
                        <a:pt x="3" y="219"/>
                      </a:lnTo>
                      <a:lnTo>
                        <a:pt x="3" y="232"/>
                      </a:lnTo>
                      <a:cubicBezTo>
                        <a:pt x="9" y="231"/>
                        <a:pt x="52" y="230"/>
                        <a:pt x="65" y="230"/>
                      </a:cubicBezTo>
                      <a:cubicBezTo>
                        <a:pt x="76" y="230"/>
                        <a:pt x="120" y="231"/>
                        <a:pt x="127" y="232"/>
                      </a:cubicBezTo>
                      <a:lnTo>
                        <a:pt x="127" y="219"/>
                      </a:lnTo>
                      <a:lnTo>
                        <a:pt x="114" y="219"/>
                      </a:lnTo>
                      <a:cubicBezTo>
                        <a:pt x="79" y="219"/>
                        <a:pt x="79" y="215"/>
                        <a:pt x="79" y="203"/>
                      </a:cubicBezTo>
                      <a:lnTo>
                        <a:pt x="79" y="1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369" name="Group 1368">
              <a:extLst>
                <a:ext uri="{FF2B5EF4-FFF2-40B4-BE49-F238E27FC236}">
                  <a16:creationId xmlns:a16="http://schemas.microsoft.com/office/drawing/2014/main" id="{AF2125F2-4353-4580-87B8-B0A8D7A48B62}"/>
                </a:ext>
              </a:extLst>
            </p:cNvPr>
            <p:cNvGrpSpPr/>
            <p:nvPr/>
          </p:nvGrpSpPr>
          <p:grpSpPr>
            <a:xfrm>
              <a:off x="15832123" y="10356546"/>
              <a:ext cx="863956" cy="863956"/>
              <a:chOff x="15832123" y="10356546"/>
              <a:chExt cx="863956" cy="863956"/>
            </a:xfrm>
          </p:grpSpPr>
          <p:grpSp>
            <p:nvGrpSpPr>
              <p:cNvPr id="1274" name="Group 1273">
                <a:extLst>
                  <a:ext uri="{FF2B5EF4-FFF2-40B4-BE49-F238E27FC236}">
                    <a16:creationId xmlns:a16="http://schemas.microsoft.com/office/drawing/2014/main" id="{34ABFA9A-D648-4C5F-B76E-00007A762425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80"/>
                </p:custDataLst>
              </p:nvPr>
            </p:nvGrpSpPr>
            <p:grpSpPr>
              <a:xfrm>
                <a:off x="16143447" y="10624520"/>
                <a:ext cx="254000" cy="331788"/>
                <a:chOff x="18735675" y="11128375"/>
                <a:chExt cx="254000" cy="331788"/>
              </a:xfrm>
            </p:grpSpPr>
            <p:sp>
              <p:nvSpPr>
                <p:cNvPr id="1271" name="Freeform 614 1 1 1">
                  <a:extLst>
                    <a:ext uri="{FF2B5EF4-FFF2-40B4-BE49-F238E27FC236}">
                      <a16:creationId xmlns:a16="http://schemas.microsoft.com/office/drawing/2014/main" id="{6AE40AC6-E0FA-42D6-A9E7-D1740BEFB207}"/>
                    </a:ext>
                  </a:extLst>
                </p:cNvPr>
                <p:cNvSpPr>
                  <a:spLocks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18735675" y="11128375"/>
                  <a:ext cx="176213" cy="269875"/>
                </a:xfrm>
                <a:custGeom>
                  <a:avLst/>
                  <a:gdLst>
                    <a:gd name="T0" fmla="*/ 170 w 231"/>
                    <a:gd name="T1" fmla="*/ 39 h 341"/>
                    <a:gd name="T2" fmla="*/ 215 w 231"/>
                    <a:gd name="T3" fmla="*/ 16 h 341"/>
                    <a:gd name="T4" fmla="*/ 231 w 231"/>
                    <a:gd name="T5" fmla="*/ 6 h 341"/>
                    <a:gd name="T6" fmla="*/ 224 w 231"/>
                    <a:gd name="T7" fmla="*/ 0 h 341"/>
                    <a:gd name="T8" fmla="*/ 158 w 231"/>
                    <a:gd name="T9" fmla="*/ 2 h 341"/>
                    <a:gd name="T10" fmla="*/ 92 w 231"/>
                    <a:gd name="T11" fmla="*/ 0 h 341"/>
                    <a:gd name="T12" fmla="*/ 82 w 231"/>
                    <a:gd name="T13" fmla="*/ 10 h 341"/>
                    <a:gd name="T14" fmla="*/ 96 w 231"/>
                    <a:gd name="T15" fmla="*/ 16 h 341"/>
                    <a:gd name="T16" fmla="*/ 130 w 231"/>
                    <a:gd name="T17" fmla="*/ 25 h 341"/>
                    <a:gd name="T18" fmla="*/ 129 w 231"/>
                    <a:gd name="T19" fmla="*/ 33 h 341"/>
                    <a:gd name="T20" fmla="*/ 62 w 231"/>
                    <a:gd name="T21" fmla="*/ 302 h 341"/>
                    <a:gd name="T22" fmla="*/ 16 w 231"/>
                    <a:gd name="T23" fmla="*/ 326 h 341"/>
                    <a:gd name="T24" fmla="*/ 0 w 231"/>
                    <a:gd name="T25" fmla="*/ 336 h 341"/>
                    <a:gd name="T26" fmla="*/ 8 w 231"/>
                    <a:gd name="T27" fmla="*/ 341 h 341"/>
                    <a:gd name="T28" fmla="*/ 73 w 231"/>
                    <a:gd name="T29" fmla="*/ 340 h 341"/>
                    <a:gd name="T30" fmla="*/ 140 w 231"/>
                    <a:gd name="T31" fmla="*/ 341 h 341"/>
                    <a:gd name="T32" fmla="*/ 150 w 231"/>
                    <a:gd name="T33" fmla="*/ 332 h 341"/>
                    <a:gd name="T34" fmla="*/ 135 w 231"/>
                    <a:gd name="T35" fmla="*/ 326 h 341"/>
                    <a:gd name="T36" fmla="*/ 114 w 231"/>
                    <a:gd name="T37" fmla="*/ 325 h 341"/>
                    <a:gd name="T38" fmla="*/ 101 w 231"/>
                    <a:gd name="T39" fmla="*/ 316 h 341"/>
                    <a:gd name="T40" fmla="*/ 103 w 231"/>
                    <a:gd name="T41" fmla="*/ 305 h 341"/>
                    <a:gd name="T42" fmla="*/ 170 w 231"/>
                    <a:gd name="T43" fmla="*/ 39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1" h="341">
                      <a:moveTo>
                        <a:pt x="170" y="39"/>
                      </a:moveTo>
                      <a:cubicBezTo>
                        <a:pt x="175" y="21"/>
                        <a:pt x="176" y="16"/>
                        <a:pt x="215" y="16"/>
                      </a:cubicBezTo>
                      <a:cubicBezTo>
                        <a:pt x="227" y="16"/>
                        <a:pt x="231" y="16"/>
                        <a:pt x="231" y="6"/>
                      </a:cubicBezTo>
                      <a:cubicBezTo>
                        <a:pt x="231" y="0"/>
                        <a:pt x="226" y="0"/>
                        <a:pt x="224" y="0"/>
                      </a:cubicBezTo>
                      <a:cubicBezTo>
                        <a:pt x="209" y="0"/>
                        <a:pt x="173" y="2"/>
                        <a:pt x="158" y="2"/>
                      </a:cubicBezTo>
                      <a:cubicBezTo>
                        <a:pt x="143" y="2"/>
                        <a:pt x="107" y="0"/>
                        <a:pt x="92" y="0"/>
                      </a:cubicBezTo>
                      <a:cubicBezTo>
                        <a:pt x="88" y="0"/>
                        <a:pt x="82" y="0"/>
                        <a:pt x="82" y="10"/>
                      </a:cubicBezTo>
                      <a:cubicBezTo>
                        <a:pt x="82" y="16"/>
                        <a:pt x="86" y="16"/>
                        <a:pt x="96" y="16"/>
                      </a:cubicBezTo>
                      <a:cubicBezTo>
                        <a:pt x="117" y="16"/>
                        <a:pt x="130" y="16"/>
                        <a:pt x="130" y="25"/>
                      </a:cubicBezTo>
                      <a:cubicBezTo>
                        <a:pt x="130" y="28"/>
                        <a:pt x="130" y="29"/>
                        <a:pt x="129" y="33"/>
                      </a:cubicBezTo>
                      <a:lnTo>
                        <a:pt x="62" y="302"/>
                      </a:lnTo>
                      <a:cubicBezTo>
                        <a:pt x="57" y="321"/>
                        <a:pt x="56" y="326"/>
                        <a:pt x="16" y="326"/>
                      </a:cubicBezTo>
                      <a:cubicBezTo>
                        <a:pt x="5" y="326"/>
                        <a:pt x="0" y="326"/>
                        <a:pt x="0" y="336"/>
                      </a:cubicBezTo>
                      <a:cubicBezTo>
                        <a:pt x="0" y="341"/>
                        <a:pt x="6" y="341"/>
                        <a:pt x="8" y="341"/>
                      </a:cubicBezTo>
                      <a:cubicBezTo>
                        <a:pt x="22" y="341"/>
                        <a:pt x="59" y="340"/>
                        <a:pt x="73" y="340"/>
                      </a:cubicBezTo>
                      <a:cubicBezTo>
                        <a:pt x="88" y="340"/>
                        <a:pt x="125" y="341"/>
                        <a:pt x="140" y="341"/>
                      </a:cubicBezTo>
                      <a:cubicBezTo>
                        <a:pt x="144" y="341"/>
                        <a:pt x="150" y="341"/>
                        <a:pt x="150" y="332"/>
                      </a:cubicBezTo>
                      <a:cubicBezTo>
                        <a:pt x="150" y="326"/>
                        <a:pt x="146" y="326"/>
                        <a:pt x="135" y="326"/>
                      </a:cubicBezTo>
                      <a:cubicBezTo>
                        <a:pt x="126" y="326"/>
                        <a:pt x="124" y="326"/>
                        <a:pt x="114" y="325"/>
                      </a:cubicBezTo>
                      <a:cubicBezTo>
                        <a:pt x="103" y="324"/>
                        <a:pt x="101" y="322"/>
                        <a:pt x="101" y="316"/>
                      </a:cubicBezTo>
                      <a:cubicBezTo>
                        <a:pt x="101" y="312"/>
                        <a:pt x="102" y="308"/>
                        <a:pt x="103" y="305"/>
                      </a:cubicBezTo>
                      <a:lnTo>
                        <a:pt x="170" y="39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72" name="Freeform 615 1 1">
                  <a:extLst>
                    <a:ext uri="{FF2B5EF4-FFF2-40B4-BE49-F238E27FC236}">
                      <a16:creationId xmlns:a16="http://schemas.microsoft.com/office/drawing/2014/main" id="{264FAA47-8E3A-4260-A4B3-C1588A08722A}"/>
                    </a:ext>
                  </a:extLst>
                </p:cNvPr>
                <p:cNvSpPr>
                  <a:spLocks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18900775" y="11283950"/>
                  <a:ext cx="88900" cy="176213"/>
                </a:xfrm>
                <a:custGeom>
                  <a:avLst/>
                  <a:gdLst>
                    <a:gd name="T0" fmla="*/ 72 w 118"/>
                    <a:gd name="T1" fmla="*/ 80 h 221"/>
                    <a:gd name="T2" fmla="*/ 107 w 118"/>
                    <a:gd name="T3" fmla="*/ 80 h 221"/>
                    <a:gd name="T4" fmla="*/ 118 w 118"/>
                    <a:gd name="T5" fmla="*/ 72 h 221"/>
                    <a:gd name="T6" fmla="*/ 108 w 118"/>
                    <a:gd name="T7" fmla="*/ 67 h 221"/>
                    <a:gd name="T8" fmla="*/ 75 w 118"/>
                    <a:gd name="T9" fmla="*/ 67 h 221"/>
                    <a:gd name="T10" fmla="*/ 88 w 118"/>
                    <a:gd name="T11" fmla="*/ 16 h 221"/>
                    <a:gd name="T12" fmla="*/ 89 w 118"/>
                    <a:gd name="T13" fmla="*/ 11 h 221"/>
                    <a:gd name="T14" fmla="*/ 77 w 118"/>
                    <a:gd name="T15" fmla="*/ 0 h 221"/>
                    <a:gd name="T16" fmla="*/ 60 w 118"/>
                    <a:gd name="T17" fmla="*/ 15 h 221"/>
                    <a:gd name="T18" fmla="*/ 47 w 118"/>
                    <a:gd name="T19" fmla="*/ 67 h 221"/>
                    <a:gd name="T20" fmla="*/ 12 w 118"/>
                    <a:gd name="T21" fmla="*/ 67 h 221"/>
                    <a:gd name="T22" fmla="*/ 0 w 118"/>
                    <a:gd name="T23" fmla="*/ 75 h 221"/>
                    <a:gd name="T24" fmla="*/ 11 w 118"/>
                    <a:gd name="T25" fmla="*/ 80 h 221"/>
                    <a:gd name="T26" fmla="*/ 44 w 118"/>
                    <a:gd name="T27" fmla="*/ 80 h 221"/>
                    <a:gd name="T28" fmla="*/ 23 w 118"/>
                    <a:gd name="T29" fmla="*/ 162 h 221"/>
                    <a:gd name="T30" fmla="*/ 18 w 118"/>
                    <a:gd name="T31" fmla="*/ 188 h 221"/>
                    <a:gd name="T32" fmla="*/ 56 w 118"/>
                    <a:gd name="T33" fmla="*/ 221 h 221"/>
                    <a:gd name="T34" fmla="*/ 116 w 118"/>
                    <a:gd name="T35" fmla="*/ 168 h 221"/>
                    <a:gd name="T36" fmla="*/ 111 w 118"/>
                    <a:gd name="T37" fmla="*/ 163 h 221"/>
                    <a:gd name="T38" fmla="*/ 103 w 118"/>
                    <a:gd name="T39" fmla="*/ 170 h 221"/>
                    <a:gd name="T40" fmla="*/ 57 w 118"/>
                    <a:gd name="T41" fmla="*/ 211 h 221"/>
                    <a:gd name="T42" fmla="*/ 44 w 118"/>
                    <a:gd name="T43" fmla="*/ 194 h 221"/>
                    <a:gd name="T44" fmla="*/ 46 w 118"/>
                    <a:gd name="T45" fmla="*/ 180 h 221"/>
                    <a:gd name="T46" fmla="*/ 72 w 118"/>
                    <a:gd name="T47" fmla="*/ 8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8" h="221">
                      <a:moveTo>
                        <a:pt x="72" y="80"/>
                      </a:moveTo>
                      <a:lnTo>
                        <a:pt x="107" y="80"/>
                      </a:lnTo>
                      <a:cubicBezTo>
                        <a:pt x="114" y="80"/>
                        <a:pt x="118" y="80"/>
                        <a:pt x="118" y="72"/>
                      </a:cubicBezTo>
                      <a:cubicBezTo>
                        <a:pt x="118" y="67"/>
                        <a:pt x="114" y="67"/>
                        <a:pt x="108" y="67"/>
                      </a:cubicBezTo>
                      <a:lnTo>
                        <a:pt x="75" y="67"/>
                      </a:lnTo>
                      <a:lnTo>
                        <a:pt x="88" y="16"/>
                      </a:lnTo>
                      <a:cubicBezTo>
                        <a:pt x="88" y="14"/>
                        <a:pt x="89" y="12"/>
                        <a:pt x="89" y="11"/>
                      </a:cubicBezTo>
                      <a:cubicBezTo>
                        <a:pt x="89" y="4"/>
                        <a:pt x="84" y="0"/>
                        <a:pt x="77" y="0"/>
                      </a:cubicBezTo>
                      <a:cubicBezTo>
                        <a:pt x="68" y="0"/>
                        <a:pt x="63" y="6"/>
                        <a:pt x="60" y="15"/>
                      </a:cubicBezTo>
                      <a:cubicBezTo>
                        <a:pt x="58" y="23"/>
                        <a:pt x="63" y="7"/>
                        <a:pt x="47" y="67"/>
                      </a:cubicBezTo>
                      <a:lnTo>
                        <a:pt x="12" y="67"/>
                      </a:lnTo>
                      <a:cubicBezTo>
                        <a:pt x="5" y="67"/>
                        <a:pt x="0" y="67"/>
                        <a:pt x="0" y="75"/>
                      </a:cubicBezTo>
                      <a:cubicBezTo>
                        <a:pt x="0" y="80"/>
                        <a:pt x="5" y="80"/>
                        <a:pt x="11" y="80"/>
                      </a:cubicBezTo>
                      <a:lnTo>
                        <a:pt x="44" y="80"/>
                      </a:lnTo>
                      <a:lnTo>
                        <a:pt x="23" y="162"/>
                      </a:lnTo>
                      <a:cubicBezTo>
                        <a:pt x="21" y="171"/>
                        <a:pt x="18" y="184"/>
                        <a:pt x="18" y="188"/>
                      </a:cubicBezTo>
                      <a:cubicBezTo>
                        <a:pt x="18" y="209"/>
                        <a:pt x="36" y="221"/>
                        <a:pt x="56" y="221"/>
                      </a:cubicBezTo>
                      <a:cubicBezTo>
                        <a:pt x="94" y="221"/>
                        <a:pt x="116" y="172"/>
                        <a:pt x="116" y="168"/>
                      </a:cubicBezTo>
                      <a:cubicBezTo>
                        <a:pt x="116" y="163"/>
                        <a:pt x="112" y="163"/>
                        <a:pt x="111" y="163"/>
                      </a:cubicBezTo>
                      <a:cubicBezTo>
                        <a:pt x="106" y="163"/>
                        <a:pt x="106" y="164"/>
                        <a:pt x="103" y="170"/>
                      </a:cubicBezTo>
                      <a:cubicBezTo>
                        <a:pt x="94" y="192"/>
                        <a:pt x="76" y="211"/>
                        <a:pt x="57" y="211"/>
                      </a:cubicBezTo>
                      <a:cubicBezTo>
                        <a:pt x="49" y="211"/>
                        <a:pt x="44" y="207"/>
                        <a:pt x="44" y="194"/>
                      </a:cubicBezTo>
                      <a:cubicBezTo>
                        <a:pt x="44" y="191"/>
                        <a:pt x="46" y="184"/>
                        <a:pt x="46" y="180"/>
                      </a:cubicBezTo>
                      <a:lnTo>
                        <a:pt x="72" y="8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17" name="Oval 1316">
                <a:extLst>
                  <a:ext uri="{FF2B5EF4-FFF2-40B4-BE49-F238E27FC236}">
                    <a16:creationId xmlns:a16="http://schemas.microsoft.com/office/drawing/2014/main" id="{4ECE0CD0-D0A9-4B91-9BB6-07416D58F6FF}"/>
                  </a:ext>
                </a:extLst>
              </p:cNvPr>
              <p:cNvSpPr/>
              <p:nvPr/>
            </p:nvSpPr>
            <p:spPr>
              <a:xfrm>
                <a:off x="15832123" y="10356546"/>
                <a:ext cx="863956" cy="86395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20" name="Group 1319">
              <a:extLst>
                <a:ext uri="{FF2B5EF4-FFF2-40B4-BE49-F238E27FC236}">
                  <a16:creationId xmlns:a16="http://schemas.microsoft.com/office/drawing/2014/main" id="{AFC0732D-EEAA-456B-917F-F8D1A0DAB71E}"/>
                </a:ext>
              </a:extLst>
            </p:cNvPr>
            <p:cNvGrpSpPr/>
            <p:nvPr/>
          </p:nvGrpSpPr>
          <p:grpSpPr>
            <a:xfrm>
              <a:off x="16746818" y="10370834"/>
              <a:ext cx="863956" cy="863956"/>
              <a:chOff x="18381912" y="10584972"/>
              <a:chExt cx="863956" cy="863956"/>
            </a:xfrm>
          </p:grpSpPr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C42F2C5F-A05A-458F-B54B-A4DAA4D65659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75"/>
                </p:custDataLst>
              </p:nvPr>
            </p:nvGrpSpPr>
            <p:grpSpPr>
              <a:xfrm>
                <a:off x="18580698" y="10838658"/>
                <a:ext cx="546101" cy="342900"/>
                <a:chOff x="18216563" y="10809288"/>
                <a:chExt cx="546101" cy="342900"/>
              </a:xfrm>
            </p:grpSpPr>
            <p:sp>
              <p:nvSpPr>
                <p:cNvPr id="1292" name="Freeform 622">
                  <a:extLst>
                    <a:ext uri="{FF2B5EF4-FFF2-40B4-BE49-F238E27FC236}">
                      <a16:creationId xmlns:a16="http://schemas.microsoft.com/office/drawing/2014/main" id="{B0E683C5-A5E8-4005-9B30-D3EA774328E8}"/>
                    </a:ext>
                  </a:extLst>
                </p:cNvPr>
                <p:cNvSpPr>
                  <a:spLocks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18216563" y="10809288"/>
                  <a:ext cx="153988" cy="255588"/>
                </a:xfrm>
                <a:custGeom>
                  <a:avLst/>
                  <a:gdLst>
                    <a:gd name="T0" fmla="*/ 170 w 231"/>
                    <a:gd name="T1" fmla="*/ 39 h 341"/>
                    <a:gd name="T2" fmla="*/ 215 w 231"/>
                    <a:gd name="T3" fmla="*/ 16 h 341"/>
                    <a:gd name="T4" fmla="*/ 231 w 231"/>
                    <a:gd name="T5" fmla="*/ 6 h 341"/>
                    <a:gd name="T6" fmla="*/ 223 w 231"/>
                    <a:gd name="T7" fmla="*/ 0 h 341"/>
                    <a:gd name="T8" fmla="*/ 158 w 231"/>
                    <a:gd name="T9" fmla="*/ 2 h 341"/>
                    <a:gd name="T10" fmla="*/ 91 w 231"/>
                    <a:gd name="T11" fmla="*/ 0 h 341"/>
                    <a:gd name="T12" fmla="*/ 81 w 231"/>
                    <a:gd name="T13" fmla="*/ 10 h 341"/>
                    <a:gd name="T14" fmla="*/ 95 w 231"/>
                    <a:gd name="T15" fmla="*/ 16 h 341"/>
                    <a:gd name="T16" fmla="*/ 130 w 231"/>
                    <a:gd name="T17" fmla="*/ 25 h 341"/>
                    <a:gd name="T18" fmla="*/ 129 w 231"/>
                    <a:gd name="T19" fmla="*/ 33 h 341"/>
                    <a:gd name="T20" fmla="*/ 61 w 231"/>
                    <a:gd name="T21" fmla="*/ 302 h 341"/>
                    <a:gd name="T22" fmla="*/ 16 w 231"/>
                    <a:gd name="T23" fmla="*/ 326 h 341"/>
                    <a:gd name="T24" fmla="*/ 0 w 231"/>
                    <a:gd name="T25" fmla="*/ 336 h 341"/>
                    <a:gd name="T26" fmla="*/ 8 w 231"/>
                    <a:gd name="T27" fmla="*/ 341 h 341"/>
                    <a:gd name="T28" fmla="*/ 73 w 231"/>
                    <a:gd name="T29" fmla="*/ 340 h 341"/>
                    <a:gd name="T30" fmla="*/ 140 w 231"/>
                    <a:gd name="T31" fmla="*/ 341 h 341"/>
                    <a:gd name="T32" fmla="*/ 150 w 231"/>
                    <a:gd name="T33" fmla="*/ 332 h 341"/>
                    <a:gd name="T34" fmla="*/ 135 w 231"/>
                    <a:gd name="T35" fmla="*/ 326 h 341"/>
                    <a:gd name="T36" fmla="*/ 113 w 231"/>
                    <a:gd name="T37" fmla="*/ 325 h 341"/>
                    <a:gd name="T38" fmla="*/ 101 w 231"/>
                    <a:gd name="T39" fmla="*/ 316 h 341"/>
                    <a:gd name="T40" fmla="*/ 103 w 231"/>
                    <a:gd name="T41" fmla="*/ 305 h 341"/>
                    <a:gd name="T42" fmla="*/ 170 w 231"/>
                    <a:gd name="T43" fmla="*/ 39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31" h="341">
                      <a:moveTo>
                        <a:pt x="170" y="39"/>
                      </a:moveTo>
                      <a:cubicBezTo>
                        <a:pt x="174" y="21"/>
                        <a:pt x="176" y="16"/>
                        <a:pt x="215" y="16"/>
                      </a:cubicBezTo>
                      <a:cubicBezTo>
                        <a:pt x="227" y="16"/>
                        <a:pt x="231" y="16"/>
                        <a:pt x="231" y="6"/>
                      </a:cubicBezTo>
                      <a:cubicBezTo>
                        <a:pt x="231" y="0"/>
                        <a:pt x="225" y="0"/>
                        <a:pt x="223" y="0"/>
                      </a:cubicBezTo>
                      <a:cubicBezTo>
                        <a:pt x="209" y="0"/>
                        <a:pt x="172" y="2"/>
                        <a:pt x="158" y="2"/>
                      </a:cubicBezTo>
                      <a:cubicBezTo>
                        <a:pt x="143" y="2"/>
                        <a:pt x="106" y="0"/>
                        <a:pt x="91" y="0"/>
                      </a:cubicBezTo>
                      <a:cubicBezTo>
                        <a:pt x="88" y="0"/>
                        <a:pt x="81" y="0"/>
                        <a:pt x="81" y="10"/>
                      </a:cubicBezTo>
                      <a:cubicBezTo>
                        <a:pt x="81" y="16"/>
                        <a:pt x="86" y="16"/>
                        <a:pt x="95" y="16"/>
                      </a:cubicBezTo>
                      <a:cubicBezTo>
                        <a:pt x="116" y="16"/>
                        <a:pt x="130" y="16"/>
                        <a:pt x="130" y="25"/>
                      </a:cubicBezTo>
                      <a:cubicBezTo>
                        <a:pt x="130" y="28"/>
                        <a:pt x="130" y="29"/>
                        <a:pt x="129" y="33"/>
                      </a:cubicBezTo>
                      <a:lnTo>
                        <a:pt x="61" y="302"/>
                      </a:lnTo>
                      <a:cubicBezTo>
                        <a:pt x="57" y="321"/>
                        <a:pt x="55" y="326"/>
                        <a:pt x="16" y="326"/>
                      </a:cubicBezTo>
                      <a:cubicBezTo>
                        <a:pt x="5" y="326"/>
                        <a:pt x="0" y="326"/>
                        <a:pt x="0" y="336"/>
                      </a:cubicBezTo>
                      <a:cubicBezTo>
                        <a:pt x="0" y="341"/>
                        <a:pt x="6" y="341"/>
                        <a:pt x="8" y="341"/>
                      </a:cubicBezTo>
                      <a:cubicBezTo>
                        <a:pt x="22" y="341"/>
                        <a:pt x="58" y="340"/>
                        <a:pt x="73" y="340"/>
                      </a:cubicBezTo>
                      <a:cubicBezTo>
                        <a:pt x="88" y="340"/>
                        <a:pt x="125" y="341"/>
                        <a:pt x="140" y="341"/>
                      </a:cubicBezTo>
                      <a:cubicBezTo>
                        <a:pt x="144" y="341"/>
                        <a:pt x="150" y="341"/>
                        <a:pt x="150" y="332"/>
                      </a:cubicBezTo>
                      <a:cubicBezTo>
                        <a:pt x="150" y="326"/>
                        <a:pt x="146" y="326"/>
                        <a:pt x="135" y="326"/>
                      </a:cubicBezTo>
                      <a:cubicBezTo>
                        <a:pt x="126" y="326"/>
                        <a:pt x="123" y="326"/>
                        <a:pt x="113" y="325"/>
                      </a:cubicBezTo>
                      <a:cubicBezTo>
                        <a:pt x="103" y="324"/>
                        <a:pt x="101" y="322"/>
                        <a:pt x="101" y="316"/>
                      </a:cubicBezTo>
                      <a:cubicBezTo>
                        <a:pt x="101" y="312"/>
                        <a:pt x="102" y="308"/>
                        <a:pt x="103" y="305"/>
                      </a:cubicBezTo>
                      <a:lnTo>
                        <a:pt x="170" y="39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93" name="Freeform 623">
                  <a:extLst>
                    <a:ext uri="{FF2B5EF4-FFF2-40B4-BE49-F238E27FC236}">
                      <a16:creationId xmlns:a16="http://schemas.microsoft.com/office/drawing/2014/main" id="{D11E2D52-0020-4081-B753-D185EBA5F187}"/>
                    </a:ext>
                  </a:extLst>
                </p:cNvPr>
                <p:cNvSpPr>
                  <a:spLocks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8361026" y="10956926"/>
                  <a:ext cx="77788" cy="166688"/>
                </a:xfrm>
                <a:custGeom>
                  <a:avLst/>
                  <a:gdLst>
                    <a:gd name="T0" fmla="*/ 71 w 117"/>
                    <a:gd name="T1" fmla="*/ 80 h 221"/>
                    <a:gd name="T2" fmla="*/ 106 w 117"/>
                    <a:gd name="T3" fmla="*/ 80 h 221"/>
                    <a:gd name="T4" fmla="*/ 117 w 117"/>
                    <a:gd name="T5" fmla="*/ 72 h 221"/>
                    <a:gd name="T6" fmla="*/ 107 w 117"/>
                    <a:gd name="T7" fmla="*/ 68 h 221"/>
                    <a:gd name="T8" fmla="*/ 74 w 117"/>
                    <a:gd name="T9" fmla="*/ 68 h 221"/>
                    <a:gd name="T10" fmla="*/ 87 w 117"/>
                    <a:gd name="T11" fmla="*/ 16 h 221"/>
                    <a:gd name="T12" fmla="*/ 88 w 117"/>
                    <a:gd name="T13" fmla="*/ 11 h 221"/>
                    <a:gd name="T14" fmla="*/ 76 w 117"/>
                    <a:gd name="T15" fmla="*/ 0 h 221"/>
                    <a:gd name="T16" fmla="*/ 60 w 117"/>
                    <a:gd name="T17" fmla="*/ 15 h 221"/>
                    <a:gd name="T18" fmla="*/ 46 w 117"/>
                    <a:gd name="T19" fmla="*/ 68 h 221"/>
                    <a:gd name="T20" fmla="*/ 11 w 117"/>
                    <a:gd name="T21" fmla="*/ 68 h 221"/>
                    <a:gd name="T22" fmla="*/ 0 w 117"/>
                    <a:gd name="T23" fmla="*/ 75 h 221"/>
                    <a:gd name="T24" fmla="*/ 10 w 117"/>
                    <a:gd name="T25" fmla="*/ 80 h 221"/>
                    <a:gd name="T26" fmla="*/ 43 w 117"/>
                    <a:gd name="T27" fmla="*/ 80 h 221"/>
                    <a:gd name="T28" fmla="*/ 23 w 117"/>
                    <a:gd name="T29" fmla="*/ 162 h 221"/>
                    <a:gd name="T30" fmla="*/ 17 w 117"/>
                    <a:gd name="T31" fmla="*/ 188 h 221"/>
                    <a:gd name="T32" fmla="*/ 55 w 117"/>
                    <a:gd name="T33" fmla="*/ 221 h 221"/>
                    <a:gd name="T34" fmla="*/ 115 w 117"/>
                    <a:gd name="T35" fmla="*/ 168 h 221"/>
                    <a:gd name="T36" fmla="*/ 110 w 117"/>
                    <a:gd name="T37" fmla="*/ 164 h 221"/>
                    <a:gd name="T38" fmla="*/ 103 w 117"/>
                    <a:gd name="T39" fmla="*/ 170 h 221"/>
                    <a:gd name="T40" fmla="*/ 56 w 117"/>
                    <a:gd name="T41" fmla="*/ 212 h 221"/>
                    <a:gd name="T42" fmla="*/ 44 w 117"/>
                    <a:gd name="T43" fmla="*/ 195 h 221"/>
                    <a:gd name="T44" fmla="*/ 46 w 117"/>
                    <a:gd name="T45" fmla="*/ 180 h 221"/>
                    <a:gd name="T46" fmla="*/ 71 w 117"/>
                    <a:gd name="T47" fmla="*/ 80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7" h="221">
                      <a:moveTo>
                        <a:pt x="71" y="80"/>
                      </a:moveTo>
                      <a:lnTo>
                        <a:pt x="106" y="80"/>
                      </a:lnTo>
                      <a:cubicBezTo>
                        <a:pt x="113" y="80"/>
                        <a:pt x="117" y="80"/>
                        <a:pt x="117" y="72"/>
                      </a:cubicBezTo>
                      <a:cubicBezTo>
                        <a:pt x="117" y="68"/>
                        <a:pt x="113" y="68"/>
                        <a:pt x="107" y="68"/>
                      </a:cubicBezTo>
                      <a:lnTo>
                        <a:pt x="74" y="68"/>
                      </a:lnTo>
                      <a:lnTo>
                        <a:pt x="87" y="16"/>
                      </a:lnTo>
                      <a:cubicBezTo>
                        <a:pt x="87" y="14"/>
                        <a:pt x="88" y="12"/>
                        <a:pt x="88" y="11"/>
                      </a:cubicBezTo>
                      <a:cubicBezTo>
                        <a:pt x="88" y="5"/>
                        <a:pt x="83" y="0"/>
                        <a:pt x="76" y="0"/>
                      </a:cubicBezTo>
                      <a:cubicBezTo>
                        <a:pt x="67" y="0"/>
                        <a:pt x="62" y="6"/>
                        <a:pt x="60" y="15"/>
                      </a:cubicBezTo>
                      <a:cubicBezTo>
                        <a:pt x="57" y="24"/>
                        <a:pt x="62" y="7"/>
                        <a:pt x="46" y="68"/>
                      </a:cubicBezTo>
                      <a:lnTo>
                        <a:pt x="11" y="68"/>
                      </a:lnTo>
                      <a:cubicBezTo>
                        <a:pt x="4" y="68"/>
                        <a:pt x="0" y="68"/>
                        <a:pt x="0" y="75"/>
                      </a:cubicBezTo>
                      <a:cubicBezTo>
                        <a:pt x="0" y="80"/>
                        <a:pt x="4" y="80"/>
                        <a:pt x="10" y="80"/>
                      </a:cubicBezTo>
                      <a:lnTo>
                        <a:pt x="43" y="80"/>
                      </a:lnTo>
                      <a:lnTo>
                        <a:pt x="23" y="162"/>
                      </a:lnTo>
                      <a:cubicBezTo>
                        <a:pt x="21" y="171"/>
                        <a:pt x="17" y="184"/>
                        <a:pt x="17" y="188"/>
                      </a:cubicBezTo>
                      <a:cubicBezTo>
                        <a:pt x="17" y="209"/>
                        <a:pt x="35" y="221"/>
                        <a:pt x="55" y="221"/>
                      </a:cubicBezTo>
                      <a:cubicBezTo>
                        <a:pt x="93" y="221"/>
                        <a:pt x="115" y="173"/>
                        <a:pt x="115" y="168"/>
                      </a:cubicBezTo>
                      <a:cubicBezTo>
                        <a:pt x="115" y="164"/>
                        <a:pt x="111" y="164"/>
                        <a:pt x="110" y="164"/>
                      </a:cubicBezTo>
                      <a:cubicBezTo>
                        <a:pt x="106" y="164"/>
                        <a:pt x="105" y="164"/>
                        <a:pt x="103" y="170"/>
                      </a:cubicBezTo>
                      <a:cubicBezTo>
                        <a:pt x="93" y="192"/>
                        <a:pt x="75" y="212"/>
                        <a:pt x="56" y="212"/>
                      </a:cubicBezTo>
                      <a:cubicBezTo>
                        <a:pt x="48" y="212"/>
                        <a:pt x="44" y="207"/>
                        <a:pt x="44" y="195"/>
                      </a:cubicBezTo>
                      <a:cubicBezTo>
                        <a:pt x="44" y="191"/>
                        <a:pt x="45" y="184"/>
                        <a:pt x="46" y="180"/>
                      </a:cubicBezTo>
                      <a:lnTo>
                        <a:pt x="71" y="8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94" name="Freeform 624">
                  <a:extLst>
                    <a:ext uri="{FF2B5EF4-FFF2-40B4-BE49-F238E27FC236}">
                      <a16:creationId xmlns:a16="http://schemas.microsoft.com/office/drawing/2014/main" id="{D10ED5DD-C002-450C-B221-03683A4512E8}"/>
                    </a:ext>
                  </a:extLst>
                </p:cNvPr>
                <p:cNvSpPr>
                  <a:spLocks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18467388" y="10958513"/>
                  <a:ext cx="169863" cy="193675"/>
                </a:xfrm>
                <a:custGeom>
                  <a:avLst/>
                  <a:gdLst>
                    <a:gd name="T0" fmla="*/ 137 w 257"/>
                    <a:gd name="T1" fmla="*/ 137 h 257"/>
                    <a:gd name="T2" fmla="*/ 244 w 257"/>
                    <a:gd name="T3" fmla="*/ 137 h 257"/>
                    <a:gd name="T4" fmla="*/ 257 w 257"/>
                    <a:gd name="T5" fmla="*/ 129 h 257"/>
                    <a:gd name="T6" fmla="*/ 244 w 257"/>
                    <a:gd name="T7" fmla="*/ 120 h 257"/>
                    <a:gd name="T8" fmla="*/ 137 w 257"/>
                    <a:gd name="T9" fmla="*/ 120 h 257"/>
                    <a:gd name="T10" fmla="*/ 137 w 257"/>
                    <a:gd name="T11" fmla="*/ 13 h 257"/>
                    <a:gd name="T12" fmla="*/ 129 w 257"/>
                    <a:gd name="T13" fmla="*/ 0 h 257"/>
                    <a:gd name="T14" fmla="*/ 120 w 257"/>
                    <a:gd name="T15" fmla="*/ 13 h 257"/>
                    <a:gd name="T16" fmla="*/ 120 w 257"/>
                    <a:gd name="T17" fmla="*/ 120 h 257"/>
                    <a:gd name="T18" fmla="*/ 13 w 257"/>
                    <a:gd name="T19" fmla="*/ 120 h 257"/>
                    <a:gd name="T20" fmla="*/ 0 w 257"/>
                    <a:gd name="T21" fmla="*/ 128 h 257"/>
                    <a:gd name="T22" fmla="*/ 13 w 257"/>
                    <a:gd name="T23" fmla="*/ 137 h 257"/>
                    <a:gd name="T24" fmla="*/ 120 w 257"/>
                    <a:gd name="T25" fmla="*/ 137 h 257"/>
                    <a:gd name="T26" fmla="*/ 120 w 257"/>
                    <a:gd name="T27" fmla="*/ 244 h 257"/>
                    <a:gd name="T28" fmla="*/ 128 w 257"/>
                    <a:gd name="T29" fmla="*/ 257 h 257"/>
                    <a:gd name="T30" fmla="*/ 137 w 257"/>
                    <a:gd name="T31" fmla="*/ 244 h 257"/>
                    <a:gd name="T32" fmla="*/ 137 w 257"/>
                    <a:gd name="T33" fmla="*/ 137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7" h="257">
                      <a:moveTo>
                        <a:pt x="137" y="137"/>
                      </a:moveTo>
                      <a:lnTo>
                        <a:pt x="244" y="137"/>
                      </a:lnTo>
                      <a:cubicBezTo>
                        <a:pt x="248" y="137"/>
                        <a:pt x="257" y="137"/>
                        <a:pt x="257" y="129"/>
                      </a:cubicBezTo>
                      <a:cubicBezTo>
                        <a:pt x="257" y="120"/>
                        <a:pt x="249" y="120"/>
                        <a:pt x="244" y="120"/>
                      </a:cubicBezTo>
                      <a:lnTo>
                        <a:pt x="137" y="120"/>
                      </a:lnTo>
                      <a:lnTo>
                        <a:pt x="137" y="13"/>
                      </a:lnTo>
                      <a:cubicBezTo>
                        <a:pt x="137" y="8"/>
                        <a:pt x="137" y="0"/>
                        <a:pt x="129" y="0"/>
                      </a:cubicBezTo>
                      <a:cubicBezTo>
                        <a:pt x="120" y="0"/>
                        <a:pt x="120" y="8"/>
                        <a:pt x="120" y="13"/>
                      </a:cubicBezTo>
                      <a:lnTo>
                        <a:pt x="120" y="120"/>
                      </a:lnTo>
                      <a:lnTo>
                        <a:pt x="13" y="120"/>
                      </a:lnTo>
                      <a:cubicBezTo>
                        <a:pt x="8" y="120"/>
                        <a:pt x="0" y="120"/>
                        <a:pt x="0" y="128"/>
                      </a:cubicBezTo>
                      <a:cubicBezTo>
                        <a:pt x="0" y="137"/>
                        <a:pt x="8" y="137"/>
                        <a:pt x="13" y="137"/>
                      </a:cubicBezTo>
                      <a:lnTo>
                        <a:pt x="120" y="137"/>
                      </a:lnTo>
                      <a:lnTo>
                        <a:pt x="120" y="244"/>
                      </a:lnTo>
                      <a:cubicBezTo>
                        <a:pt x="120" y="249"/>
                        <a:pt x="120" y="257"/>
                        <a:pt x="128" y="257"/>
                      </a:cubicBezTo>
                      <a:cubicBezTo>
                        <a:pt x="137" y="257"/>
                        <a:pt x="137" y="249"/>
                        <a:pt x="137" y="244"/>
                      </a:cubicBezTo>
                      <a:lnTo>
                        <a:pt x="137" y="137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95" name="Freeform 625">
                  <a:extLst>
                    <a:ext uri="{FF2B5EF4-FFF2-40B4-BE49-F238E27FC236}">
                      <a16:creationId xmlns:a16="http://schemas.microsoft.com/office/drawing/2014/main" id="{891F7F24-A3AB-49F8-BC6C-8A7BE848E3BF}"/>
                    </a:ext>
                  </a:extLst>
                </p:cNvPr>
                <p:cNvSpPr>
                  <a:spLocks/>
                </p:cNvSpPr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18678526" y="10947401"/>
                  <a:ext cx="84138" cy="174625"/>
                </a:xfrm>
                <a:custGeom>
                  <a:avLst/>
                  <a:gdLst>
                    <a:gd name="T0" fmla="*/ 79 w 127"/>
                    <a:gd name="T1" fmla="*/ 10 h 232"/>
                    <a:gd name="T2" fmla="*/ 69 w 127"/>
                    <a:gd name="T3" fmla="*/ 0 h 232"/>
                    <a:gd name="T4" fmla="*/ 0 w 127"/>
                    <a:gd name="T5" fmla="*/ 23 h 232"/>
                    <a:gd name="T6" fmla="*/ 0 w 127"/>
                    <a:gd name="T7" fmla="*/ 35 h 232"/>
                    <a:gd name="T8" fmla="*/ 51 w 127"/>
                    <a:gd name="T9" fmla="*/ 25 h 232"/>
                    <a:gd name="T10" fmla="*/ 51 w 127"/>
                    <a:gd name="T11" fmla="*/ 203 h 232"/>
                    <a:gd name="T12" fmla="*/ 16 w 127"/>
                    <a:gd name="T13" fmla="*/ 219 h 232"/>
                    <a:gd name="T14" fmla="*/ 3 w 127"/>
                    <a:gd name="T15" fmla="*/ 219 h 232"/>
                    <a:gd name="T16" fmla="*/ 3 w 127"/>
                    <a:gd name="T17" fmla="*/ 232 h 232"/>
                    <a:gd name="T18" fmla="*/ 65 w 127"/>
                    <a:gd name="T19" fmla="*/ 231 h 232"/>
                    <a:gd name="T20" fmla="*/ 127 w 127"/>
                    <a:gd name="T21" fmla="*/ 232 h 232"/>
                    <a:gd name="T22" fmla="*/ 127 w 127"/>
                    <a:gd name="T23" fmla="*/ 219 h 232"/>
                    <a:gd name="T24" fmla="*/ 114 w 127"/>
                    <a:gd name="T25" fmla="*/ 219 h 232"/>
                    <a:gd name="T26" fmla="*/ 79 w 127"/>
                    <a:gd name="T27" fmla="*/ 203 h 232"/>
                    <a:gd name="T28" fmla="*/ 79 w 127"/>
                    <a:gd name="T29" fmla="*/ 1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27" h="232">
                      <a:moveTo>
                        <a:pt x="79" y="10"/>
                      </a:moveTo>
                      <a:cubicBezTo>
                        <a:pt x="79" y="1"/>
                        <a:pt x="79" y="0"/>
                        <a:pt x="69" y="0"/>
                      </a:cubicBezTo>
                      <a:cubicBezTo>
                        <a:pt x="47" y="22"/>
                        <a:pt x="15" y="23"/>
                        <a:pt x="0" y="23"/>
                      </a:cubicBezTo>
                      <a:lnTo>
                        <a:pt x="0" y="35"/>
                      </a:lnTo>
                      <a:cubicBezTo>
                        <a:pt x="9" y="35"/>
                        <a:pt x="32" y="35"/>
                        <a:pt x="51" y="25"/>
                      </a:cubicBezTo>
                      <a:lnTo>
                        <a:pt x="51" y="203"/>
                      </a:lnTo>
                      <a:cubicBezTo>
                        <a:pt x="51" y="215"/>
                        <a:pt x="51" y="219"/>
                        <a:pt x="16" y="219"/>
                      </a:cubicBezTo>
                      <a:lnTo>
                        <a:pt x="3" y="219"/>
                      </a:lnTo>
                      <a:lnTo>
                        <a:pt x="3" y="232"/>
                      </a:lnTo>
                      <a:cubicBezTo>
                        <a:pt x="9" y="232"/>
                        <a:pt x="52" y="231"/>
                        <a:pt x="65" y="231"/>
                      </a:cubicBezTo>
                      <a:cubicBezTo>
                        <a:pt x="76" y="231"/>
                        <a:pt x="120" y="232"/>
                        <a:pt x="127" y="232"/>
                      </a:cubicBezTo>
                      <a:lnTo>
                        <a:pt x="127" y="219"/>
                      </a:lnTo>
                      <a:lnTo>
                        <a:pt x="114" y="219"/>
                      </a:lnTo>
                      <a:cubicBezTo>
                        <a:pt x="79" y="219"/>
                        <a:pt x="79" y="215"/>
                        <a:pt x="79" y="203"/>
                      </a:cubicBezTo>
                      <a:lnTo>
                        <a:pt x="79" y="1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18" name="Oval 1317">
                <a:extLst>
                  <a:ext uri="{FF2B5EF4-FFF2-40B4-BE49-F238E27FC236}">
                    <a16:creationId xmlns:a16="http://schemas.microsoft.com/office/drawing/2014/main" id="{7DFB3B04-01B5-44B3-9855-9199C8FC683B}"/>
                  </a:ext>
                </a:extLst>
              </p:cNvPr>
              <p:cNvSpPr/>
              <p:nvPr/>
            </p:nvSpPr>
            <p:spPr>
              <a:xfrm>
                <a:off x="18381912" y="10584972"/>
                <a:ext cx="863956" cy="86395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35" name="Rectangle 1334">
            <a:extLst>
              <a:ext uri="{FF2B5EF4-FFF2-40B4-BE49-F238E27FC236}">
                <a16:creationId xmlns:a16="http://schemas.microsoft.com/office/drawing/2014/main" id="{234017F0-CC5F-453B-83D3-DA077879DDDF}"/>
              </a:ext>
            </a:extLst>
          </p:cNvPr>
          <p:cNvSpPr/>
          <p:nvPr/>
        </p:nvSpPr>
        <p:spPr>
          <a:xfrm>
            <a:off x="20006425" y="10065681"/>
            <a:ext cx="2449953" cy="5860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Detector</a:t>
            </a:r>
          </a:p>
        </p:txBody>
      </p:sp>
      <p:cxnSp>
        <p:nvCxnSpPr>
          <p:cNvPr id="1337" name="Straight Arrow Connector 1336">
            <a:extLst>
              <a:ext uri="{FF2B5EF4-FFF2-40B4-BE49-F238E27FC236}">
                <a16:creationId xmlns:a16="http://schemas.microsoft.com/office/drawing/2014/main" id="{C419FF50-C8C6-4E31-8D88-14EB8317D850}"/>
              </a:ext>
            </a:extLst>
          </p:cNvPr>
          <p:cNvCxnSpPr>
            <a:cxnSpLocks/>
            <a:stCxn id="1404" idx="3"/>
            <a:endCxn id="1335" idx="1"/>
          </p:cNvCxnSpPr>
          <p:nvPr/>
        </p:nvCxnSpPr>
        <p:spPr>
          <a:xfrm>
            <a:off x="18081744" y="10354094"/>
            <a:ext cx="1924681" cy="45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1" name="Oval 1340">
            <a:extLst>
              <a:ext uri="{FF2B5EF4-FFF2-40B4-BE49-F238E27FC236}">
                <a16:creationId xmlns:a16="http://schemas.microsoft.com/office/drawing/2014/main" id="{39F08721-E461-4D4E-B448-C6011C5A00B0}"/>
              </a:ext>
            </a:extLst>
          </p:cNvPr>
          <p:cNvSpPr/>
          <p:nvPr/>
        </p:nvSpPr>
        <p:spPr>
          <a:xfrm>
            <a:off x="16153180" y="11879969"/>
            <a:ext cx="1098884" cy="10988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77" name="Group 1476">
            <a:extLst>
              <a:ext uri="{FF2B5EF4-FFF2-40B4-BE49-F238E27FC236}">
                <a16:creationId xmlns:a16="http://schemas.microsoft.com/office/drawing/2014/main" id="{9548B3BF-2D9A-44C9-BEB4-F24F1BAC7AD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255044" y="12205912"/>
            <a:ext cx="890588" cy="400051"/>
            <a:chOff x="16338560" y="11026775"/>
            <a:chExt cx="890588" cy="400051"/>
          </a:xfrm>
        </p:grpSpPr>
        <p:sp>
          <p:nvSpPr>
            <p:cNvPr id="122" name="Freeform 219 1 1">
              <a:extLst>
                <a:ext uri="{FF2B5EF4-FFF2-40B4-BE49-F238E27FC236}">
                  <a16:creationId xmlns:a16="http://schemas.microsoft.com/office/drawing/2014/main" id="{C8CDDAFB-A26D-4EC1-BD91-F62D6CBBE71A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16338560" y="11071225"/>
              <a:ext cx="109538" cy="354013"/>
            </a:xfrm>
            <a:custGeom>
              <a:avLst/>
              <a:gdLst>
                <a:gd name="T0" fmla="*/ 105 w 177"/>
                <a:gd name="T1" fmla="*/ 67 h 499"/>
                <a:gd name="T2" fmla="*/ 172 w 177"/>
                <a:gd name="T3" fmla="*/ 11 h 499"/>
                <a:gd name="T4" fmla="*/ 177 w 177"/>
                <a:gd name="T5" fmla="*/ 6 h 499"/>
                <a:gd name="T6" fmla="*/ 167 w 177"/>
                <a:gd name="T7" fmla="*/ 0 h 499"/>
                <a:gd name="T8" fmla="*/ 72 w 177"/>
                <a:gd name="T9" fmla="*/ 63 h 499"/>
                <a:gd name="T10" fmla="*/ 72 w 177"/>
                <a:gd name="T11" fmla="*/ 176 h 499"/>
                <a:gd name="T12" fmla="*/ 52 w 177"/>
                <a:gd name="T13" fmla="*/ 228 h 499"/>
                <a:gd name="T14" fmla="*/ 4 w 177"/>
                <a:gd name="T15" fmla="*/ 244 h 499"/>
                <a:gd name="T16" fmla="*/ 0 w 177"/>
                <a:gd name="T17" fmla="*/ 250 h 499"/>
                <a:gd name="T18" fmla="*/ 8 w 177"/>
                <a:gd name="T19" fmla="*/ 255 h 499"/>
                <a:gd name="T20" fmla="*/ 70 w 177"/>
                <a:gd name="T21" fmla="*/ 300 h 499"/>
                <a:gd name="T22" fmla="*/ 72 w 177"/>
                <a:gd name="T23" fmla="*/ 324 h 499"/>
                <a:gd name="T24" fmla="*/ 72 w 177"/>
                <a:gd name="T25" fmla="*/ 423 h 499"/>
                <a:gd name="T26" fmla="*/ 95 w 177"/>
                <a:gd name="T27" fmla="*/ 479 h 499"/>
                <a:gd name="T28" fmla="*/ 167 w 177"/>
                <a:gd name="T29" fmla="*/ 499 h 499"/>
                <a:gd name="T30" fmla="*/ 177 w 177"/>
                <a:gd name="T31" fmla="*/ 494 h 499"/>
                <a:gd name="T32" fmla="*/ 169 w 177"/>
                <a:gd name="T33" fmla="*/ 488 h 499"/>
                <a:gd name="T34" fmla="*/ 106 w 177"/>
                <a:gd name="T35" fmla="*/ 445 h 499"/>
                <a:gd name="T36" fmla="*/ 105 w 177"/>
                <a:gd name="T37" fmla="*/ 421 h 499"/>
                <a:gd name="T38" fmla="*/ 105 w 177"/>
                <a:gd name="T39" fmla="*/ 317 h 499"/>
                <a:gd name="T40" fmla="*/ 85 w 177"/>
                <a:gd name="T41" fmla="*/ 269 h 499"/>
                <a:gd name="T42" fmla="*/ 46 w 177"/>
                <a:gd name="T43" fmla="*/ 250 h 499"/>
                <a:gd name="T44" fmla="*/ 105 w 177"/>
                <a:gd name="T45" fmla="*/ 186 h 499"/>
                <a:gd name="T46" fmla="*/ 105 w 177"/>
                <a:gd name="T47" fmla="*/ 6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105" y="67"/>
                  </a:moveTo>
                  <a:cubicBezTo>
                    <a:pt x="105" y="47"/>
                    <a:pt x="118" y="15"/>
                    <a:pt x="172" y="11"/>
                  </a:cubicBezTo>
                  <a:cubicBezTo>
                    <a:pt x="175" y="11"/>
                    <a:pt x="177" y="9"/>
                    <a:pt x="177" y="6"/>
                  </a:cubicBezTo>
                  <a:cubicBezTo>
                    <a:pt x="177" y="0"/>
                    <a:pt x="173" y="0"/>
                    <a:pt x="167" y="0"/>
                  </a:cubicBezTo>
                  <a:cubicBezTo>
                    <a:pt x="117" y="0"/>
                    <a:pt x="72" y="26"/>
                    <a:pt x="72" y="63"/>
                  </a:cubicBezTo>
                  <a:lnTo>
                    <a:pt x="72" y="176"/>
                  </a:lnTo>
                  <a:cubicBezTo>
                    <a:pt x="72" y="196"/>
                    <a:pt x="72" y="212"/>
                    <a:pt x="52" y="228"/>
                  </a:cubicBezTo>
                  <a:cubicBezTo>
                    <a:pt x="34" y="243"/>
                    <a:pt x="15" y="244"/>
                    <a:pt x="4" y="244"/>
                  </a:cubicBezTo>
                  <a:cubicBezTo>
                    <a:pt x="2" y="245"/>
                    <a:pt x="0" y="247"/>
                    <a:pt x="0" y="250"/>
                  </a:cubicBezTo>
                  <a:cubicBezTo>
                    <a:pt x="0" y="255"/>
                    <a:pt x="3" y="255"/>
                    <a:pt x="8" y="255"/>
                  </a:cubicBezTo>
                  <a:cubicBezTo>
                    <a:pt x="41" y="257"/>
                    <a:pt x="65" y="275"/>
                    <a:pt x="70" y="300"/>
                  </a:cubicBezTo>
                  <a:cubicBezTo>
                    <a:pt x="72" y="305"/>
                    <a:pt x="72" y="306"/>
                    <a:pt x="72" y="324"/>
                  </a:cubicBezTo>
                  <a:lnTo>
                    <a:pt x="72" y="423"/>
                  </a:lnTo>
                  <a:cubicBezTo>
                    <a:pt x="72" y="444"/>
                    <a:pt x="72" y="460"/>
                    <a:pt x="95" y="479"/>
                  </a:cubicBezTo>
                  <a:cubicBezTo>
                    <a:pt x="115" y="494"/>
                    <a:pt x="148" y="499"/>
                    <a:pt x="167" y="499"/>
                  </a:cubicBezTo>
                  <a:cubicBezTo>
                    <a:pt x="173" y="499"/>
                    <a:pt x="177" y="499"/>
                    <a:pt x="177" y="494"/>
                  </a:cubicBezTo>
                  <a:cubicBezTo>
                    <a:pt x="177" y="489"/>
                    <a:pt x="174" y="489"/>
                    <a:pt x="169" y="488"/>
                  </a:cubicBezTo>
                  <a:cubicBezTo>
                    <a:pt x="137" y="486"/>
                    <a:pt x="113" y="470"/>
                    <a:pt x="106" y="445"/>
                  </a:cubicBezTo>
                  <a:cubicBezTo>
                    <a:pt x="105" y="440"/>
                    <a:pt x="105" y="439"/>
                    <a:pt x="105" y="421"/>
                  </a:cubicBezTo>
                  <a:lnTo>
                    <a:pt x="105" y="317"/>
                  </a:lnTo>
                  <a:cubicBezTo>
                    <a:pt x="105" y="294"/>
                    <a:pt x="101" y="285"/>
                    <a:pt x="85" y="269"/>
                  </a:cubicBezTo>
                  <a:cubicBezTo>
                    <a:pt x="75" y="259"/>
                    <a:pt x="60" y="254"/>
                    <a:pt x="46" y="250"/>
                  </a:cubicBezTo>
                  <a:cubicBezTo>
                    <a:pt x="87" y="238"/>
                    <a:pt x="105" y="215"/>
                    <a:pt x="105" y="186"/>
                  </a:cubicBezTo>
                  <a:lnTo>
                    <a:pt x="105" y="6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220 1 1">
              <a:extLst>
                <a:ext uri="{FF2B5EF4-FFF2-40B4-BE49-F238E27FC236}">
                  <a16:creationId xmlns:a16="http://schemas.microsoft.com/office/drawing/2014/main" id="{F027B859-97A6-469F-908D-D5679C8883A8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16483023" y="11095038"/>
              <a:ext cx="222250" cy="241300"/>
            </a:xfrm>
            <a:custGeom>
              <a:avLst/>
              <a:gdLst>
                <a:gd name="T0" fmla="*/ 131 w 356"/>
                <a:gd name="T1" fmla="*/ 183 h 340"/>
                <a:gd name="T2" fmla="*/ 216 w 356"/>
                <a:gd name="T3" fmla="*/ 183 h 340"/>
                <a:gd name="T4" fmla="*/ 356 w 356"/>
                <a:gd name="T5" fmla="*/ 75 h 340"/>
                <a:gd name="T6" fmla="*/ 258 w 356"/>
                <a:gd name="T7" fmla="*/ 0 h 340"/>
                <a:gd name="T8" fmla="*/ 96 w 356"/>
                <a:gd name="T9" fmla="*/ 0 h 340"/>
                <a:gd name="T10" fmla="*/ 81 w 356"/>
                <a:gd name="T11" fmla="*/ 9 h 340"/>
                <a:gd name="T12" fmla="*/ 96 w 356"/>
                <a:gd name="T13" fmla="*/ 15 h 340"/>
                <a:gd name="T14" fmla="*/ 117 w 356"/>
                <a:gd name="T15" fmla="*/ 16 h 340"/>
                <a:gd name="T16" fmla="*/ 128 w 356"/>
                <a:gd name="T17" fmla="*/ 24 h 340"/>
                <a:gd name="T18" fmla="*/ 126 w 356"/>
                <a:gd name="T19" fmla="*/ 34 h 340"/>
                <a:gd name="T20" fmla="*/ 59 w 356"/>
                <a:gd name="T21" fmla="*/ 302 h 340"/>
                <a:gd name="T22" fmla="*/ 14 w 356"/>
                <a:gd name="T23" fmla="*/ 325 h 340"/>
                <a:gd name="T24" fmla="*/ 0 w 356"/>
                <a:gd name="T25" fmla="*/ 334 h 340"/>
                <a:gd name="T26" fmla="*/ 7 w 356"/>
                <a:gd name="T27" fmla="*/ 340 h 340"/>
                <a:gd name="T28" fmla="*/ 71 w 356"/>
                <a:gd name="T29" fmla="*/ 339 h 340"/>
                <a:gd name="T30" fmla="*/ 103 w 356"/>
                <a:gd name="T31" fmla="*/ 339 h 340"/>
                <a:gd name="T32" fmla="*/ 135 w 356"/>
                <a:gd name="T33" fmla="*/ 340 h 340"/>
                <a:gd name="T34" fmla="*/ 145 w 356"/>
                <a:gd name="T35" fmla="*/ 330 h 340"/>
                <a:gd name="T36" fmla="*/ 131 w 356"/>
                <a:gd name="T37" fmla="*/ 325 h 340"/>
                <a:gd name="T38" fmla="*/ 99 w 356"/>
                <a:gd name="T39" fmla="*/ 316 h 340"/>
                <a:gd name="T40" fmla="*/ 100 w 356"/>
                <a:gd name="T41" fmla="*/ 308 h 340"/>
                <a:gd name="T42" fmla="*/ 131 w 356"/>
                <a:gd name="T43" fmla="*/ 183 h 340"/>
                <a:gd name="T44" fmla="*/ 167 w 356"/>
                <a:gd name="T45" fmla="*/ 34 h 340"/>
                <a:gd name="T46" fmla="*/ 194 w 356"/>
                <a:gd name="T47" fmla="*/ 15 h 340"/>
                <a:gd name="T48" fmla="*/ 242 w 356"/>
                <a:gd name="T49" fmla="*/ 15 h 340"/>
                <a:gd name="T50" fmla="*/ 310 w 356"/>
                <a:gd name="T51" fmla="*/ 63 h 340"/>
                <a:gd name="T52" fmla="*/ 280 w 356"/>
                <a:gd name="T53" fmla="*/ 143 h 340"/>
                <a:gd name="T54" fmla="*/ 203 w 356"/>
                <a:gd name="T55" fmla="*/ 170 h 340"/>
                <a:gd name="T56" fmla="*/ 133 w 356"/>
                <a:gd name="T57" fmla="*/ 170 h 340"/>
                <a:gd name="T58" fmla="*/ 167 w 356"/>
                <a:gd name="T5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6" h="340">
                  <a:moveTo>
                    <a:pt x="131" y="183"/>
                  </a:moveTo>
                  <a:lnTo>
                    <a:pt x="216" y="183"/>
                  </a:lnTo>
                  <a:cubicBezTo>
                    <a:pt x="287" y="183"/>
                    <a:pt x="356" y="131"/>
                    <a:pt x="356" y="75"/>
                  </a:cubicBezTo>
                  <a:cubicBezTo>
                    <a:pt x="356" y="37"/>
                    <a:pt x="323" y="0"/>
                    <a:pt x="258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9"/>
                  </a:cubicBezTo>
                  <a:cubicBezTo>
                    <a:pt x="81" y="15"/>
                    <a:pt x="86" y="15"/>
                    <a:pt x="96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8" y="28"/>
                    <a:pt x="126" y="34"/>
                  </a:cubicBezTo>
                  <a:lnTo>
                    <a:pt x="59" y="302"/>
                  </a:ln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1" y="340"/>
                    <a:pt x="57" y="339"/>
                    <a:pt x="71" y="339"/>
                  </a:cubicBezTo>
                  <a:cubicBezTo>
                    <a:pt x="81" y="339"/>
                    <a:pt x="92" y="339"/>
                    <a:pt x="103" y="339"/>
                  </a:cubicBezTo>
                  <a:cubicBezTo>
                    <a:pt x="114" y="339"/>
                    <a:pt x="125" y="340"/>
                    <a:pt x="135" y="340"/>
                  </a:cubicBezTo>
                  <a:cubicBezTo>
                    <a:pt x="138" y="340"/>
                    <a:pt x="145" y="340"/>
                    <a:pt x="145" y="330"/>
                  </a:cubicBezTo>
                  <a:cubicBezTo>
                    <a:pt x="145" y="325"/>
                    <a:pt x="140" y="325"/>
                    <a:pt x="131" y="325"/>
                  </a:cubicBezTo>
                  <a:cubicBezTo>
                    <a:pt x="113" y="325"/>
                    <a:pt x="99" y="325"/>
                    <a:pt x="99" y="316"/>
                  </a:cubicBezTo>
                  <a:cubicBezTo>
                    <a:pt x="99" y="313"/>
                    <a:pt x="100" y="311"/>
                    <a:pt x="100" y="308"/>
                  </a:cubicBezTo>
                  <a:lnTo>
                    <a:pt x="131" y="183"/>
                  </a:lnTo>
                  <a:close/>
                  <a:moveTo>
                    <a:pt x="167" y="34"/>
                  </a:moveTo>
                  <a:cubicBezTo>
                    <a:pt x="171" y="17"/>
                    <a:pt x="172" y="15"/>
                    <a:pt x="194" y="15"/>
                  </a:cubicBezTo>
                  <a:lnTo>
                    <a:pt x="242" y="15"/>
                  </a:lnTo>
                  <a:cubicBezTo>
                    <a:pt x="283" y="15"/>
                    <a:pt x="310" y="29"/>
                    <a:pt x="310" y="63"/>
                  </a:cubicBezTo>
                  <a:cubicBezTo>
                    <a:pt x="310" y="82"/>
                    <a:pt x="300" y="125"/>
                    <a:pt x="280" y="143"/>
                  </a:cubicBezTo>
                  <a:cubicBezTo>
                    <a:pt x="255" y="166"/>
                    <a:pt x="225" y="170"/>
                    <a:pt x="203" y="170"/>
                  </a:cubicBezTo>
                  <a:lnTo>
                    <a:pt x="133" y="170"/>
                  </a:ln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221 1 1">
              <a:extLst>
                <a:ext uri="{FF2B5EF4-FFF2-40B4-BE49-F238E27FC236}">
                  <a16:creationId xmlns:a16="http://schemas.microsoft.com/office/drawing/2014/main" id="{5A6CEC32-FB70-43E3-8FDD-E4793420BA6C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16722735" y="11026775"/>
              <a:ext cx="66675" cy="166688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3 h 235"/>
                <a:gd name="T8" fmla="*/ 97 w 106"/>
                <a:gd name="T9" fmla="*/ 13 h 235"/>
                <a:gd name="T10" fmla="*/ 26 w 106"/>
                <a:gd name="T11" fmla="*/ 191 h 235"/>
                <a:gd name="T12" fmla="*/ 22 w 106"/>
                <a:gd name="T13" fmla="*/ 205 h 235"/>
                <a:gd name="T14" fmla="*/ 56 w 106"/>
                <a:gd name="T15" fmla="*/ 235 h 235"/>
                <a:gd name="T16" fmla="*/ 106 w 106"/>
                <a:gd name="T17" fmla="*/ 182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1 h 235"/>
                <a:gd name="T28" fmla="*/ 65 w 106"/>
                <a:gd name="T29" fmla="*/ 163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8 h 235"/>
                <a:gd name="T36" fmla="*/ 0 w 106"/>
                <a:gd name="T37" fmla="*/ 131 h 235"/>
                <a:gd name="T38" fmla="*/ 6 w 106"/>
                <a:gd name="T39" fmla="*/ 136 h 235"/>
                <a:gd name="T40" fmla="*/ 12 w 106"/>
                <a:gd name="T41" fmla="*/ 130 h 235"/>
                <a:gd name="T42" fmla="*/ 50 w 106"/>
                <a:gd name="T43" fmla="*/ 87 h 235"/>
                <a:gd name="T44" fmla="*/ 58 w 106"/>
                <a:gd name="T45" fmla="*/ 100 h 235"/>
                <a:gd name="T46" fmla="*/ 48 w 106"/>
                <a:gd name="T47" fmla="*/ 134 h 235"/>
                <a:gd name="T48" fmla="*/ 26 w 106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8"/>
                    <a:pt x="93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3"/>
                    <a:pt x="77" y="33"/>
                  </a:cubicBezTo>
                  <a:cubicBezTo>
                    <a:pt x="87" y="33"/>
                    <a:pt x="97" y="23"/>
                    <a:pt x="97" y="13"/>
                  </a:cubicBezTo>
                  <a:close/>
                  <a:moveTo>
                    <a:pt x="26" y="191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6" y="235"/>
                  </a:cubicBezTo>
                  <a:cubicBezTo>
                    <a:pt x="90" y="235"/>
                    <a:pt x="106" y="187"/>
                    <a:pt x="106" y="182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1"/>
                    <a:pt x="48" y="213"/>
                  </a:cubicBezTo>
                  <a:cubicBezTo>
                    <a:pt x="48" y="205"/>
                    <a:pt x="50" y="198"/>
                    <a:pt x="53" y="191"/>
                  </a:cubicBezTo>
                  <a:cubicBezTo>
                    <a:pt x="57" y="181"/>
                    <a:pt x="61" y="172"/>
                    <a:pt x="65" y="163"/>
                  </a:cubicBezTo>
                  <a:cubicBezTo>
                    <a:pt x="68" y="154"/>
                    <a:pt x="80" y="123"/>
                    <a:pt x="82" y="118"/>
                  </a:cubicBezTo>
                  <a:cubicBezTo>
                    <a:pt x="83" y="115"/>
                    <a:pt x="84" y="111"/>
                    <a:pt x="84" y="107"/>
                  </a:cubicBezTo>
                  <a:cubicBezTo>
                    <a:pt x="84" y="91"/>
                    <a:pt x="70" y="78"/>
                    <a:pt x="51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7" y="87"/>
                    <a:pt x="50" y="87"/>
                  </a:cubicBezTo>
                  <a:cubicBezTo>
                    <a:pt x="55" y="87"/>
                    <a:pt x="58" y="90"/>
                    <a:pt x="58" y="100"/>
                  </a:cubicBezTo>
                  <a:cubicBezTo>
                    <a:pt x="58" y="108"/>
                    <a:pt x="56" y="113"/>
                    <a:pt x="48" y="134"/>
                  </a:cubicBezTo>
                  <a:lnTo>
                    <a:pt x="26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222 1 1">
              <a:extLst>
                <a:ext uri="{FF2B5EF4-FFF2-40B4-BE49-F238E27FC236}">
                  <a16:creationId xmlns:a16="http://schemas.microsoft.com/office/drawing/2014/main" id="{C2608E38-5E2D-4EE4-90D2-18AD24A2538E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16678285" y="11269663"/>
              <a:ext cx="74613" cy="157163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7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1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7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10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223 1 1">
              <a:extLst>
                <a:ext uri="{FF2B5EF4-FFF2-40B4-BE49-F238E27FC236}">
                  <a16:creationId xmlns:a16="http://schemas.microsoft.com/office/drawing/2014/main" id="{F811BB28-1A89-4541-B0E3-F3E1C43DE724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16786235" y="11356975"/>
              <a:ext cx="147638" cy="11113"/>
            </a:xfrm>
            <a:custGeom>
              <a:avLst/>
              <a:gdLst>
                <a:gd name="T0" fmla="*/ 221 w 235"/>
                <a:gd name="T1" fmla="*/ 17 h 17"/>
                <a:gd name="T2" fmla="*/ 235 w 235"/>
                <a:gd name="T3" fmla="*/ 8 h 17"/>
                <a:gd name="T4" fmla="*/ 221 w 235"/>
                <a:gd name="T5" fmla="*/ 0 h 17"/>
                <a:gd name="T6" fmla="*/ 14 w 235"/>
                <a:gd name="T7" fmla="*/ 0 h 17"/>
                <a:gd name="T8" fmla="*/ 0 w 235"/>
                <a:gd name="T9" fmla="*/ 8 h 17"/>
                <a:gd name="T10" fmla="*/ 14 w 235"/>
                <a:gd name="T11" fmla="*/ 17 h 17"/>
                <a:gd name="T12" fmla="*/ 221 w 23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7">
                  <a:moveTo>
                    <a:pt x="221" y="17"/>
                  </a:moveTo>
                  <a:cubicBezTo>
                    <a:pt x="227" y="17"/>
                    <a:pt x="235" y="17"/>
                    <a:pt x="235" y="8"/>
                  </a:cubicBezTo>
                  <a:cubicBezTo>
                    <a:pt x="235" y="0"/>
                    <a:pt x="227" y="0"/>
                    <a:pt x="221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1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224 1 1">
              <a:extLst>
                <a:ext uri="{FF2B5EF4-FFF2-40B4-BE49-F238E27FC236}">
                  <a16:creationId xmlns:a16="http://schemas.microsoft.com/office/drawing/2014/main" id="{8C2E4FBE-5AC0-4290-862F-D85BD0E0F464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16979910" y="11260138"/>
              <a:ext cx="79375" cy="165100"/>
            </a:xfrm>
            <a:custGeom>
              <a:avLst/>
              <a:gdLst>
                <a:gd name="T0" fmla="*/ 79 w 127"/>
                <a:gd name="T1" fmla="*/ 10 h 232"/>
                <a:gd name="T2" fmla="*/ 69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3 w 127"/>
                <a:gd name="T15" fmla="*/ 219 h 232"/>
                <a:gd name="T16" fmla="*/ 3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0"/>
                    <a:pt x="79" y="0"/>
                    <a:pt x="69" y="0"/>
                  </a:cubicBezTo>
                  <a:cubicBezTo>
                    <a:pt x="46" y="22"/>
                    <a:pt x="15" y="22"/>
                    <a:pt x="0" y="22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4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2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6" y="230"/>
                    <a:pt x="120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4" name="Freeform 225 1 1">
              <a:extLst>
                <a:ext uri="{FF2B5EF4-FFF2-40B4-BE49-F238E27FC236}">
                  <a16:creationId xmlns:a16="http://schemas.microsoft.com/office/drawing/2014/main" id="{F60044AE-73D7-420D-9679-AD6DF26897F1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17118023" y="11071225"/>
              <a:ext cx="111125" cy="354013"/>
            </a:xfrm>
            <a:custGeom>
              <a:avLst/>
              <a:gdLst>
                <a:gd name="T0" fmla="*/ 72 w 177"/>
                <a:gd name="T1" fmla="*/ 433 h 499"/>
                <a:gd name="T2" fmla="*/ 4 w 177"/>
                <a:gd name="T3" fmla="*/ 488 h 499"/>
                <a:gd name="T4" fmla="*/ 0 w 177"/>
                <a:gd name="T5" fmla="*/ 494 h 499"/>
                <a:gd name="T6" fmla="*/ 10 w 177"/>
                <a:gd name="T7" fmla="*/ 499 h 499"/>
                <a:gd name="T8" fmla="*/ 105 w 177"/>
                <a:gd name="T9" fmla="*/ 437 h 499"/>
                <a:gd name="T10" fmla="*/ 105 w 177"/>
                <a:gd name="T11" fmla="*/ 323 h 499"/>
                <a:gd name="T12" fmla="*/ 125 w 177"/>
                <a:gd name="T13" fmla="*/ 271 h 499"/>
                <a:gd name="T14" fmla="*/ 172 w 177"/>
                <a:gd name="T15" fmla="*/ 255 h 499"/>
                <a:gd name="T16" fmla="*/ 177 w 177"/>
                <a:gd name="T17" fmla="*/ 250 h 499"/>
                <a:gd name="T18" fmla="*/ 169 w 177"/>
                <a:gd name="T19" fmla="*/ 244 h 499"/>
                <a:gd name="T20" fmla="*/ 107 w 177"/>
                <a:gd name="T21" fmla="*/ 200 h 499"/>
                <a:gd name="T22" fmla="*/ 105 w 177"/>
                <a:gd name="T23" fmla="*/ 175 h 499"/>
                <a:gd name="T24" fmla="*/ 105 w 177"/>
                <a:gd name="T25" fmla="*/ 77 h 499"/>
                <a:gd name="T26" fmla="*/ 81 w 177"/>
                <a:gd name="T27" fmla="*/ 21 h 499"/>
                <a:gd name="T28" fmla="*/ 10 w 177"/>
                <a:gd name="T29" fmla="*/ 0 h 499"/>
                <a:gd name="T30" fmla="*/ 0 w 177"/>
                <a:gd name="T31" fmla="*/ 6 h 499"/>
                <a:gd name="T32" fmla="*/ 8 w 177"/>
                <a:gd name="T33" fmla="*/ 11 h 499"/>
                <a:gd name="T34" fmla="*/ 70 w 177"/>
                <a:gd name="T35" fmla="*/ 55 h 499"/>
                <a:gd name="T36" fmla="*/ 72 w 177"/>
                <a:gd name="T37" fmla="*/ 78 h 499"/>
                <a:gd name="T38" fmla="*/ 72 w 177"/>
                <a:gd name="T39" fmla="*/ 183 h 499"/>
                <a:gd name="T40" fmla="*/ 92 w 177"/>
                <a:gd name="T41" fmla="*/ 230 h 499"/>
                <a:gd name="T42" fmla="*/ 131 w 177"/>
                <a:gd name="T43" fmla="*/ 250 h 499"/>
                <a:gd name="T44" fmla="*/ 72 w 177"/>
                <a:gd name="T45" fmla="*/ 313 h 499"/>
                <a:gd name="T46" fmla="*/ 72 w 177"/>
                <a:gd name="T47" fmla="*/ 43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72" y="433"/>
                  </a:moveTo>
                  <a:cubicBezTo>
                    <a:pt x="72" y="453"/>
                    <a:pt x="59" y="485"/>
                    <a:pt x="4" y="488"/>
                  </a:cubicBezTo>
                  <a:cubicBezTo>
                    <a:pt x="2" y="489"/>
                    <a:pt x="0" y="491"/>
                    <a:pt x="0" y="494"/>
                  </a:cubicBezTo>
                  <a:cubicBezTo>
                    <a:pt x="0" y="499"/>
                    <a:pt x="5" y="499"/>
                    <a:pt x="10" y="499"/>
                  </a:cubicBezTo>
                  <a:cubicBezTo>
                    <a:pt x="58" y="499"/>
                    <a:pt x="105" y="475"/>
                    <a:pt x="105" y="437"/>
                  </a:cubicBezTo>
                  <a:lnTo>
                    <a:pt x="105" y="323"/>
                  </a:lnTo>
                  <a:cubicBezTo>
                    <a:pt x="105" y="304"/>
                    <a:pt x="105" y="288"/>
                    <a:pt x="125" y="271"/>
                  </a:cubicBezTo>
                  <a:cubicBezTo>
                    <a:pt x="142" y="257"/>
                    <a:pt x="161" y="256"/>
                    <a:pt x="172" y="255"/>
                  </a:cubicBezTo>
                  <a:cubicBezTo>
                    <a:pt x="175" y="255"/>
                    <a:pt x="177" y="253"/>
                    <a:pt x="177" y="250"/>
                  </a:cubicBezTo>
                  <a:cubicBezTo>
                    <a:pt x="177" y="245"/>
                    <a:pt x="174" y="245"/>
                    <a:pt x="169" y="244"/>
                  </a:cubicBezTo>
                  <a:cubicBezTo>
                    <a:pt x="136" y="242"/>
                    <a:pt x="112" y="224"/>
                    <a:pt x="107" y="200"/>
                  </a:cubicBezTo>
                  <a:cubicBezTo>
                    <a:pt x="105" y="194"/>
                    <a:pt x="105" y="193"/>
                    <a:pt x="105" y="175"/>
                  </a:cubicBezTo>
                  <a:lnTo>
                    <a:pt x="105" y="77"/>
                  </a:lnTo>
                  <a:cubicBezTo>
                    <a:pt x="105" y="56"/>
                    <a:pt x="105" y="40"/>
                    <a:pt x="81" y="21"/>
                  </a:cubicBezTo>
                  <a:cubicBezTo>
                    <a:pt x="61" y="5"/>
                    <a:pt x="27" y="0"/>
                    <a:pt x="10" y="0"/>
                  </a:cubicBezTo>
                  <a:cubicBezTo>
                    <a:pt x="5" y="0"/>
                    <a:pt x="0" y="0"/>
                    <a:pt x="0" y="6"/>
                  </a:cubicBezTo>
                  <a:cubicBezTo>
                    <a:pt x="0" y="11"/>
                    <a:pt x="3" y="11"/>
                    <a:pt x="8" y="11"/>
                  </a:cubicBezTo>
                  <a:cubicBezTo>
                    <a:pt x="39" y="13"/>
                    <a:pt x="64" y="29"/>
                    <a:pt x="70" y="55"/>
                  </a:cubicBezTo>
                  <a:cubicBezTo>
                    <a:pt x="72" y="59"/>
                    <a:pt x="72" y="60"/>
                    <a:pt x="72" y="78"/>
                  </a:cubicBezTo>
                  <a:lnTo>
                    <a:pt x="72" y="183"/>
                  </a:lnTo>
                  <a:cubicBezTo>
                    <a:pt x="72" y="206"/>
                    <a:pt x="76" y="214"/>
                    <a:pt x="92" y="230"/>
                  </a:cubicBezTo>
                  <a:cubicBezTo>
                    <a:pt x="102" y="241"/>
                    <a:pt x="117" y="246"/>
                    <a:pt x="131" y="250"/>
                  </a:cubicBezTo>
                  <a:cubicBezTo>
                    <a:pt x="90" y="261"/>
                    <a:pt x="72" y="284"/>
                    <a:pt x="72" y="313"/>
                  </a:cubicBezTo>
                  <a:lnTo>
                    <a:pt x="72" y="43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388" name="Rectangle 1387">
            <a:extLst>
              <a:ext uri="{FF2B5EF4-FFF2-40B4-BE49-F238E27FC236}">
                <a16:creationId xmlns:a16="http://schemas.microsoft.com/office/drawing/2014/main" id="{CA39504A-00DF-4A01-80A4-1A78622A6E9A}"/>
              </a:ext>
            </a:extLst>
          </p:cNvPr>
          <p:cNvSpPr/>
          <p:nvPr/>
        </p:nvSpPr>
        <p:spPr>
          <a:xfrm>
            <a:off x="20006425" y="11135126"/>
            <a:ext cx="2449952" cy="5860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Re-detector</a:t>
            </a:r>
          </a:p>
        </p:txBody>
      </p:sp>
      <p:sp>
        <p:nvSpPr>
          <p:cNvPr id="1389" name="Rectangle 1388">
            <a:extLst>
              <a:ext uri="{FF2B5EF4-FFF2-40B4-BE49-F238E27FC236}">
                <a16:creationId xmlns:a16="http://schemas.microsoft.com/office/drawing/2014/main" id="{BADCBACF-E57F-4734-8C90-B4EE964B5BF0}"/>
              </a:ext>
            </a:extLst>
          </p:cNvPr>
          <p:cNvSpPr/>
          <p:nvPr/>
        </p:nvSpPr>
        <p:spPr>
          <a:xfrm>
            <a:off x="20006425" y="12136406"/>
            <a:ext cx="2449952" cy="5860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Tracker</a:t>
            </a:r>
          </a:p>
        </p:txBody>
      </p:sp>
      <p:cxnSp>
        <p:nvCxnSpPr>
          <p:cNvPr id="1397" name="Straight Arrow Connector 1396">
            <a:extLst>
              <a:ext uri="{FF2B5EF4-FFF2-40B4-BE49-F238E27FC236}">
                <a16:creationId xmlns:a16="http://schemas.microsoft.com/office/drawing/2014/main" id="{97B926BE-7D1B-4AF3-9664-36ABDDEF1A25}"/>
              </a:ext>
            </a:extLst>
          </p:cNvPr>
          <p:cNvCxnSpPr>
            <a:cxnSpLocks/>
            <a:stCxn id="1341" idx="6"/>
            <a:endCxn id="1389" idx="1"/>
          </p:cNvCxnSpPr>
          <p:nvPr/>
        </p:nvCxnSpPr>
        <p:spPr>
          <a:xfrm>
            <a:off x="17252064" y="12429410"/>
            <a:ext cx="2754361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BC85523-053B-415F-9798-E8888C0531D7}"/>
              </a:ext>
            </a:extLst>
          </p:cNvPr>
          <p:cNvGrpSpPr/>
          <p:nvPr/>
        </p:nvGrpSpPr>
        <p:grpSpPr>
          <a:xfrm>
            <a:off x="14926642" y="4326128"/>
            <a:ext cx="12907180" cy="4867193"/>
            <a:chOff x="15283270" y="12455866"/>
            <a:chExt cx="12861569" cy="4885221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1AB698B-A47B-4BD6-A7AF-2949346E13C4}"/>
                </a:ext>
              </a:extLst>
            </p:cNvPr>
            <p:cNvGrpSpPr/>
            <p:nvPr/>
          </p:nvGrpSpPr>
          <p:grpSpPr>
            <a:xfrm>
              <a:off x="15283270" y="12455866"/>
              <a:ext cx="5645282" cy="4885221"/>
              <a:chOff x="19640745" y="13402169"/>
              <a:chExt cx="3680187" cy="2828468"/>
            </a:xfrm>
          </p:grpSpPr>
          <p:pic>
            <p:nvPicPr>
              <p:cNvPr id="113" name="Shape 118">
                <a:extLst>
                  <a:ext uri="{FF2B5EF4-FFF2-40B4-BE49-F238E27FC236}">
                    <a16:creationId xmlns:a16="http://schemas.microsoft.com/office/drawing/2014/main" id="{B2FE2A9E-AE94-43EF-9C01-9DB8A85182F6}"/>
                  </a:ext>
                </a:extLst>
              </p:cNvPr>
              <p:cNvPicPr preferRelativeResize="0"/>
              <p:nvPr/>
            </p:nvPicPr>
            <p:blipFill rotWithShape="1">
              <a:blip r:embed="rId123">
                <a:alphaModFix/>
              </a:blip>
              <a:srcRect l="17030" t="48150" r="11022" b="21695"/>
              <a:stretch/>
            </p:blipFill>
            <p:spPr>
              <a:xfrm>
                <a:off x="19784599" y="14041743"/>
                <a:ext cx="3506660" cy="2188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Shape 124">
                <a:extLst>
                  <a:ext uri="{FF2B5EF4-FFF2-40B4-BE49-F238E27FC236}">
                    <a16:creationId xmlns:a16="http://schemas.microsoft.com/office/drawing/2014/main" id="{74A24BE8-4E3D-4356-8731-390157063B8C}"/>
                  </a:ext>
                </a:extLst>
              </p:cNvPr>
              <p:cNvPicPr preferRelativeResize="0"/>
              <p:nvPr/>
            </p:nvPicPr>
            <p:blipFill rotWithShape="1">
              <a:blip r:embed="rId123">
                <a:alphaModFix/>
              </a:blip>
              <a:srcRect l="17034" t="9854" r="10752" b="82761"/>
              <a:stretch/>
            </p:blipFill>
            <p:spPr>
              <a:xfrm>
                <a:off x="19640745" y="13402169"/>
                <a:ext cx="3565987" cy="5431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" name="Shape 125">
                <a:extLst>
                  <a:ext uri="{FF2B5EF4-FFF2-40B4-BE49-F238E27FC236}">
                    <a16:creationId xmlns:a16="http://schemas.microsoft.com/office/drawing/2014/main" id="{25477E79-E5F3-4937-8676-722B0E414303}"/>
                  </a:ext>
                </a:extLst>
              </p:cNvPr>
              <p:cNvPicPr preferRelativeResize="0"/>
              <p:nvPr/>
            </p:nvPicPr>
            <p:blipFill rotWithShape="1">
              <a:blip r:embed="rId123">
                <a:alphaModFix/>
              </a:blip>
              <a:srcRect l="17034" t="9854" r="10752" b="82761"/>
              <a:stretch/>
            </p:blipFill>
            <p:spPr>
              <a:xfrm>
                <a:off x="19688320" y="13460532"/>
                <a:ext cx="3565987" cy="5431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Shape 126">
                <a:extLst>
                  <a:ext uri="{FF2B5EF4-FFF2-40B4-BE49-F238E27FC236}">
                    <a16:creationId xmlns:a16="http://schemas.microsoft.com/office/drawing/2014/main" id="{C4A4EF7A-4E48-4AC7-8F06-174A1170CA24}"/>
                  </a:ext>
                </a:extLst>
              </p:cNvPr>
              <p:cNvPicPr preferRelativeResize="0"/>
              <p:nvPr/>
            </p:nvPicPr>
            <p:blipFill rotWithShape="1">
              <a:blip r:embed="rId123">
                <a:alphaModFix/>
              </a:blip>
              <a:srcRect l="17034" t="9854" r="10752" b="82761"/>
              <a:stretch/>
            </p:blipFill>
            <p:spPr>
              <a:xfrm>
                <a:off x="19754945" y="13498607"/>
                <a:ext cx="3565987" cy="5431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36AD15B-6104-4D73-BB58-79B38E6E4F8C}"/>
                </a:ext>
              </a:extLst>
            </p:cNvPr>
            <p:cNvGrpSpPr/>
            <p:nvPr/>
          </p:nvGrpSpPr>
          <p:grpSpPr>
            <a:xfrm>
              <a:off x="21071202" y="12796386"/>
              <a:ext cx="1068158" cy="4365420"/>
              <a:chOff x="21071202" y="12796386"/>
              <a:chExt cx="1068158" cy="4365420"/>
            </a:xfrm>
          </p:grpSpPr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C6FABE4C-442C-4806-A1D2-58DB745673FA}"/>
                  </a:ext>
                </a:extLst>
              </p:cNvPr>
              <p:cNvSpPr/>
              <p:nvPr/>
            </p:nvSpPr>
            <p:spPr>
              <a:xfrm>
                <a:off x="21071202" y="12796386"/>
                <a:ext cx="1068158" cy="597570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Arrow: Right 172">
                <a:extLst>
                  <a:ext uri="{FF2B5EF4-FFF2-40B4-BE49-F238E27FC236}">
                    <a16:creationId xmlns:a16="http://schemas.microsoft.com/office/drawing/2014/main" id="{F2963ACE-22FD-4481-9068-ED0159751C04}"/>
                  </a:ext>
                </a:extLst>
              </p:cNvPr>
              <p:cNvSpPr/>
              <p:nvPr/>
            </p:nvSpPr>
            <p:spPr>
              <a:xfrm>
                <a:off x="21071202" y="13738348"/>
                <a:ext cx="1068158" cy="597570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" name="Arrow: Right 174">
                <a:extLst>
                  <a:ext uri="{FF2B5EF4-FFF2-40B4-BE49-F238E27FC236}">
                    <a16:creationId xmlns:a16="http://schemas.microsoft.com/office/drawing/2014/main" id="{CEC58FE9-319A-468D-ADFC-CDE63DFC5B1D}"/>
                  </a:ext>
                </a:extLst>
              </p:cNvPr>
              <p:cNvSpPr/>
              <p:nvPr/>
            </p:nvSpPr>
            <p:spPr>
              <a:xfrm>
                <a:off x="21071202" y="14680311"/>
                <a:ext cx="1068158" cy="597570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Arrow: Right 176">
                <a:extLst>
                  <a:ext uri="{FF2B5EF4-FFF2-40B4-BE49-F238E27FC236}">
                    <a16:creationId xmlns:a16="http://schemas.microsoft.com/office/drawing/2014/main" id="{1B3B87C7-F701-42B8-8075-0F30F45208FA}"/>
                  </a:ext>
                </a:extLst>
              </p:cNvPr>
              <p:cNvSpPr/>
              <p:nvPr/>
            </p:nvSpPr>
            <p:spPr>
              <a:xfrm>
                <a:off x="21071202" y="15622274"/>
                <a:ext cx="1068158" cy="597570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Arrow: Right 178">
                <a:extLst>
                  <a:ext uri="{FF2B5EF4-FFF2-40B4-BE49-F238E27FC236}">
                    <a16:creationId xmlns:a16="http://schemas.microsoft.com/office/drawing/2014/main" id="{745FDCE3-6D93-48D2-9EFC-B677DDB79B86}"/>
                  </a:ext>
                </a:extLst>
              </p:cNvPr>
              <p:cNvSpPr/>
              <p:nvPr/>
            </p:nvSpPr>
            <p:spPr>
              <a:xfrm>
                <a:off x="21071202" y="16564236"/>
                <a:ext cx="1068158" cy="597570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2C3454-649D-4479-87F8-8F5E7A4C4B9E}"/>
                </a:ext>
              </a:extLst>
            </p:cNvPr>
            <p:cNvSpPr txBox="1"/>
            <p:nvPr/>
          </p:nvSpPr>
          <p:spPr>
            <a:xfrm>
              <a:off x="22174159" y="12629347"/>
              <a:ext cx="5970680" cy="92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1. Input images </a:t>
              </a:r>
              <a:r>
                <a:rPr lang="en-US" sz="2600" dirty="0">
                  <a:sym typeface="Wingdings" panose="05000000000000000000" pitchFamily="2" charset="2"/>
                </a:rPr>
                <a:t> background </a:t>
              </a:r>
            </a:p>
            <a:p>
              <a:r>
                <a:rPr lang="en-US" sz="2600" dirty="0">
                  <a:sym typeface="Wingdings" panose="05000000000000000000" pitchFamily="2" charset="2"/>
                </a:rPr>
                <a:t>    (estimated by median)</a:t>
              </a:r>
              <a:r>
                <a:rPr lang="en-US" sz="2800" dirty="0">
                  <a:sym typeface="Wingdings" panose="05000000000000000000" pitchFamily="2" charset="2"/>
                </a:rPr>
                <a:t> </a:t>
              </a:r>
              <a:r>
                <a:rPr lang="en-GB" sz="2600" dirty="0"/>
                <a:t> 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DDA38B3-8656-43F7-A40F-D3CFB941D88F}"/>
                </a:ext>
              </a:extLst>
            </p:cNvPr>
            <p:cNvSpPr txBox="1"/>
            <p:nvPr/>
          </p:nvSpPr>
          <p:spPr>
            <a:xfrm>
              <a:off x="22202818" y="14736514"/>
              <a:ext cx="5787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3. Stroky connected components</a:t>
              </a:r>
              <a:endParaRPr lang="en-GB" sz="2600" i="1" dirty="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E524A50-2270-4B70-BF5B-AADEF176E136}"/>
                </a:ext>
              </a:extLst>
            </p:cNvPr>
            <p:cNvSpPr txBox="1"/>
            <p:nvPr/>
          </p:nvSpPr>
          <p:spPr>
            <a:xfrm>
              <a:off x="22210839" y="15479195"/>
              <a:ext cx="5787874" cy="89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4. Not a lateral motion </a:t>
              </a:r>
            </a:p>
            <a:p>
              <a:r>
                <a:rPr lang="en-GB" sz="2600" dirty="0"/>
                <a:t>    (</a:t>
              </a:r>
              <a:r>
                <a:rPr lang="en-GB" sz="2600" dirty="0" smtClean="0"/>
                <a:t>checked by </a:t>
              </a:r>
              <a:r>
                <a:rPr lang="en-GB" sz="2600" dirty="0"/>
                <a:t>KLT tracker)</a:t>
              </a:r>
              <a:endParaRPr lang="en-GB" sz="2600" i="1" dirty="0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775F436-D859-4EEE-852A-6DC534221E1F}"/>
                </a:ext>
              </a:extLst>
            </p:cNvPr>
            <p:cNvSpPr txBox="1"/>
            <p:nvPr/>
          </p:nvSpPr>
          <p:spPr>
            <a:xfrm>
              <a:off x="22221139" y="16439116"/>
              <a:ext cx="5787874" cy="895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5. Not a shadow </a:t>
              </a:r>
              <a:r>
                <a:rPr lang="en-US" sz="2600" dirty="0">
                  <a:sym typeface="Wingdings" panose="05000000000000000000" pitchFamily="2" charset="2"/>
                </a:rPr>
                <a:t> FMOs</a:t>
              </a:r>
              <a:r>
                <a:rPr lang="en-GB" sz="2600" dirty="0"/>
                <a:t> </a:t>
              </a:r>
            </a:p>
            <a:p>
              <a:r>
                <a:rPr lang="en-GB" sz="2600" dirty="0"/>
                <a:t>    (</a:t>
              </a:r>
              <a:r>
                <a:rPr lang="en-GB" sz="2600" dirty="0" smtClean="0"/>
                <a:t>check of gradient fields)</a:t>
              </a:r>
              <a:endParaRPr lang="en-GB" sz="2600" i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B13E8E-F380-4E77-8B5F-CB1CC46DEDEF}"/>
              </a:ext>
            </a:extLst>
          </p:cNvPr>
          <p:cNvGrpSpPr/>
          <p:nvPr/>
        </p:nvGrpSpPr>
        <p:grpSpPr>
          <a:xfrm>
            <a:off x="21878293" y="5432726"/>
            <a:ext cx="5674465" cy="983010"/>
            <a:chOff x="21602535" y="5613786"/>
            <a:chExt cx="5674465" cy="983010"/>
          </a:xfrm>
        </p:grpSpPr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28EF24CA-02EC-427A-9807-FF2072E5F3D1}"/>
                </a:ext>
              </a:extLst>
            </p:cNvPr>
            <p:cNvGrpSpPr>
              <a:grpSpLocks noChangeAspect="1"/>
            </p:cNvGrpSpPr>
            <p:nvPr>
              <p:custDataLst>
                <p:tags r:id="rId55"/>
              </p:custDataLst>
            </p:nvPr>
          </p:nvGrpSpPr>
          <p:grpSpPr>
            <a:xfrm>
              <a:off x="22081427" y="5613786"/>
              <a:ext cx="2924450" cy="564645"/>
              <a:chOff x="22606004" y="5876925"/>
              <a:chExt cx="2935288" cy="566738"/>
            </a:xfrm>
          </p:grpSpPr>
          <p:sp>
            <p:nvSpPr>
              <p:cNvPr id="549" name="Freeform 249">
                <a:extLst>
                  <a:ext uri="{FF2B5EF4-FFF2-40B4-BE49-F238E27FC236}">
                    <a16:creationId xmlns:a16="http://schemas.microsoft.com/office/drawing/2014/main" id="{45839E05-185F-434C-9B77-102F5354C144}"/>
                  </a:ext>
                </a:extLst>
              </p:cNvPr>
              <p:cNvSpPr>
                <a:spLocks noEditPoint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2606004" y="5946775"/>
                <a:ext cx="287338" cy="328613"/>
              </a:xfrm>
              <a:custGeom>
                <a:avLst/>
                <a:gdLst>
                  <a:gd name="T0" fmla="*/ 197 w 368"/>
                  <a:gd name="T1" fmla="*/ 9 h 358"/>
                  <a:gd name="T2" fmla="*/ 184 w 368"/>
                  <a:gd name="T3" fmla="*/ 0 h 358"/>
                  <a:gd name="T4" fmla="*/ 171 w 368"/>
                  <a:gd name="T5" fmla="*/ 9 h 358"/>
                  <a:gd name="T6" fmla="*/ 2 w 368"/>
                  <a:gd name="T7" fmla="*/ 348 h 358"/>
                  <a:gd name="T8" fmla="*/ 0 w 368"/>
                  <a:gd name="T9" fmla="*/ 354 h 358"/>
                  <a:gd name="T10" fmla="*/ 11 w 368"/>
                  <a:gd name="T11" fmla="*/ 358 h 358"/>
                  <a:gd name="T12" fmla="*/ 357 w 368"/>
                  <a:gd name="T13" fmla="*/ 358 h 358"/>
                  <a:gd name="T14" fmla="*/ 368 w 368"/>
                  <a:gd name="T15" fmla="*/ 354 h 358"/>
                  <a:gd name="T16" fmla="*/ 365 w 368"/>
                  <a:gd name="T17" fmla="*/ 348 h 358"/>
                  <a:gd name="T18" fmla="*/ 197 w 368"/>
                  <a:gd name="T19" fmla="*/ 9 h 358"/>
                  <a:gd name="T20" fmla="*/ 168 w 368"/>
                  <a:gd name="T21" fmla="*/ 50 h 358"/>
                  <a:gd name="T22" fmla="*/ 302 w 368"/>
                  <a:gd name="T23" fmla="*/ 320 h 358"/>
                  <a:gd name="T24" fmla="*/ 33 w 368"/>
                  <a:gd name="T25" fmla="*/ 320 h 358"/>
                  <a:gd name="T26" fmla="*/ 168 w 368"/>
                  <a:gd name="T27" fmla="*/ 5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8">
                    <a:moveTo>
                      <a:pt x="197" y="9"/>
                    </a:moveTo>
                    <a:cubicBezTo>
                      <a:pt x="193" y="3"/>
                      <a:pt x="192" y="0"/>
                      <a:pt x="184" y="0"/>
                    </a:cubicBezTo>
                    <a:cubicBezTo>
                      <a:pt x="175" y="0"/>
                      <a:pt x="174" y="3"/>
                      <a:pt x="171" y="9"/>
                    </a:cubicBezTo>
                    <a:lnTo>
                      <a:pt x="2" y="348"/>
                    </a:lnTo>
                    <a:cubicBezTo>
                      <a:pt x="0" y="352"/>
                      <a:pt x="0" y="353"/>
                      <a:pt x="0" y="354"/>
                    </a:cubicBezTo>
                    <a:cubicBezTo>
                      <a:pt x="0" y="358"/>
                      <a:pt x="3" y="358"/>
                      <a:pt x="11" y="358"/>
                    </a:cubicBezTo>
                    <a:lnTo>
                      <a:pt x="357" y="358"/>
                    </a:lnTo>
                    <a:cubicBezTo>
                      <a:pt x="365" y="358"/>
                      <a:pt x="368" y="358"/>
                      <a:pt x="368" y="354"/>
                    </a:cubicBezTo>
                    <a:cubicBezTo>
                      <a:pt x="368" y="353"/>
                      <a:pt x="368" y="352"/>
                      <a:pt x="365" y="348"/>
                    </a:cubicBezTo>
                    <a:lnTo>
                      <a:pt x="197" y="9"/>
                    </a:lnTo>
                    <a:close/>
                    <a:moveTo>
                      <a:pt x="168" y="50"/>
                    </a:moveTo>
                    <a:lnTo>
                      <a:pt x="302" y="320"/>
                    </a:lnTo>
                    <a:lnTo>
                      <a:pt x="33" y="320"/>
                    </a:lnTo>
                    <a:lnTo>
                      <a:pt x="168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250 1">
                <a:extLst>
                  <a:ext uri="{FF2B5EF4-FFF2-40B4-BE49-F238E27FC236}">
                    <a16:creationId xmlns:a16="http://schemas.microsoft.com/office/drawing/2014/main" id="{045F44E6-8386-479A-9848-5DB588FA1FA8}"/>
                  </a:ext>
                </a:extLst>
              </p:cNvPr>
              <p:cNvSpPr>
                <a:spLocks noEditPoint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22929854" y="6121400"/>
                <a:ext cx="111125" cy="225425"/>
              </a:xfrm>
              <a:custGeom>
                <a:avLst/>
                <a:gdLst>
                  <a:gd name="T0" fmla="*/ 69 w 142"/>
                  <a:gd name="T1" fmla="*/ 11 h 246"/>
                  <a:gd name="T2" fmla="*/ 71 w 142"/>
                  <a:gd name="T3" fmla="*/ 5 h 246"/>
                  <a:gd name="T4" fmla="*/ 65 w 142"/>
                  <a:gd name="T5" fmla="*/ 0 h 246"/>
                  <a:gd name="T6" fmla="*/ 21 w 142"/>
                  <a:gd name="T7" fmla="*/ 4 h 246"/>
                  <a:gd name="T8" fmla="*/ 13 w 142"/>
                  <a:gd name="T9" fmla="*/ 12 h 246"/>
                  <a:gd name="T10" fmla="*/ 22 w 142"/>
                  <a:gd name="T11" fmla="*/ 17 h 246"/>
                  <a:gd name="T12" fmla="*/ 39 w 142"/>
                  <a:gd name="T13" fmla="*/ 22 h 246"/>
                  <a:gd name="T14" fmla="*/ 33 w 142"/>
                  <a:gd name="T15" fmla="*/ 46 h 246"/>
                  <a:gd name="T16" fmla="*/ 25 w 142"/>
                  <a:gd name="T17" fmla="*/ 79 h 246"/>
                  <a:gd name="T18" fmla="*/ 2 w 142"/>
                  <a:gd name="T19" fmla="*/ 171 h 246"/>
                  <a:gd name="T20" fmla="*/ 0 w 142"/>
                  <a:gd name="T21" fmla="*/ 188 h 246"/>
                  <a:gd name="T22" fmla="*/ 52 w 142"/>
                  <a:gd name="T23" fmla="*/ 246 h 246"/>
                  <a:gd name="T24" fmla="*/ 142 w 142"/>
                  <a:gd name="T25" fmla="*/ 147 h 246"/>
                  <a:gd name="T26" fmla="*/ 89 w 142"/>
                  <a:gd name="T27" fmla="*/ 89 h 246"/>
                  <a:gd name="T28" fmla="*/ 45 w 142"/>
                  <a:gd name="T29" fmla="*/ 108 h 246"/>
                  <a:gd name="T30" fmla="*/ 69 w 142"/>
                  <a:gd name="T31" fmla="*/ 11 h 246"/>
                  <a:gd name="T32" fmla="*/ 52 w 142"/>
                  <a:gd name="T33" fmla="*/ 236 h 246"/>
                  <a:gd name="T34" fmla="*/ 25 w 142"/>
                  <a:gd name="T35" fmla="*/ 201 h 246"/>
                  <a:gd name="T36" fmla="*/ 38 w 142"/>
                  <a:gd name="T37" fmla="*/ 136 h 246"/>
                  <a:gd name="T38" fmla="*/ 47 w 142"/>
                  <a:gd name="T39" fmla="*/ 121 h 246"/>
                  <a:gd name="T40" fmla="*/ 88 w 142"/>
                  <a:gd name="T41" fmla="*/ 98 h 246"/>
                  <a:gd name="T42" fmla="*/ 114 w 142"/>
                  <a:gd name="T43" fmla="*/ 132 h 246"/>
                  <a:gd name="T44" fmla="*/ 96 w 142"/>
                  <a:gd name="T45" fmla="*/ 202 h 246"/>
                  <a:gd name="T46" fmla="*/ 52 w 142"/>
                  <a:gd name="T47" fmla="*/ 23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2" h="246">
                    <a:moveTo>
                      <a:pt x="69" y="11"/>
                    </a:moveTo>
                    <a:cubicBezTo>
                      <a:pt x="70" y="10"/>
                      <a:pt x="71" y="6"/>
                      <a:pt x="71" y="5"/>
                    </a:cubicBezTo>
                    <a:cubicBezTo>
                      <a:pt x="71" y="4"/>
                      <a:pt x="69" y="0"/>
                      <a:pt x="65" y="0"/>
                    </a:cubicBezTo>
                    <a:cubicBezTo>
                      <a:pt x="58" y="0"/>
                      <a:pt x="29" y="3"/>
                      <a:pt x="21" y="4"/>
                    </a:cubicBezTo>
                    <a:cubicBezTo>
                      <a:pt x="18" y="4"/>
                      <a:pt x="13" y="5"/>
                      <a:pt x="13" y="12"/>
                    </a:cubicBezTo>
                    <a:cubicBezTo>
                      <a:pt x="13" y="17"/>
                      <a:pt x="18" y="17"/>
                      <a:pt x="22" y="17"/>
                    </a:cubicBezTo>
                    <a:cubicBezTo>
                      <a:pt x="39" y="17"/>
                      <a:pt x="39" y="19"/>
                      <a:pt x="39" y="22"/>
                    </a:cubicBezTo>
                    <a:cubicBezTo>
                      <a:pt x="39" y="24"/>
                      <a:pt x="35" y="38"/>
                      <a:pt x="33" y="46"/>
                    </a:cubicBezTo>
                    <a:lnTo>
                      <a:pt x="25" y="79"/>
                    </a:lnTo>
                    <a:cubicBezTo>
                      <a:pt x="22" y="90"/>
                      <a:pt x="3" y="167"/>
                      <a:pt x="2" y="171"/>
                    </a:cubicBezTo>
                    <a:cubicBezTo>
                      <a:pt x="0" y="180"/>
                      <a:pt x="0" y="184"/>
                      <a:pt x="0" y="188"/>
                    </a:cubicBezTo>
                    <a:cubicBezTo>
                      <a:pt x="0" y="224"/>
                      <a:pt x="23" y="246"/>
                      <a:pt x="52" y="246"/>
                    </a:cubicBezTo>
                    <a:cubicBezTo>
                      <a:pt x="95" y="246"/>
                      <a:pt x="142" y="199"/>
                      <a:pt x="142" y="147"/>
                    </a:cubicBezTo>
                    <a:cubicBezTo>
                      <a:pt x="142" y="106"/>
                      <a:pt x="113" y="89"/>
                      <a:pt x="89" y="89"/>
                    </a:cubicBezTo>
                    <a:cubicBezTo>
                      <a:pt x="71" y="89"/>
                      <a:pt x="56" y="99"/>
                      <a:pt x="45" y="108"/>
                    </a:cubicBezTo>
                    <a:lnTo>
                      <a:pt x="69" y="11"/>
                    </a:lnTo>
                    <a:close/>
                    <a:moveTo>
                      <a:pt x="52" y="236"/>
                    </a:moveTo>
                    <a:cubicBezTo>
                      <a:pt x="35" y="236"/>
                      <a:pt x="25" y="221"/>
                      <a:pt x="25" y="201"/>
                    </a:cubicBezTo>
                    <a:cubicBezTo>
                      <a:pt x="25" y="188"/>
                      <a:pt x="28" y="176"/>
                      <a:pt x="38" y="136"/>
                    </a:cubicBezTo>
                    <a:cubicBezTo>
                      <a:pt x="40" y="130"/>
                      <a:pt x="40" y="129"/>
                      <a:pt x="47" y="121"/>
                    </a:cubicBezTo>
                    <a:cubicBezTo>
                      <a:pt x="60" y="106"/>
                      <a:pt x="76" y="98"/>
                      <a:pt x="88" y="98"/>
                    </a:cubicBezTo>
                    <a:cubicBezTo>
                      <a:pt x="102" y="98"/>
                      <a:pt x="114" y="109"/>
                      <a:pt x="114" y="132"/>
                    </a:cubicBezTo>
                    <a:cubicBezTo>
                      <a:pt x="114" y="147"/>
                      <a:pt x="106" y="182"/>
                      <a:pt x="96" y="202"/>
                    </a:cubicBezTo>
                    <a:cubicBezTo>
                      <a:pt x="87" y="220"/>
                      <a:pt x="70" y="236"/>
                      <a:pt x="52" y="236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251">
                <a:extLst>
                  <a:ext uri="{FF2B5EF4-FFF2-40B4-BE49-F238E27FC236}">
                    <a16:creationId xmlns:a16="http://schemas.microsoft.com/office/drawing/2014/main" id="{59580B27-4172-48D7-A438-FA54A5CB68A3}"/>
                  </a:ext>
                </a:extLst>
              </p:cNvPr>
              <p:cNvSpPr>
                <a:spLocks noEditPoint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3199729" y="6107113"/>
                <a:ext cx="258763" cy="106363"/>
              </a:xfrm>
              <a:custGeom>
                <a:avLst/>
                <a:gdLst>
                  <a:gd name="T0" fmla="*/ 315 w 331"/>
                  <a:gd name="T1" fmla="*/ 20 h 116"/>
                  <a:gd name="T2" fmla="*/ 331 w 331"/>
                  <a:gd name="T3" fmla="*/ 10 h 116"/>
                  <a:gd name="T4" fmla="*/ 315 w 331"/>
                  <a:gd name="T5" fmla="*/ 0 h 116"/>
                  <a:gd name="T6" fmla="*/ 16 w 331"/>
                  <a:gd name="T7" fmla="*/ 0 h 116"/>
                  <a:gd name="T8" fmla="*/ 0 w 331"/>
                  <a:gd name="T9" fmla="*/ 10 h 116"/>
                  <a:gd name="T10" fmla="*/ 17 w 331"/>
                  <a:gd name="T11" fmla="*/ 20 h 116"/>
                  <a:gd name="T12" fmla="*/ 315 w 331"/>
                  <a:gd name="T13" fmla="*/ 20 h 116"/>
                  <a:gd name="T14" fmla="*/ 315 w 331"/>
                  <a:gd name="T15" fmla="*/ 116 h 116"/>
                  <a:gd name="T16" fmla="*/ 331 w 331"/>
                  <a:gd name="T17" fmla="*/ 106 h 116"/>
                  <a:gd name="T18" fmla="*/ 315 w 331"/>
                  <a:gd name="T19" fmla="*/ 96 h 116"/>
                  <a:gd name="T20" fmla="*/ 17 w 331"/>
                  <a:gd name="T21" fmla="*/ 96 h 116"/>
                  <a:gd name="T22" fmla="*/ 0 w 331"/>
                  <a:gd name="T23" fmla="*/ 106 h 116"/>
                  <a:gd name="T24" fmla="*/ 16 w 331"/>
                  <a:gd name="T25" fmla="*/ 116 h 116"/>
                  <a:gd name="T26" fmla="*/ 315 w 331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6">
                    <a:moveTo>
                      <a:pt x="315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1" y="116"/>
                      <a:pt x="331" y="106"/>
                    </a:cubicBezTo>
                    <a:cubicBezTo>
                      <a:pt x="331" y="96"/>
                      <a:pt x="322" y="96"/>
                      <a:pt x="315" y="96"/>
                    </a:cubicBezTo>
                    <a:lnTo>
                      <a:pt x="17" y="96"/>
                    </a:lnTo>
                    <a:cubicBezTo>
                      <a:pt x="9" y="96"/>
                      <a:pt x="0" y="96"/>
                      <a:pt x="0" y="106"/>
                    </a:cubicBezTo>
                    <a:cubicBezTo>
                      <a:pt x="0" y="116"/>
                      <a:pt x="9" y="116"/>
                      <a:pt x="16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Freeform 252">
                <a:extLst>
                  <a:ext uri="{FF2B5EF4-FFF2-40B4-BE49-F238E27FC236}">
                    <a16:creationId xmlns:a16="http://schemas.microsoft.com/office/drawing/2014/main" id="{EE467559-D53A-4FFA-90FD-270A0831607B}"/>
                  </a:ext>
                </a:extLst>
              </p:cNvPr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3645817" y="5876925"/>
                <a:ext cx="17463" cy="293688"/>
              </a:xfrm>
              <a:custGeom>
                <a:avLst/>
                <a:gdLst>
                  <a:gd name="T0" fmla="*/ 0 w 22"/>
                  <a:gd name="T1" fmla="*/ 302 h 321"/>
                  <a:gd name="T2" fmla="*/ 11 w 22"/>
                  <a:gd name="T3" fmla="*/ 321 h 321"/>
                  <a:gd name="T4" fmla="*/ 22 w 22"/>
                  <a:gd name="T5" fmla="*/ 302 h 321"/>
                  <a:gd name="T6" fmla="*/ 22 w 22"/>
                  <a:gd name="T7" fmla="*/ 19 h 321"/>
                  <a:gd name="T8" fmla="*/ 11 w 22"/>
                  <a:gd name="T9" fmla="*/ 0 h 321"/>
                  <a:gd name="T10" fmla="*/ 0 w 22"/>
                  <a:gd name="T11" fmla="*/ 19 h 321"/>
                  <a:gd name="T12" fmla="*/ 0 w 22"/>
                  <a:gd name="T13" fmla="*/ 302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21">
                    <a:moveTo>
                      <a:pt x="0" y="302"/>
                    </a:moveTo>
                    <a:cubicBezTo>
                      <a:pt x="0" y="310"/>
                      <a:pt x="0" y="321"/>
                      <a:pt x="11" y="321"/>
                    </a:cubicBezTo>
                    <a:cubicBezTo>
                      <a:pt x="22" y="321"/>
                      <a:pt x="22" y="311"/>
                      <a:pt x="22" y="302"/>
                    </a:cubicBezTo>
                    <a:lnTo>
                      <a:pt x="22" y="19"/>
                    </a:lnTo>
                    <a:cubicBezTo>
                      <a:pt x="22" y="11"/>
                      <a:pt x="22" y="0"/>
                      <a:pt x="11" y="0"/>
                    </a:cubicBezTo>
                    <a:cubicBezTo>
                      <a:pt x="0" y="0"/>
                      <a:pt x="0" y="10"/>
                      <a:pt x="0" y="19"/>
                    </a:cubicBezTo>
                    <a:lnTo>
                      <a:pt x="0" y="3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Freeform 253">
                <a:extLst>
                  <a:ext uri="{FF2B5EF4-FFF2-40B4-BE49-F238E27FC236}">
                    <a16:creationId xmlns:a16="http://schemas.microsoft.com/office/drawing/2014/main" id="{84F1677F-B0C3-45EC-B196-86403977D9AC}"/>
                  </a:ext>
                </a:extLst>
              </p:cNvPr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23645817" y="6151563"/>
                <a:ext cx="17463" cy="292100"/>
              </a:xfrm>
              <a:custGeom>
                <a:avLst/>
                <a:gdLst>
                  <a:gd name="T0" fmla="*/ 0 w 22"/>
                  <a:gd name="T1" fmla="*/ 302 h 320"/>
                  <a:gd name="T2" fmla="*/ 11 w 22"/>
                  <a:gd name="T3" fmla="*/ 320 h 320"/>
                  <a:gd name="T4" fmla="*/ 22 w 22"/>
                  <a:gd name="T5" fmla="*/ 302 h 320"/>
                  <a:gd name="T6" fmla="*/ 22 w 22"/>
                  <a:gd name="T7" fmla="*/ 18 h 320"/>
                  <a:gd name="T8" fmla="*/ 11 w 22"/>
                  <a:gd name="T9" fmla="*/ 0 h 320"/>
                  <a:gd name="T10" fmla="*/ 0 w 22"/>
                  <a:gd name="T11" fmla="*/ 18 h 320"/>
                  <a:gd name="T12" fmla="*/ 0 w 22"/>
                  <a:gd name="T13" fmla="*/ 30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20">
                    <a:moveTo>
                      <a:pt x="0" y="302"/>
                    </a:moveTo>
                    <a:cubicBezTo>
                      <a:pt x="0" y="310"/>
                      <a:pt x="0" y="320"/>
                      <a:pt x="11" y="320"/>
                    </a:cubicBezTo>
                    <a:cubicBezTo>
                      <a:pt x="22" y="320"/>
                      <a:pt x="22" y="310"/>
                      <a:pt x="22" y="302"/>
                    </a:cubicBezTo>
                    <a:lnTo>
                      <a:pt x="22" y="18"/>
                    </a:lnTo>
                    <a:cubicBezTo>
                      <a:pt x="22" y="10"/>
                      <a:pt x="22" y="0"/>
                      <a:pt x="11" y="0"/>
                    </a:cubicBezTo>
                    <a:cubicBezTo>
                      <a:pt x="0" y="0"/>
                      <a:pt x="0" y="10"/>
                      <a:pt x="0" y="18"/>
                    </a:cubicBezTo>
                    <a:lnTo>
                      <a:pt x="0" y="3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Freeform 254">
                <a:extLst>
                  <a:ext uri="{FF2B5EF4-FFF2-40B4-BE49-F238E27FC236}">
                    <a16:creationId xmlns:a16="http://schemas.microsoft.com/office/drawing/2014/main" id="{2DB8B141-5A09-489D-B798-1D45DD828F2E}"/>
                  </a:ext>
                </a:extLst>
              </p:cNvPr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23733129" y="5962650"/>
                <a:ext cx="180975" cy="312738"/>
              </a:xfrm>
              <a:custGeom>
                <a:avLst/>
                <a:gdLst>
                  <a:gd name="T0" fmla="*/ 169 w 231"/>
                  <a:gd name="T1" fmla="*/ 38 h 341"/>
                  <a:gd name="T2" fmla="*/ 215 w 231"/>
                  <a:gd name="T3" fmla="*/ 15 h 341"/>
                  <a:gd name="T4" fmla="*/ 231 w 231"/>
                  <a:gd name="T5" fmla="*/ 6 h 341"/>
                  <a:gd name="T6" fmla="*/ 223 w 231"/>
                  <a:gd name="T7" fmla="*/ 0 h 341"/>
                  <a:gd name="T8" fmla="*/ 157 w 231"/>
                  <a:gd name="T9" fmla="*/ 1 h 341"/>
                  <a:gd name="T10" fmla="*/ 91 w 231"/>
                  <a:gd name="T11" fmla="*/ 0 h 341"/>
                  <a:gd name="T12" fmla="*/ 81 w 231"/>
                  <a:gd name="T13" fmla="*/ 10 h 341"/>
                  <a:gd name="T14" fmla="*/ 95 w 231"/>
                  <a:gd name="T15" fmla="*/ 15 h 341"/>
                  <a:gd name="T16" fmla="*/ 130 w 231"/>
                  <a:gd name="T17" fmla="*/ 25 h 341"/>
                  <a:gd name="T18" fmla="*/ 129 w 231"/>
                  <a:gd name="T19" fmla="*/ 33 h 341"/>
                  <a:gd name="T20" fmla="*/ 61 w 231"/>
                  <a:gd name="T21" fmla="*/ 302 h 341"/>
                  <a:gd name="T22" fmla="*/ 16 w 231"/>
                  <a:gd name="T23" fmla="*/ 325 h 341"/>
                  <a:gd name="T24" fmla="*/ 0 w 231"/>
                  <a:gd name="T25" fmla="*/ 335 h 341"/>
                  <a:gd name="T26" fmla="*/ 7 w 231"/>
                  <a:gd name="T27" fmla="*/ 341 h 341"/>
                  <a:gd name="T28" fmla="*/ 73 w 231"/>
                  <a:gd name="T29" fmla="*/ 339 h 341"/>
                  <a:gd name="T30" fmla="*/ 140 w 231"/>
                  <a:gd name="T31" fmla="*/ 341 h 341"/>
                  <a:gd name="T32" fmla="*/ 149 w 231"/>
                  <a:gd name="T33" fmla="*/ 331 h 341"/>
                  <a:gd name="T34" fmla="*/ 135 w 231"/>
                  <a:gd name="T35" fmla="*/ 325 h 341"/>
                  <a:gd name="T36" fmla="*/ 113 w 231"/>
                  <a:gd name="T37" fmla="*/ 324 h 341"/>
                  <a:gd name="T38" fmla="*/ 101 w 231"/>
                  <a:gd name="T39" fmla="*/ 316 h 341"/>
                  <a:gd name="T40" fmla="*/ 103 w 231"/>
                  <a:gd name="T41" fmla="*/ 304 h 341"/>
                  <a:gd name="T42" fmla="*/ 169 w 231"/>
                  <a:gd name="T43" fmla="*/ 38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1" h="341">
                    <a:moveTo>
                      <a:pt x="169" y="38"/>
                    </a:moveTo>
                    <a:cubicBezTo>
                      <a:pt x="174" y="20"/>
                      <a:pt x="175" y="15"/>
                      <a:pt x="215" y="15"/>
                    </a:cubicBezTo>
                    <a:cubicBezTo>
                      <a:pt x="227" y="15"/>
                      <a:pt x="231" y="15"/>
                      <a:pt x="231" y="6"/>
                    </a:cubicBezTo>
                    <a:cubicBezTo>
                      <a:pt x="231" y="0"/>
                      <a:pt x="225" y="0"/>
                      <a:pt x="223" y="0"/>
                    </a:cubicBezTo>
                    <a:cubicBezTo>
                      <a:pt x="209" y="0"/>
                      <a:pt x="172" y="1"/>
                      <a:pt x="157" y="1"/>
                    </a:cubicBezTo>
                    <a:cubicBezTo>
                      <a:pt x="143" y="1"/>
                      <a:pt x="106" y="0"/>
                      <a:pt x="91" y="0"/>
                    </a:cubicBezTo>
                    <a:cubicBezTo>
                      <a:pt x="88" y="0"/>
                      <a:pt x="81" y="0"/>
                      <a:pt x="81" y="10"/>
                    </a:cubicBezTo>
                    <a:cubicBezTo>
                      <a:pt x="81" y="15"/>
                      <a:pt x="86" y="15"/>
                      <a:pt x="95" y="15"/>
                    </a:cubicBezTo>
                    <a:cubicBezTo>
                      <a:pt x="116" y="15"/>
                      <a:pt x="130" y="15"/>
                      <a:pt x="130" y="25"/>
                    </a:cubicBezTo>
                    <a:cubicBezTo>
                      <a:pt x="130" y="27"/>
                      <a:pt x="130" y="28"/>
                      <a:pt x="129" y="33"/>
                    </a:cubicBezTo>
                    <a:lnTo>
                      <a:pt x="61" y="302"/>
                    </a:lnTo>
                    <a:cubicBezTo>
                      <a:pt x="57" y="320"/>
                      <a:pt x="55" y="325"/>
                      <a:pt x="16" y="325"/>
                    </a:cubicBezTo>
                    <a:cubicBezTo>
                      <a:pt x="4" y="325"/>
                      <a:pt x="0" y="325"/>
                      <a:pt x="0" y="335"/>
                    </a:cubicBezTo>
                    <a:cubicBezTo>
                      <a:pt x="0" y="341"/>
                      <a:pt x="6" y="341"/>
                      <a:pt x="7" y="341"/>
                    </a:cubicBezTo>
                    <a:cubicBezTo>
                      <a:pt x="22" y="341"/>
                      <a:pt x="58" y="339"/>
                      <a:pt x="73" y="339"/>
                    </a:cubicBezTo>
                    <a:cubicBezTo>
                      <a:pt x="88" y="339"/>
                      <a:pt x="125" y="341"/>
                      <a:pt x="140" y="341"/>
                    </a:cubicBezTo>
                    <a:cubicBezTo>
                      <a:pt x="144" y="341"/>
                      <a:pt x="149" y="341"/>
                      <a:pt x="149" y="331"/>
                    </a:cubicBezTo>
                    <a:cubicBezTo>
                      <a:pt x="149" y="325"/>
                      <a:pt x="146" y="325"/>
                      <a:pt x="135" y="325"/>
                    </a:cubicBezTo>
                    <a:cubicBezTo>
                      <a:pt x="126" y="325"/>
                      <a:pt x="123" y="325"/>
                      <a:pt x="113" y="324"/>
                    </a:cubicBezTo>
                    <a:cubicBezTo>
                      <a:pt x="103" y="323"/>
                      <a:pt x="101" y="321"/>
                      <a:pt x="101" y="316"/>
                    </a:cubicBezTo>
                    <a:cubicBezTo>
                      <a:pt x="101" y="312"/>
                      <a:pt x="102" y="308"/>
                      <a:pt x="103" y="304"/>
                    </a:cubicBezTo>
                    <a:lnTo>
                      <a:pt x="169" y="3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255">
                <a:extLst>
                  <a:ext uri="{FF2B5EF4-FFF2-40B4-BE49-F238E27FC236}">
                    <a16:creationId xmlns:a16="http://schemas.microsoft.com/office/drawing/2014/main" id="{7721C518-E92D-474D-86DA-EF7574A760FE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24039517" y="6151563"/>
                <a:ext cx="239713" cy="17463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8 w 305"/>
                  <a:gd name="T7" fmla="*/ 0 h 20"/>
                  <a:gd name="T8" fmla="*/ 0 w 305"/>
                  <a:gd name="T9" fmla="*/ 10 h 20"/>
                  <a:gd name="T10" fmla="*/ 18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8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8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256">
                <a:extLst>
                  <a:ext uri="{FF2B5EF4-FFF2-40B4-BE49-F238E27FC236}">
                    <a16:creationId xmlns:a16="http://schemas.microsoft.com/office/drawing/2014/main" id="{BA54B929-A215-426B-988E-146D737FFB43}"/>
                  </a:ext>
                </a:extLst>
              </p:cNvPr>
              <p:cNvSpPr>
                <a:spLocks noEditPoint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24414167" y="5962650"/>
                <a:ext cx="279400" cy="312738"/>
              </a:xfrm>
              <a:custGeom>
                <a:avLst/>
                <a:gdLst>
                  <a:gd name="T0" fmla="*/ 59 w 356"/>
                  <a:gd name="T1" fmla="*/ 302 h 341"/>
                  <a:gd name="T2" fmla="*/ 13 w 356"/>
                  <a:gd name="T3" fmla="*/ 325 h 341"/>
                  <a:gd name="T4" fmla="*/ 0 w 356"/>
                  <a:gd name="T5" fmla="*/ 335 h 341"/>
                  <a:gd name="T6" fmla="*/ 13 w 356"/>
                  <a:gd name="T7" fmla="*/ 341 h 341"/>
                  <a:gd name="T8" fmla="*/ 191 w 356"/>
                  <a:gd name="T9" fmla="*/ 341 h 341"/>
                  <a:gd name="T10" fmla="*/ 329 w 356"/>
                  <a:gd name="T11" fmla="*/ 233 h 341"/>
                  <a:gd name="T12" fmla="*/ 252 w 356"/>
                  <a:gd name="T13" fmla="*/ 163 h 341"/>
                  <a:gd name="T14" fmla="*/ 356 w 356"/>
                  <a:gd name="T15" fmla="*/ 69 h 341"/>
                  <a:gd name="T16" fmla="*/ 263 w 356"/>
                  <a:gd name="T17" fmla="*/ 0 h 341"/>
                  <a:gd name="T18" fmla="*/ 96 w 356"/>
                  <a:gd name="T19" fmla="*/ 0 h 341"/>
                  <a:gd name="T20" fmla="*/ 81 w 356"/>
                  <a:gd name="T21" fmla="*/ 10 h 341"/>
                  <a:gd name="T22" fmla="*/ 95 w 356"/>
                  <a:gd name="T23" fmla="*/ 15 h 341"/>
                  <a:gd name="T24" fmla="*/ 114 w 356"/>
                  <a:gd name="T25" fmla="*/ 16 h 341"/>
                  <a:gd name="T26" fmla="*/ 128 w 356"/>
                  <a:gd name="T27" fmla="*/ 24 h 341"/>
                  <a:gd name="T28" fmla="*/ 126 w 356"/>
                  <a:gd name="T29" fmla="*/ 34 h 341"/>
                  <a:gd name="T30" fmla="*/ 59 w 356"/>
                  <a:gd name="T31" fmla="*/ 302 h 341"/>
                  <a:gd name="T32" fmla="*/ 134 w 356"/>
                  <a:gd name="T33" fmla="*/ 158 h 341"/>
                  <a:gd name="T34" fmla="*/ 165 w 356"/>
                  <a:gd name="T35" fmla="*/ 34 h 341"/>
                  <a:gd name="T36" fmla="*/ 192 w 356"/>
                  <a:gd name="T37" fmla="*/ 15 h 341"/>
                  <a:gd name="T38" fmla="*/ 256 w 356"/>
                  <a:gd name="T39" fmla="*/ 15 h 341"/>
                  <a:gd name="T40" fmla="*/ 311 w 356"/>
                  <a:gd name="T41" fmla="*/ 67 h 341"/>
                  <a:gd name="T42" fmla="*/ 207 w 356"/>
                  <a:gd name="T43" fmla="*/ 158 h 341"/>
                  <a:gd name="T44" fmla="*/ 134 w 356"/>
                  <a:gd name="T45" fmla="*/ 158 h 341"/>
                  <a:gd name="T46" fmla="*/ 112 w 356"/>
                  <a:gd name="T47" fmla="*/ 325 h 341"/>
                  <a:gd name="T48" fmla="*/ 101 w 356"/>
                  <a:gd name="T49" fmla="*/ 325 h 341"/>
                  <a:gd name="T50" fmla="*/ 94 w 356"/>
                  <a:gd name="T51" fmla="*/ 320 h 341"/>
                  <a:gd name="T52" fmla="*/ 97 w 356"/>
                  <a:gd name="T53" fmla="*/ 308 h 341"/>
                  <a:gd name="T54" fmla="*/ 131 w 356"/>
                  <a:gd name="T55" fmla="*/ 169 h 341"/>
                  <a:gd name="T56" fmla="*/ 225 w 356"/>
                  <a:gd name="T57" fmla="*/ 169 h 341"/>
                  <a:gd name="T58" fmla="*/ 283 w 356"/>
                  <a:gd name="T59" fmla="*/ 227 h 341"/>
                  <a:gd name="T60" fmla="*/ 179 w 356"/>
                  <a:gd name="T61" fmla="*/ 325 h 341"/>
                  <a:gd name="T62" fmla="*/ 112 w 356"/>
                  <a:gd name="T63" fmla="*/ 325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56" h="341">
                    <a:moveTo>
                      <a:pt x="59" y="302"/>
                    </a:moveTo>
                    <a:cubicBezTo>
                      <a:pt x="54" y="321"/>
                      <a:pt x="53" y="325"/>
                      <a:pt x="13" y="325"/>
                    </a:cubicBezTo>
                    <a:cubicBezTo>
                      <a:pt x="5" y="325"/>
                      <a:pt x="0" y="325"/>
                      <a:pt x="0" y="335"/>
                    </a:cubicBezTo>
                    <a:cubicBezTo>
                      <a:pt x="0" y="341"/>
                      <a:pt x="4" y="341"/>
                      <a:pt x="13" y="341"/>
                    </a:cubicBezTo>
                    <a:lnTo>
                      <a:pt x="191" y="341"/>
                    </a:lnTo>
                    <a:cubicBezTo>
                      <a:pt x="270" y="341"/>
                      <a:pt x="329" y="282"/>
                      <a:pt x="329" y="233"/>
                    </a:cubicBezTo>
                    <a:cubicBezTo>
                      <a:pt x="329" y="197"/>
                      <a:pt x="300" y="168"/>
                      <a:pt x="252" y="163"/>
                    </a:cubicBezTo>
                    <a:cubicBezTo>
                      <a:pt x="304" y="153"/>
                      <a:pt x="356" y="116"/>
                      <a:pt x="356" y="69"/>
                    </a:cubicBezTo>
                    <a:cubicBezTo>
                      <a:pt x="356" y="32"/>
                      <a:pt x="323" y="0"/>
                      <a:pt x="263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5"/>
                      <a:pt x="86" y="15"/>
                      <a:pt x="95" y="15"/>
                    </a:cubicBezTo>
                    <a:cubicBezTo>
                      <a:pt x="96" y="15"/>
                      <a:pt x="106" y="15"/>
                      <a:pt x="114" y="16"/>
                    </a:cubicBezTo>
                    <a:cubicBezTo>
                      <a:pt x="123" y="17"/>
                      <a:pt x="128" y="18"/>
                      <a:pt x="128" y="24"/>
                    </a:cubicBezTo>
                    <a:cubicBezTo>
                      <a:pt x="128" y="26"/>
                      <a:pt x="127" y="28"/>
                      <a:pt x="126" y="34"/>
                    </a:cubicBezTo>
                    <a:lnTo>
                      <a:pt x="59" y="302"/>
                    </a:lnTo>
                    <a:close/>
                    <a:moveTo>
                      <a:pt x="134" y="158"/>
                    </a:moveTo>
                    <a:lnTo>
                      <a:pt x="165" y="34"/>
                    </a:lnTo>
                    <a:cubicBezTo>
                      <a:pt x="169" y="17"/>
                      <a:pt x="170" y="15"/>
                      <a:pt x="192" y="15"/>
                    </a:cubicBezTo>
                    <a:lnTo>
                      <a:pt x="256" y="15"/>
                    </a:lnTo>
                    <a:cubicBezTo>
                      <a:pt x="300" y="15"/>
                      <a:pt x="311" y="45"/>
                      <a:pt x="311" y="67"/>
                    </a:cubicBezTo>
                    <a:cubicBezTo>
                      <a:pt x="311" y="111"/>
                      <a:pt x="268" y="158"/>
                      <a:pt x="207" y="158"/>
                    </a:cubicBezTo>
                    <a:lnTo>
                      <a:pt x="134" y="158"/>
                    </a:lnTo>
                    <a:close/>
                    <a:moveTo>
                      <a:pt x="112" y="325"/>
                    </a:moveTo>
                    <a:cubicBezTo>
                      <a:pt x="105" y="325"/>
                      <a:pt x="104" y="325"/>
                      <a:pt x="101" y="325"/>
                    </a:cubicBezTo>
                    <a:cubicBezTo>
                      <a:pt x="96" y="324"/>
                      <a:pt x="94" y="324"/>
                      <a:pt x="94" y="320"/>
                    </a:cubicBezTo>
                    <a:cubicBezTo>
                      <a:pt x="94" y="318"/>
                      <a:pt x="94" y="317"/>
                      <a:pt x="97" y="308"/>
                    </a:cubicBezTo>
                    <a:lnTo>
                      <a:pt x="131" y="169"/>
                    </a:lnTo>
                    <a:lnTo>
                      <a:pt x="225" y="169"/>
                    </a:lnTo>
                    <a:cubicBezTo>
                      <a:pt x="273" y="169"/>
                      <a:pt x="283" y="206"/>
                      <a:pt x="283" y="227"/>
                    </a:cubicBezTo>
                    <a:cubicBezTo>
                      <a:pt x="283" y="277"/>
                      <a:pt x="238" y="325"/>
                      <a:pt x="179" y="325"/>
                    </a:cubicBezTo>
                    <a:lnTo>
                      <a:pt x="112" y="32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257">
                <a:extLst>
                  <a:ext uri="{FF2B5EF4-FFF2-40B4-BE49-F238E27FC236}">
                    <a16:creationId xmlns:a16="http://schemas.microsoft.com/office/drawing/2014/main" id="{7A819BA4-A08F-4C1E-934F-7EFC65C23809}"/>
                  </a:ext>
                </a:extLst>
              </p:cNvPr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24769767" y="5876925"/>
                <a:ext cx="15875" cy="293688"/>
              </a:xfrm>
              <a:custGeom>
                <a:avLst/>
                <a:gdLst>
                  <a:gd name="T0" fmla="*/ 0 w 21"/>
                  <a:gd name="T1" fmla="*/ 302 h 321"/>
                  <a:gd name="T2" fmla="*/ 10 w 21"/>
                  <a:gd name="T3" fmla="*/ 321 h 321"/>
                  <a:gd name="T4" fmla="*/ 21 w 21"/>
                  <a:gd name="T5" fmla="*/ 302 h 321"/>
                  <a:gd name="T6" fmla="*/ 21 w 21"/>
                  <a:gd name="T7" fmla="*/ 19 h 321"/>
                  <a:gd name="T8" fmla="*/ 11 w 21"/>
                  <a:gd name="T9" fmla="*/ 0 h 321"/>
                  <a:gd name="T10" fmla="*/ 0 w 21"/>
                  <a:gd name="T11" fmla="*/ 19 h 321"/>
                  <a:gd name="T12" fmla="*/ 0 w 21"/>
                  <a:gd name="T13" fmla="*/ 302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21">
                    <a:moveTo>
                      <a:pt x="0" y="302"/>
                    </a:moveTo>
                    <a:cubicBezTo>
                      <a:pt x="0" y="310"/>
                      <a:pt x="0" y="321"/>
                      <a:pt x="10" y="321"/>
                    </a:cubicBezTo>
                    <a:cubicBezTo>
                      <a:pt x="21" y="321"/>
                      <a:pt x="21" y="311"/>
                      <a:pt x="21" y="302"/>
                    </a:cubicBezTo>
                    <a:lnTo>
                      <a:pt x="21" y="19"/>
                    </a:lnTo>
                    <a:cubicBezTo>
                      <a:pt x="21" y="11"/>
                      <a:pt x="21" y="0"/>
                      <a:pt x="11" y="0"/>
                    </a:cubicBezTo>
                    <a:cubicBezTo>
                      <a:pt x="0" y="0"/>
                      <a:pt x="0" y="10"/>
                      <a:pt x="0" y="19"/>
                    </a:cubicBezTo>
                    <a:lnTo>
                      <a:pt x="0" y="3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258">
                <a:extLst>
                  <a:ext uri="{FF2B5EF4-FFF2-40B4-BE49-F238E27FC236}">
                    <a16:creationId xmlns:a16="http://schemas.microsoft.com/office/drawing/2014/main" id="{01D3D0E7-2FDD-44FA-9E6E-150B09473560}"/>
                  </a:ext>
                </a:extLst>
              </p:cNvPr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24769767" y="6151563"/>
                <a:ext cx="15875" cy="292100"/>
              </a:xfrm>
              <a:custGeom>
                <a:avLst/>
                <a:gdLst>
                  <a:gd name="T0" fmla="*/ 0 w 21"/>
                  <a:gd name="T1" fmla="*/ 302 h 320"/>
                  <a:gd name="T2" fmla="*/ 10 w 21"/>
                  <a:gd name="T3" fmla="*/ 320 h 320"/>
                  <a:gd name="T4" fmla="*/ 21 w 21"/>
                  <a:gd name="T5" fmla="*/ 302 h 320"/>
                  <a:gd name="T6" fmla="*/ 21 w 21"/>
                  <a:gd name="T7" fmla="*/ 18 h 320"/>
                  <a:gd name="T8" fmla="*/ 11 w 21"/>
                  <a:gd name="T9" fmla="*/ 0 h 320"/>
                  <a:gd name="T10" fmla="*/ 0 w 21"/>
                  <a:gd name="T11" fmla="*/ 18 h 320"/>
                  <a:gd name="T12" fmla="*/ 0 w 21"/>
                  <a:gd name="T13" fmla="*/ 30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20">
                    <a:moveTo>
                      <a:pt x="0" y="302"/>
                    </a:moveTo>
                    <a:cubicBezTo>
                      <a:pt x="0" y="310"/>
                      <a:pt x="0" y="320"/>
                      <a:pt x="10" y="320"/>
                    </a:cubicBezTo>
                    <a:cubicBezTo>
                      <a:pt x="21" y="320"/>
                      <a:pt x="21" y="310"/>
                      <a:pt x="21" y="302"/>
                    </a:cubicBezTo>
                    <a:lnTo>
                      <a:pt x="21" y="18"/>
                    </a:lnTo>
                    <a:cubicBezTo>
                      <a:pt x="21" y="10"/>
                      <a:pt x="21" y="0"/>
                      <a:pt x="11" y="0"/>
                    </a:cubicBezTo>
                    <a:cubicBezTo>
                      <a:pt x="0" y="0"/>
                      <a:pt x="0" y="10"/>
                      <a:pt x="0" y="18"/>
                    </a:cubicBezTo>
                    <a:lnTo>
                      <a:pt x="0" y="3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259">
                <a:extLst>
                  <a:ext uri="{FF2B5EF4-FFF2-40B4-BE49-F238E27FC236}">
                    <a16:creationId xmlns:a16="http://schemas.microsoft.com/office/drawing/2014/main" id="{383D8BCE-1D14-4CBC-B627-FAD6890439EA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24984079" y="6027738"/>
                <a:ext cx="238125" cy="265113"/>
              </a:xfrm>
              <a:custGeom>
                <a:avLst/>
                <a:gdLst>
                  <a:gd name="T0" fmla="*/ 295 w 304"/>
                  <a:gd name="T1" fmla="*/ 156 h 290"/>
                  <a:gd name="T2" fmla="*/ 304 w 304"/>
                  <a:gd name="T3" fmla="*/ 145 h 290"/>
                  <a:gd name="T4" fmla="*/ 295 w 304"/>
                  <a:gd name="T5" fmla="*/ 134 h 290"/>
                  <a:gd name="T6" fmla="*/ 19 w 304"/>
                  <a:gd name="T7" fmla="*/ 4 h 290"/>
                  <a:gd name="T8" fmla="*/ 10 w 304"/>
                  <a:gd name="T9" fmla="*/ 0 h 290"/>
                  <a:gd name="T10" fmla="*/ 0 w 304"/>
                  <a:gd name="T11" fmla="*/ 10 h 290"/>
                  <a:gd name="T12" fmla="*/ 9 w 304"/>
                  <a:gd name="T13" fmla="*/ 21 h 290"/>
                  <a:gd name="T14" fmla="*/ 271 w 304"/>
                  <a:gd name="T15" fmla="*/ 145 h 290"/>
                  <a:gd name="T16" fmla="*/ 9 w 304"/>
                  <a:gd name="T17" fmla="*/ 269 h 290"/>
                  <a:gd name="T18" fmla="*/ 0 w 304"/>
                  <a:gd name="T19" fmla="*/ 280 h 290"/>
                  <a:gd name="T20" fmla="*/ 10 w 304"/>
                  <a:gd name="T21" fmla="*/ 290 h 290"/>
                  <a:gd name="T22" fmla="*/ 19 w 304"/>
                  <a:gd name="T23" fmla="*/ 286 h 290"/>
                  <a:gd name="T24" fmla="*/ 295 w 304"/>
                  <a:gd name="T25" fmla="*/ 156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4" h="290">
                    <a:moveTo>
                      <a:pt x="295" y="156"/>
                    </a:moveTo>
                    <a:cubicBezTo>
                      <a:pt x="300" y="153"/>
                      <a:pt x="304" y="151"/>
                      <a:pt x="304" y="145"/>
                    </a:cubicBezTo>
                    <a:cubicBezTo>
                      <a:pt x="304" y="139"/>
                      <a:pt x="300" y="136"/>
                      <a:pt x="295" y="134"/>
                    </a:cubicBezTo>
                    <a:lnTo>
                      <a:pt x="19" y="4"/>
                    </a:lnTo>
                    <a:cubicBezTo>
                      <a:pt x="12" y="0"/>
                      <a:pt x="11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5"/>
                      <a:pt x="2" y="18"/>
                      <a:pt x="9" y="21"/>
                    </a:cubicBezTo>
                    <a:lnTo>
                      <a:pt x="271" y="145"/>
                    </a:lnTo>
                    <a:lnTo>
                      <a:pt x="9" y="269"/>
                    </a:lnTo>
                    <a:cubicBezTo>
                      <a:pt x="2" y="272"/>
                      <a:pt x="0" y="275"/>
                      <a:pt x="0" y="280"/>
                    </a:cubicBezTo>
                    <a:cubicBezTo>
                      <a:pt x="0" y="285"/>
                      <a:pt x="4" y="290"/>
                      <a:pt x="10" y="290"/>
                    </a:cubicBezTo>
                    <a:cubicBezTo>
                      <a:pt x="11" y="290"/>
                      <a:pt x="12" y="290"/>
                      <a:pt x="19" y="286"/>
                    </a:cubicBezTo>
                    <a:lnTo>
                      <a:pt x="295" y="15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260">
                <a:extLst>
                  <a:ext uri="{FF2B5EF4-FFF2-40B4-BE49-F238E27FC236}">
                    <a16:creationId xmlns:a16="http://schemas.microsoft.com/office/drawing/2014/main" id="{FF4045CB-E097-499F-A34E-C902806987A6}"/>
                  </a:ext>
                </a:extLst>
              </p:cNvPr>
              <p:cNvSpPr>
                <a:spLocks noEditPoint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25379367" y="5953125"/>
                <a:ext cx="161925" cy="327025"/>
              </a:xfrm>
              <a:custGeom>
                <a:avLst/>
                <a:gdLst>
                  <a:gd name="T0" fmla="*/ 206 w 206"/>
                  <a:gd name="T1" fmla="*/ 102 h 357"/>
                  <a:gd name="T2" fmla="*/ 146 w 206"/>
                  <a:gd name="T3" fmla="*/ 0 h 357"/>
                  <a:gd name="T4" fmla="*/ 0 w 206"/>
                  <a:gd name="T5" fmla="*/ 255 h 357"/>
                  <a:gd name="T6" fmla="*/ 60 w 206"/>
                  <a:gd name="T7" fmla="*/ 357 h 357"/>
                  <a:gd name="T8" fmla="*/ 206 w 206"/>
                  <a:gd name="T9" fmla="*/ 102 h 357"/>
                  <a:gd name="T10" fmla="*/ 53 w 206"/>
                  <a:gd name="T11" fmla="*/ 171 h 357"/>
                  <a:gd name="T12" fmla="*/ 91 w 206"/>
                  <a:gd name="T13" fmla="*/ 63 h 357"/>
                  <a:gd name="T14" fmla="*/ 146 w 206"/>
                  <a:gd name="T15" fmla="*/ 11 h 357"/>
                  <a:gd name="T16" fmla="*/ 173 w 206"/>
                  <a:gd name="T17" fmla="*/ 71 h 357"/>
                  <a:gd name="T18" fmla="*/ 157 w 206"/>
                  <a:gd name="T19" fmla="*/ 171 h 357"/>
                  <a:gd name="T20" fmla="*/ 53 w 206"/>
                  <a:gd name="T21" fmla="*/ 171 h 357"/>
                  <a:gd name="T22" fmla="*/ 153 w 206"/>
                  <a:gd name="T23" fmla="*/ 186 h 357"/>
                  <a:gd name="T24" fmla="*/ 118 w 206"/>
                  <a:gd name="T25" fmla="*/ 288 h 357"/>
                  <a:gd name="T26" fmla="*/ 60 w 206"/>
                  <a:gd name="T27" fmla="*/ 346 h 357"/>
                  <a:gd name="T28" fmla="*/ 33 w 206"/>
                  <a:gd name="T29" fmla="*/ 285 h 357"/>
                  <a:gd name="T30" fmla="*/ 49 w 206"/>
                  <a:gd name="T31" fmla="*/ 186 h 357"/>
                  <a:gd name="T32" fmla="*/ 153 w 206"/>
                  <a:gd name="T33" fmla="*/ 18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6" h="357">
                    <a:moveTo>
                      <a:pt x="206" y="102"/>
                    </a:moveTo>
                    <a:cubicBezTo>
                      <a:pt x="206" y="69"/>
                      <a:pt x="197" y="0"/>
                      <a:pt x="146" y="0"/>
                    </a:cubicBezTo>
                    <a:cubicBezTo>
                      <a:pt x="77" y="0"/>
                      <a:pt x="0" y="141"/>
                      <a:pt x="0" y="255"/>
                    </a:cubicBezTo>
                    <a:cubicBezTo>
                      <a:pt x="0" y="302"/>
                      <a:pt x="15" y="357"/>
                      <a:pt x="60" y="357"/>
                    </a:cubicBezTo>
                    <a:cubicBezTo>
                      <a:pt x="130" y="357"/>
                      <a:pt x="206" y="214"/>
                      <a:pt x="206" y="102"/>
                    </a:cubicBezTo>
                    <a:close/>
                    <a:moveTo>
                      <a:pt x="53" y="171"/>
                    </a:moveTo>
                    <a:cubicBezTo>
                      <a:pt x="61" y="139"/>
                      <a:pt x="71" y="99"/>
                      <a:pt x="91" y="63"/>
                    </a:cubicBezTo>
                    <a:cubicBezTo>
                      <a:pt x="105" y="39"/>
                      <a:pt x="123" y="11"/>
                      <a:pt x="146" y="11"/>
                    </a:cubicBezTo>
                    <a:cubicBezTo>
                      <a:pt x="170" y="11"/>
                      <a:pt x="173" y="43"/>
                      <a:pt x="173" y="71"/>
                    </a:cubicBezTo>
                    <a:cubicBezTo>
                      <a:pt x="173" y="96"/>
                      <a:pt x="169" y="121"/>
                      <a:pt x="157" y="171"/>
                    </a:cubicBezTo>
                    <a:lnTo>
                      <a:pt x="53" y="171"/>
                    </a:lnTo>
                    <a:close/>
                    <a:moveTo>
                      <a:pt x="153" y="186"/>
                    </a:moveTo>
                    <a:cubicBezTo>
                      <a:pt x="147" y="209"/>
                      <a:pt x="137" y="252"/>
                      <a:pt x="118" y="288"/>
                    </a:cubicBezTo>
                    <a:cubicBezTo>
                      <a:pt x="100" y="322"/>
                      <a:pt x="81" y="346"/>
                      <a:pt x="60" y="346"/>
                    </a:cubicBezTo>
                    <a:cubicBezTo>
                      <a:pt x="44" y="346"/>
                      <a:pt x="33" y="332"/>
                      <a:pt x="33" y="285"/>
                    </a:cubicBezTo>
                    <a:cubicBezTo>
                      <a:pt x="33" y="264"/>
                      <a:pt x="36" y="235"/>
                      <a:pt x="49" y="186"/>
                    </a:cubicBezTo>
                    <a:lnTo>
                      <a:pt x="153" y="18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454" name="TextBox 1453">
              <a:extLst>
                <a:ext uri="{FF2B5EF4-FFF2-40B4-BE49-F238E27FC236}">
                  <a16:creationId xmlns:a16="http://schemas.microsoft.com/office/drawing/2014/main" id="{006DCF30-7946-4C7D-BEB4-4A4CFF15B16E}"/>
                </a:ext>
              </a:extLst>
            </p:cNvPr>
            <p:cNvSpPr txBox="1"/>
            <p:nvPr/>
          </p:nvSpPr>
          <p:spPr>
            <a:xfrm>
              <a:off x="21941601" y="6104353"/>
              <a:ext cx="533539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(threshold set adaptively)</a:t>
              </a:r>
            </a:p>
          </p:txBody>
        </p:sp>
        <p:sp>
          <p:nvSpPr>
            <p:cNvPr id="1452" name="TextBox 1451">
              <a:extLst>
                <a:ext uri="{FF2B5EF4-FFF2-40B4-BE49-F238E27FC236}">
                  <a16:creationId xmlns:a16="http://schemas.microsoft.com/office/drawing/2014/main" id="{B920CBF4-5DC8-4032-B581-61C2ED356292}"/>
                </a:ext>
              </a:extLst>
            </p:cNvPr>
            <p:cNvSpPr txBox="1"/>
            <p:nvPr/>
          </p:nvSpPr>
          <p:spPr>
            <a:xfrm>
              <a:off x="21602535" y="5644948"/>
              <a:ext cx="678133" cy="49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2.</a:t>
              </a:r>
            </a:p>
          </p:txBody>
        </p:sp>
      </p:grpSp>
      <p:sp>
        <p:nvSpPr>
          <p:cNvPr id="913" name="TextBox 912">
            <a:extLst>
              <a:ext uri="{FF2B5EF4-FFF2-40B4-BE49-F238E27FC236}">
                <a16:creationId xmlns:a16="http://schemas.microsoft.com/office/drawing/2014/main" id="{3E1E8088-94B0-46FB-BB24-81FDB6C945FE}"/>
              </a:ext>
            </a:extLst>
          </p:cNvPr>
          <p:cNvSpPr txBox="1"/>
          <p:nvPr/>
        </p:nvSpPr>
        <p:spPr>
          <a:xfrm>
            <a:off x="793132" y="8417875"/>
            <a:ext cx="476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31800">
              <a:buFont typeface="Arial"/>
              <a:buChar char="●"/>
            </a:pPr>
            <a:r>
              <a:rPr lang="en-US" sz="3200" dirty="0"/>
              <a:t>Difference image:</a:t>
            </a:r>
            <a:endParaRPr lang="en-GB" dirty="0"/>
          </a:p>
        </p:txBody>
      </p:sp>
      <p:grpSp>
        <p:nvGrpSpPr>
          <p:cNvPr id="1400" name="Group 1399">
            <a:extLst>
              <a:ext uri="{FF2B5EF4-FFF2-40B4-BE49-F238E27FC236}">
                <a16:creationId xmlns:a16="http://schemas.microsoft.com/office/drawing/2014/main" id="{B81C3B19-172F-4DFB-A318-A0DEC3874DD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330320" y="8563530"/>
            <a:ext cx="5427663" cy="431800"/>
            <a:chOff x="5470526" y="8308975"/>
            <a:chExt cx="5427663" cy="431800"/>
          </a:xfrm>
        </p:grpSpPr>
        <p:sp>
          <p:nvSpPr>
            <p:cNvPr id="30" name="Freeform 138">
              <a:extLst>
                <a:ext uri="{FF2B5EF4-FFF2-40B4-BE49-F238E27FC236}">
                  <a16:creationId xmlns:a16="http://schemas.microsoft.com/office/drawing/2014/main" id="{86D21D82-D977-4C9F-897B-AF2DBFC92964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5470526" y="8323263"/>
              <a:ext cx="284163" cy="309563"/>
            </a:xfrm>
            <a:custGeom>
              <a:avLst/>
              <a:gdLst>
                <a:gd name="T0" fmla="*/ 197 w 368"/>
                <a:gd name="T1" fmla="*/ 9 h 357"/>
                <a:gd name="T2" fmla="*/ 184 w 368"/>
                <a:gd name="T3" fmla="*/ 0 h 357"/>
                <a:gd name="T4" fmla="*/ 171 w 368"/>
                <a:gd name="T5" fmla="*/ 9 h 357"/>
                <a:gd name="T6" fmla="*/ 2 w 368"/>
                <a:gd name="T7" fmla="*/ 347 h 357"/>
                <a:gd name="T8" fmla="*/ 0 w 368"/>
                <a:gd name="T9" fmla="*/ 353 h 357"/>
                <a:gd name="T10" fmla="*/ 11 w 368"/>
                <a:gd name="T11" fmla="*/ 357 h 357"/>
                <a:gd name="T12" fmla="*/ 357 w 368"/>
                <a:gd name="T13" fmla="*/ 357 h 357"/>
                <a:gd name="T14" fmla="*/ 368 w 368"/>
                <a:gd name="T15" fmla="*/ 353 h 357"/>
                <a:gd name="T16" fmla="*/ 365 w 368"/>
                <a:gd name="T17" fmla="*/ 347 h 357"/>
                <a:gd name="T18" fmla="*/ 197 w 368"/>
                <a:gd name="T19" fmla="*/ 9 h 357"/>
                <a:gd name="T20" fmla="*/ 168 w 368"/>
                <a:gd name="T21" fmla="*/ 50 h 357"/>
                <a:gd name="T22" fmla="*/ 302 w 368"/>
                <a:gd name="T23" fmla="*/ 319 h 357"/>
                <a:gd name="T24" fmla="*/ 33 w 368"/>
                <a:gd name="T25" fmla="*/ 319 h 357"/>
                <a:gd name="T26" fmla="*/ 168 w 368"/>
                <a:gd name="T27" fmla="*/ 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197" y="9"/>
                  </a:moveTo>
                  <a:cubicBezTo>
                    <a:pt x="193" y="3"/>
                    <a:pt x="192" y="0"/>
                    <a:pt x="184" y="0"/>
                  </a:cubicBezTo>
                  <a:cubicBezTo>
                    <a:pt x="175" y="0"/>
                    <a:pt x="174" y="3"/>
                    <a:pt x="171" y="9"/>
                  </a:cubicBezTo>
                  <a:lnTo>
                    <a:pt x="2" y="347"/>
                  </a:lnTo>
                  <a:cubicBezTo>
                    <a:pt x="0" y="352"/>
                    <a:pt x="0" y="353"/>
                    <a:pt x="0" y="353"/>
                  </a:cubicBezTo>
                  <a:cubicBezTo>
                    <a:pt x="0" y="357"/>
                    <a:pt x="3" y="357"/>
                    <a:pt x="11" y="357"/>
                  </a:cubicBezTo>
                  <a:lnTo>
                    <a:pt x="357" y="357"/>
                  </a:lnTo>
                  <a:cubicBezTo>
                    <a:pt x="365" y="357"/>
                    <a:pt x="368" y="357"/>
                    <a:pt x="368" y="353"/>
                  </a:cubicBezTo>
                  <a:cubicBezTo>
                    <a:pt x="368" y="353"/>
                    <a:pt x="368" y="352"/>
                    <a:pt x="365" y="347"/>
                  </a:cubicBezTo>
                  <a:lnTo>
                    <a:pt x="197" y="9"/>
                  </a:lnTo>
                  <a:close/>
                  <a:moveTo>
                    <a:pt x="168" y="50"/>
                  </a:moveTo>
                  <a:lnTo>
                    <a:pt x="302" y="319"/>
                  </a:lnTo>
                  <a:lnTo>
                    <a:pt x="33" y="319"/>
                  </a:lnTo>
                  <a:lnTo>
                    <a:pt x="168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39">
              <a:extLst>
                <a:ext uri="{FF2B5EF4-FFF2-40B4-BE49-F238E27FC236}">
                  <a16:creationId xmlns:a16="http://schemas.microsoft.com/office/drawing/2014/main" id="{DB8E6B3F-A215-48D0-8BEF-8AD4FCC5CE09}"/>
                </a:ext>
              </a:extLst>
            </p:cNvPr>
            <p:cNvSpPr>
              <a:spLocks noEditPoints="1"/>
            </p:cNvSpPr>
            <p:nvPr>
              <p:custDataLst>
                <p:tags r:id="rId40"/>
              </p:custDataLst>
            </p:nvPr>
          </p:nvSpPr>
          <p:spPr bwMode="auto">
            <a:xfrm>
              <a:off x="5902326" y="8474075"/>
              <a:ext cx="257175" cy="101600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6" name="Freeform 140">
              <a:extLst>
                <a:ext uri="{FF2B5EF4-FFF2-40B4-BE49-F238E27FC236}">
                  <a16:creationId xmlns:a16="http://schemas.microsoft.com/office/drawing/2014/main" id="{6997A508-AE70-4099-8ED6-6F1B2679CF61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6300789" y="8337550"/>
              <a:ext cx="179388" cy="295275"/>
            </a:xfrm>
            <a:custGeom>
              <a:avLst/>
              <a:gdLst>
                <a:gd name="T0" fmla="*/ 169 w 231"/>
                <a:gd name="T1" fmla="*/ 38 h 340"/>
                <a:gd name="T2" fmla="*/ 215 w 231"/>
                <a:gd name="T3" fmla="*/ 15 h 340"/>
                <a:gd name="T4" fmla="*/ 231 w 231"/>
                <a:gd name="T5" fmla="*/ 6 h 340"/>
                <a:gd name="T6" fmla="*/ 223 w 231"/>
                <a:gd name="T7" fmla="*/ 0 h 340"/>
                <a:gd name="T8" fmla="*/ 157 w 231"/>
                <a:gd name="T9" fmla="*/ 1 h 340"/>
                <a:gd name="T10" fmla="*/ 91 w 231"/>
                <a:gd name="T11" fmla="*/ 0 h 340"/>
                <a:gd name="T12" fmla="*/ 81 w 231"/>
                <a:gd name="T13" fmla="*/ 10 h 340"/>
                <a:gd name="T14" fmla="*/ 95 w 231"/>
                <a:gd name="T15" fmla="*/ 15 h 340"/>
                <a:gd name="T16" fmla="*/ 129 w 231"/>
                <a:gd name="T17" fmla="*/ 25 h 340"/>
                <a:gd name="T18" fmla="*/ 128 w 231"/>
                <a:gd name="T19" fmla="*/ 33 h 340"/>
                <a:gd name="T20" fmla="*/ 61 w 231"/>
                <a:gd name="T21" fmla="*/ 301 h 340"/>
                <a:gd name="T22" fmla="*/ 16 w 231"/>
                <a:gd name="T23" fmla="*/ 325 h 340"/>
                <a:gd name="T24" fmla="*/ 0 w 231"/>
                <a:gd name="T25" fmla="*/ 335 h 340"/>
                <a:gd name="T26" fmla="*/ 7 w 231"/>
                <a:gd name="T27" fmla="*/ 340 h 340"/>
                <a:gd name="T28" fmla="*/ 72 w 231"/>
                <a:gd name="T29" fmla="*/ 339 h 340"/>
                <a:gd name="T30" fmla="*/ 139 w 231"/>
                <a:gd name="T31" fmla="*/ 340 h 340"/>
                <a:gd name="T32" fmla="*/ 149 w 231"/>
                <a:gd name="T33" fmla="*/ 331 h 340"/>
                <a:gd name="T34" fmla="*/ 134 w 231"/>
                <a:gd name="T35" fmla="*/ 325 h 340"/>
                <a:gd name="T36" fmla="*/ 113 w 231"/>
                <a:gd name="T37" fmla="*/ 324 h 340"/>
                <a:gd name="T38" fmla="*/ 100 w 231"/>
                <a:gd name="T39" fmla="*/ 315 h 340"/>
                <a:gd name="T40" fmla="*/ 102 w 231"/>
                <a:gd name="T41" fmla="*/ 304 h 340"/>
                <a:gd name="T42" fmla="*/ 169 w 231"/>
                <a:gd name="T43" fmla="*/ 3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1" h="340">
                  <a:moveTo>
                    <a:pt x="169" y="38"/>
                  </a:moveTo>
                  <a:cubicBezTo>
                    <a:pt x="174" y="20"/>
                    <a:pt x="175" y="15"/>
                    <a:pt x="215" y="15"/>
                  </a:cubicBezTo>
                  <a:cubicBezTo>
                    <a:pt x="227" y="15"/>
                    <a:pt x="231" y="15"/>
                    <a:pt x="231" y="6"/>
                  </a:cubicBezTo>
                  <a:cubicBezTo>
                    <a:pt x="231" y="0"/>
                    <a:pt x="225" y="0"/>
                    <a:pt x="223" y="0"/>
                  </a:cubicBezTo>
                  <a:cubicBezTo>
                    <a:pt x="209" y="0"/>
                    <a:pt x="172" y="1"/>
                    <a:pt x="157" y="1"/>
                  </a:cubicBezTo>
                  <a:cubicBezTo>
                    <a:pt x="142" y="1"/>
                    <a:pt x="106" y="0"/>
                    <a:pt x="91" y="0"/>
                  </a:cubicBezTo>
                  <a:cubicBezTo>
                    <a:pt x="87" y="0"/>
                    <a:pt x="81" y="0"/>
                    <a:pt x="81" y="10"/>
                  </a:cubicBezTo>
                  <a:cubicBezTo>
                    <a:pt x="81" y="15"/>
                    <a:pt x="85" y="15"/>
                    <a:pt x="95" y="15"/>
                  </a:cubicBezTo>
                  <a:cubicBezTo>
                    <a:pt x="116" y="15"/>
                    <a:pt x="129" y="15"/>
                    <a:pt x="129" y="25"/>
                  </a:cubicBezTo>
                  <a:cubicBezTo>
                    <a:pt x="129" y="27"/>
                    <a:pt x="129" y="28"/>
                    <a:pt x="128" y="33"/>
                  </a:cubicBezTo>
                  <a:lnTo>
                    <a:pt x="61" y="301"/>
                  </a:lnTo>
                  <a:cubicBezTo>
                    <a:pt x="57" y="320"/>
                    <a:pt x="55" y="325"/>
                    <a:pt x="16" y="325"/>
                  </a:cubicBezTo>
                  <a:cubicBezTo>
                    <a:pt x="4" y="325"/>
                    <a:pt x="0" y="325"/>
                    <a:pt x="0" y="335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2" y="340"/>
                    <a:pt x="58" y="339"/>
                    <a:pt x="72" y="339"/>
                  </a:cubicBezTo>
                  <a:cubicBezTo>
                    <a:pt x="87" y="339"/>
                    <a:pt x="124" y="340"/>
                    <a:pt x="139" y="340"/>
                  </a:cubicBezTo>
                  <a:cubicBezTo>
                    <a:pt x="143" y="340"/>
                    <a:pt x="149" y="340"/>
                    <a:pt x="149" y="331"/>
                  </a:cubicBezTo>
                  <a:cubicBezTo>
                    <a:pt x="149" y="325"/>
                    <a:pt x="145" y="325"/>
                    <a:pt x="134" y="325"/>
                  </a:cubicBezTo>
                  <a:cubicBezTo>
                    <a:pt x="125" y="325"/>
                    <a:pt x="123" y="325"/>
                    <a:pt x="113" y="324"/>
                  </a:cubicBezTo>
                  <a:cubicBezTo>
                    <a:pt x="102" y="323"/>
                    <a:pt x="100" y="321"/>
                    <a:pt x="100" y="315"/>
                  </a:cubicBezTo>
                  <a:cubicBezTo>
                    <a:pt x="100" y="311"/>
                    <a:pt x="101" y="307"/>
                    <a:pt x="102" y="304"/>
                  </a:cubicBezTo>
                  <a:lnTo>
                    <a:pt x="169" y="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7" name="Freeform 141">
              <a:extLst>
                <a:ext uri="{FF2B5EF4-FFF2-40B4-BE49-F238E27FC236}">
                  <a16:creationId xmlns:a16="http://schemas.microsoft.com/office/drawing/2014/main" id="{7168720E-2003-4B2A-8230-9B1787306DBD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6605589" y="8516938"/>
              <a:ext cx="236538" cy="1587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0" name="Freeform 142">
              <a:extLst>
                <a:ext uri="{FF2B5EF4-FFF2-40B4-BE49-F238E27FC236}">
                  <a16:creationId xmlns:a16="http://schemas.microsoft.com/office/drawing/2014/main" id="{571E98DD-7012-4732-9F30-A3A137C0201A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6975476" y="8337550"/>
              <a:ext cx="276225" cy="295275"/>
            </a:xfrm>
            <a:custGeom>
              <a:avLst/>
              <a:gdLst>
                <a:gd name="T0" fmla="*/ 59 w 356"/>
                <a:gd name="T1" fmla="*/ 301 h 340"/>
                <a:gd name="T2" fmla="*/ 13 w 356"/>
                <a:gd name="T3" fmla="*/ 325 h 340"/>
                <a:gd name="T4" fmla="*/ 0 w 356"/>
                <a:gd name="T5" fmla="*/ 335 h 340"/>
                <a:gd name="T6" fmla="*/ 13 w 356"/>
                <a:gd name="T7" fmla="*/ 340 h 340"/>
                <a:gd name="T8" fmla="*/ 191 w 356"/>
                <a:gd name="T9" fmla="*/ 340 h 340"/>
                <a:gd name="T10" fmla="*/ 329 w 356"/>
                <a:gd name="T11" fmla="*/ 233 h 340"/>
                <a:gd name="T12" fmla="*/ 252 w 356"/>
                <a:gd name="T13" fmla="*/ 162 h 340"/>
                <a:gd name="T14" fmla="*/ 356 w 356"/>
                <a:gd name="T15" fmla="*/ 69 h 340"/>
                <a:gd name="T16" fmla="*/ 263 w 356"/>
                <a:gd name="T17" fmla="*/ 0 h 340"/>
                <a:gd name="T18" fmla="*/ 95 w 356"/>
                <a:gd name="T19" fmla="*/ 0 h 340"/>
                <a:gd name="T20" fmla="*/ 81 w 356"/>
                <a:gd name="T21" fmla="*/ 10 h 340"/>
                <a:gd name="T22" fmla="*/ 95 w 356"/>
                <a:gd name="T23" fmla="*/ 15 h 340"/>
                <a:gd name="T24" fmla="*/ 114 w 356"/>
                <a:gd name="T25" fmla="*/ 16 h 340"/>
                <a:gd name="T26" fmla="*/ 127 w 356"/>
                <a:gd name="T27" fmla="*/ 24 h 340"/>
                <a:gd name="T28" fmla="*/ 125 w 356"/>
                <a:gd name="T29" fmla="*/ 34 h 340"/>
                <a:gd name="T30" fmla="*/ 59 w 356"/>
                <a:gd name="T31" fmla="*/ 301 h 340"/>
                <a:gd name="T32" fmla="*/ 134 w 356"/>
                <a:gd name="T33" fmla="*/ 158 h 340"/>
                <a:gd name="T34" fmla="*/ 165 w 356"/>
                <a:gd name="T35" fmla="*/ 34 h 340"/>
                <a:gd name="T36" fmla="*/ 192 w 356"/>
                <a:gd name="T37" fmla="*/ 15 h 340"/>
                <a:gd name="T38" fmla="*/ 256 w 356"/>
                <a:gd name="T39" fmla="*/ 15 h 340"/>
                <a:gd name="T40" fmla="*/ 310 w 356"/>
                <a:gd name="T41" fmla="*/ 67 h 340"/>
                <a:gd name="T42" fmla="*/ 207 w 356"/>
                <a:gd name="T43" fmla="*/ 158 h 340"/>
                <a:gd name="T44" fmla="*/ 134 w 356"/>
                <a:gd name="T45" fmla="*/ 158 h 340"/>
                <a:gd name="T46" fmla="*/ 111 w 356"/>
                <a:gd name="T47" fmla="*/ 325 h 340"/>
                <a:gd name="T48" fmla="*/ 100 w 356"/>
                <a:gd name="T49" fmla="*/ 324 h 340"/>
                <a:gd name="T50" fmla="*/ 94 w 356"/>
                <a:gd name="T51" fmla="*/ 319 h 340"/>
                <a:gd name="T52" fmla="*/ 96 w 356"/>
                <a:gd name="T53" fmla="*/ 308 h 340"/>
                <a:gd name="T54" fmla="*/ 131 w 356"/>
                <a:gd name="T55" fmla="*/ 169 h 340"/>
                <a:gd name="T56" fmla="*/ 225 w 356"/>
                <a:gd name="T57" fmla="*/ 169 h 340"/>
                <a:gd name="T58" fmla="*/ 282 w 356"/>
                <a:gd name="T59" fmla="*/ 227 h 340"/>
                <a:gd name="T60" fmla="*/ 179 w 356"/>
                <a:gd name="T61" fmla="*/ 325 h 340"/>
                <a:gd name="T62" fmla="*/ 111 w 356"/>
                <a:gd name="T63" fmla="*/ 32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6" h="340">
                  <a:moveTo>
                    <a:pt x="59" y="301"/>
                  </a:moveTo>
                  <a:cubicBezTo>
                    <a:pt x="54" y="321"/>
                    <a:pt x="53" y="325"/>
                    <a:pt x="13" y="325"/>
                  </a:cubicBezTo>
                  <a:cubicBezTo>
                    <a:pt x="5" y="325"/>
                    <a:pt x="0" y="325"/>
                    <a:pt x="0" y="335"/>
                  </a:cubicBezTo>
                  <a:cubicBezTo>
                    <a:pt x="0" y="340"/>
                    <a:pt x="4" y="340"/>
                    <a:pt x="13" y="340"/>
                  </a:cubicBezTo>
                  <a:lnTo>
                    <a:pt x="191" y="340"/>
                  </a:lnTo>
                  <a:cubicBezTo>
                    <a:pt x="270" y="340"/>
                    <a:pt x="329" y="281"/>
                    <a:pt x="329" y="233"/>
                  </a:cubicBezTo>
                  <a:cubicBezTo>
                    <a:pt x="329" y="197"/>
                    <a:pt x="300" y="168"/>
                    <a:pt x="252" y="162"/>
                  </a:cubicBezTo>
                  <a:cubicBezTo>
                    <a:pt x="303" y="153"/>
                    <a:pt x="356" y="116"/>
                    <a:pt x="356" y="69"/>
                  </a:cubicBezTo>
                  <a:cubicBezTo>
                    <a:pt x="356" y="32"/>
                    <a:pt x="323" y="0"/>
                    <a:pt x="263" y="0"/>
                  </a:cubicBezTo>
                  <a:lnTo>
                    <a:pt x="95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5"/>
                    <a:pt x="85" y="15"/>
                    <a:pt x="95" y="15"/>
                  </a:cubicBezTo>
                  <a:cubicBezTo>
                    <a:pt x="96" y="15"/>
                    <a:pt x="105" y="15"/>
                    <a:pt x="114" y="16"/>
                  </a:cubicBezTo>
                  <a:cubicBezTo>
                    <a:pt x="123" y="17"/>
                    <a:pt x="127" y="18"/>
                    <a:pt x="127" y="24"/>
                  </a:cubicBezTo>
                  <a:cubicBezTo>
                    <a:pt x="127" y="26"/>
                    <a:pt x="127" y="28"/>
                    <a:pt x="125" y="34"/>
                  </a:cubicBezTo>
                  <a:lnTo>
                    <a:pt x="59" y="301"/>
                  </a:lnTo>
                  <a:close/>
                  <a:moveTo>
                    <a:pt x="134" y="158"/>
                  </a:moveTo>
                  <a:lnTo>
                    <a:pt x="165" y="34"/>
                  </a:lnTo>
                  <a:cubicBezTo>
                    <a:pt x="169" y="17"/>
                    <a:pt x="170" y="15"/>
                    <a:pt x="192" y="15"/>
                  </a:cubicBezTo>
                  <a:lnTo>
                    <a:pt x="256" y="15"/>
                  </a:lnTo>
                  <a:cubicBezTo>
                    <a:pt x="300" y="15"/>
                    <a:pt x="310" y="45"/>
                    <a:pt x="310" y="67"/>
                  </a:cubicBezTo>
                  <a:cubicBezTo>
                    <a:pt x="310" y="110"/>
                    <a:pt x="267" y="158"/>
                    <a:pt x="207" y="158"/>
                  </a:cubicBezTo>
                  <a:lnTo>
                    <a:pt x="134" y="158"/>
                  </a:lnTo>
                  <a:close/>
                  <a:moveTo>
                    <a:pt x="111" y="325"/>
                  </a:moveTo>
                  <a:cubicBezTo>
                    <a:pt x="104" y="325"/>
                    <a:pt x="103" y="325"/>
                    <a:pt x="100" y="324"/>
                  </a:cubicBezTo>
                  <a:cubicBezTo>
                    <a:pt x="95" y="324"/>
                    <a:pt x="94" y="323"/>
                    <a:pt x="94" y="319"/>
                  </a:cubicBezTo>
                  <a:cubicBezTo>
                    <a:pt x="94" y="318"/>
                    <a:pt x="94" y="317"/>
                    <a:pt x="96" y="308"/>
                  </a:cubicBezTo>
                  <a:lnTo>
                    <a:pt x="131" y="169"/>
                  </a:lnTo>
                  <a:lnTo>
                    <a:pt x="225" y="169"/>
                  </a:lnTo>
                  <a:cubicBezTo>
                    <a:pt x="273" y="169"/>
                    <a:pt x="282" y="206"/>
                    <a:pt x="282" y="227"/>
                  </a:cubicBezTo>
                  <a:cubicBezTo>
                    <a:pt x="282" y="276"/>
                    <a:pt x="238" y="325"/>
                    <a:pt x="179" y="325"/>
                  </a:cubicBezTo>
                  <a:lnTo>
                    <a:pt x="111" y="3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2" name="Freeform 143">
              <a:extLst>
                <a:ext uri="{FF2B5EF4-FFF2-40B4-BE49-F238E27FC236}">
                  <a16:creationId xmlns:a16="http://schemas.microsoft.com/office/drawing/2014/main" id="{8152BECA-69CB-44CA-BCCA-A0B316E20671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7399339" y="8474075"/>
              <a:ext cx="257175" cy="101600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3" name="Freeform 144">
              <a:extLst>
                <a:ext uri="{FF2B5EF4-FFF2-40B4-BE49-F238E27FC236}">
                  <a16:creationId xmlns:a16="http://schemas.microsoft.com/office/drawing/2014/main" id="{590E254E-A18D-43EC-8DD6-52C7529D5DCF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7800976" y="8337550"/>
              <a:ext cx="276225" cy="295275"/>
            </a:xfrm>
            <a:custGeom>
              <a:avLst/>
              <a:gdLst>
                <a:gd name="T0" fmla="*/ 131 w 356"/>
                <a:gd name="T1" fmla="*/ 183 h 340"/>
                <a:gd name="T2" fmla="*/ 216 w 356"/>
                <a:gd name="T3" fmla="*/ 183 h 340"/>
                <a:gd name="T4" fmla="*/ 356 w 356"/>
                <a:gd name="T5" fmla="*/ 75 h 340"/>
                <a:gd name="T6" fmla="*/ 258 w 356"/>
                <a:gd name="T7" fmla="*/ 0 h 340"/>
                <a:gd name="T8" fmla="*/ 96 w 356"/>
                <a:gd name="T9" fmla="*/ 0 h 340"/>
                <a:gd name="T10" fmla="*/ 81 w 356"/>
                <a:gd name="T11" fmla="*/ 9 h 340"/>
                <a:gd name="T12" fmla="*/ 95 w 356"/>
                <a:gd name="T13" fmla="*/ 15 h 340"/>
                <a:gd name="T14" fmla="*/ 117 w 356"/>
                <a:gd name="T15" fmla="*/ 16 h 340"/>
                <a:gd name="T16" fmla="*/ 128 w 356"/>
                <a:gd name="T17" fmla="*/ 24 h 340"/>
                <a:gd name="T18" fmla="*/ 126 w 356"/>
                <a:gd name="T19" fmla="*/ 34 h 340"/>
                <a:gd name="T20" fmla="*/ 59 w 356"/>
                <a:gd name="T21" fmla="*/ 301 h 340"/>
                <a:gd name="T22" fmla="*/ 14 w 356"/>
                <a:gd name="T23" fmla="*/ 325 h 340"/>
                <a:gd name="T24" fmla="*/ 0 w 356"/>
                <a:gd name="T25" fmla="*/ 334 h 340"/>
                <a:gd name="T26" fmla="*/ 7 w 356"/>
                <a:gd name="T27" fmla="*/ 340 h 340"/>
                <a:gd name="T28" fmla="*/ 71 w 356"/>
                <a:gd name="T29" fmla="*/ 339 h 340"/>
                <a:gd name="T30" fmla="*/ 102 w 356"/>
                <a:gd name="T31" fmla="*/ 339 h 340"/>
                <a:gd name="T32" fmla="*/ 135 w 356"/>
                <a:gd name="T33" fmla="*/ 340 h 340"/>
                <a:gd name="T34" fmla="*/ 145 w 356"/>
                <a:gd name="T35" fmla="*/ 330 h 340"/>
                <a:gd name="T36" fmla="*/ 131 w 356"/>
                <a:gd name="T37" fmla="*/ 325 h 340"/>
                <a:gd name="T38" fmla="*/ 98 w 356"/>
                <a:gd name="T39" fmla="*/ 316 h 340"/>
                <a:gd name="T40" fmla="*/ 100 w 356"/>
                <a:gd name="T41" fmla="*/ 307 h 340"/>
                <a:gd name="T42" fmla="*/ 131 w 356"/>
                <a:gd name="T43" fmla="*/ 183 h 340"/>
                <a:gd name="T44" fmla="*/ 167 w 356"/>
                <a:gd name="T45" fmla="*/ 34 h 340"/>
                <a:gd name="T46" fmla="*/ 194 w 356"/>
                <a:gd name="T47" fmla="*/ 15 h 340"/>
                <a:gd name="T48" fmla="*/ 242 w 356"/>
                <a:gd name="T49" fmla="*/ 15 h 340"/>
                <a:gd name="T50" fmla="*/ 309 w 356"/>
                <a:gd name="T51" fmla="*/ 63 h 340"/>
                <a:gd name="T52" fmla="*/ 280 w 356"/>
                <a:gd name="T53" fmla="*/ 143 h 340"/>
                <a:gd name="T54" fmla="*/ 203 w 356"/>
                <a:gd name="T55" fmla="*/ 170 h 340"/>
                <a:gd name="T56" fmla="*/ 133 w 356"/>
                <a:gd name="T57" fmla="*/ 170 h 340"/>
                <a:gd name="T58" fmla="*/ 167 w 356"/>
                <a:gd name="T5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6" h="340">
                  <a:moveTo>
                    <a:pt x="131" y="183"/>
                  </a:moveTo>
                  <a:lnTo>
                    <a:pt x="216" y="183"/>
                  </a:lnTo>
                  <a:cubicBezTo>
                    <a:pt x="286" y="183"/>
                    <a:pt x="356" y="131"/>
                    <a:pt x="356" y="75"/>
                  </a:cubicBezTo>
                  <a:cubicBezTo>
                    <a:pt x="356" y="37"/>
                    <a:pt x="323" y="0"/>
                    <a:pt x="258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9"/>
                  </a:cubicBezTo>
                  <a:cubicBezTo>
                    <a:pt x="81" y="15"/>
                    <a:pt x="86" y="15"/>
                    <a:pt x="95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7" y="28"/>
                    <a:pt x="126" y="34"/>
                  </a:cubicBezTo>
                  <a:lnTo>
                    <a:pt x="59" y="301"/>
                  </a:ln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1" y="340"/>
                    <a:pt x="57" y="339"/>
                    <a:pt x="71" y="339"/>
                  </a:cubicBezTo>
                  <a:cubicBezTo>
                    <a:pt x="81" y="339"/>
                    <a:pt x="92" y="339"/>
                    <a:pt x="102" y="339"/>
                  </a:cubicBezTo>
                  <a:cubicBezTo>
                    <a:pt x="113" y="339"/>
                    <a:pt x="124" y="340"/>
                    <a:pt x="135" y="340"/>
                  </a:cubicBezTo>
                  <a:cubicBezTo>
                    <a:pt x="138" y="340"/>
                    <a:pt x="145" y="340"/>
                    <a:pt x="145" y="330"/>
                  </a:cubicBezTo>
                  <a:cubicBezTo>
                    <a:pt x="145" y="325"/>
                    <a:pt x="140" y="325"/>
                    <a:pt x="131" y="325"/>
                  </a:cubicBezTo>
                  <a:cubicBezTo>
                    <a:pt x="112" y="325"/>
                    <a:pt x="98" y="325"/>
                    <a:pt x="98" y="316"/>
                  </a:cubicBezTo>
                  <a:cubicBezTo>
                    <a:pt x="98" y="313"/>
                    <a:pt x="99" y="310"/>
                    <a:pt x="100" y="307"/>
                  </a:cubicBezTo>
                  <a:lnTo>
                    <a:pt x="131" y="183"/>
                  </a:lnTo>
                  <a:close/>
                  <a:moveTo>
                    <a:pt x="167" y="34"/>
                  </a:moveTo>
                  <a:cubicBezTo>
                    <a:pt x="171" y="17"/>
                    <a:pt x="172" y="15"/>
                    <a:pt x="194" y="15"/>
                  </a:cubicBezTo>
                  <a:lnTo>
                    <a:pt x="242" y="15"/>
                  </a:lnTo>
                  <a:cubicBezTo>
                    <a:pt x="283" y="15"/>
                    <a:pt x="309" y="29"/>
                    <a:pt x="309" y="63"/>
                  </a:cubicBezTo>
                  <a:cubicBezTo>
                    <a:pt x="309" y="82"/>
                    <a:pt x="299" y="125"/>
                    <a:pt x="280" y="143"/>
                  </a:cubicBezTo>
                  <a:cubicBezTo>
                    <a:pt x="255" y="166"/>
                    <a:pt x="225" y="170"/>
                    <a:pt x="203" y="170"/>
                  </a:cubicBezTo>
                  <a:lnTo>
                    <a:pt x="133" y="170"/>
                  </a:ln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4" name="Freeform 145">
              <a:extLst>
                <a:ext uri="{FF2B5EF4-FFF2-40B4-BE49-F238E27FC236}">
                  <a16:creationId xmlns:a16="http://schemas.microsoft.com/office/drawing/2014/main" id="{DC4FFA18-6F2D-4922-8AA8-D602E41F43B4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8197851" y="8431213"/>
              <a:ext cx="141288" cy="185738"/>
            </a:xfrm>
            <a:custGeom>
              <a:avLst/>
              <a:gdLst>
                <a:gd name="T0" fmla="*/ 105 w 184"/>
                <a:gd name="T1" fmla="*/ 19 h 215"/>
                <a:gd name="T2" fmla="*/ 92 w 184"/>
                <a:gd name="T3" fmla="*/ 0 h 215"/>
                <a:gd name="T4" fmla="*/ 79 w 184"/>
                <a:gd name="T5" fmla="*/ 13 h 215"/>
                <a:gd name="T6" fmla="*/ 79 w 184"/>
                <a:gd name="T7" fmla="*/ 20 h 215"/>
                <a:gd name="T8" fmla="*/ 86 w 184"/>
                <a:gd name="T9" fmla="*/ 97 h 215"/>
                <a:gd name="T10" fmla="*/ 23 w 184"/>
                <a:gd name="T11" fmla="*/ 51 h 215"/>
                <a:gd name="T12" fmla="*/ 14 w 184"/>
                <a:gd name="T13" fmla="*/ 47 h 215"/>
                <a:gd name="T14" fmla="*/ 0 w 184"/>
                <a:gd name="T15" fmla="*/ 61 h 215"/>
                <a:gd name="T16" fmla="*/ 10 w 184"/>
                <a:gd name="T17" fmla="*/ 74 h 215"/>
                <a:gd name="T18" fmla="*/ 81 w 184"/>
                <a:gd name="T19" fmla="*/ 108 h 215"/>
                <a:gd name="T20" fmla="*/ 12 w 184"/>
                <a:gd name="T21" fmla="*/ 141 h 215"/>
                <a:gd name="T22" fmla="*/ 0 w 184"/>
                <a:gd name="T23" fmla="*/ 154 h 215"/>
                <a:gd name="T24" fmla="*/ 14 w 184"/>
                <a:gd name="T25" fmla="*/ 168 h 215"/>
                <a:gd name="T26" fmla="*/ 31 w 184"/>
                <a:gd name="T27" fmla="*/ 159 h 215"/>
                <a:gd name="T28" fmla="*/ 86 w 184"/>
                <a:gd name="T29" fmla="*/ 119 h 215"/>
                <a:gd name="T30" fmla="*/ 79 w 184"/>
                <a:gd name="T31" fmla="*/ 202 h 215"/>
                <a:gd name="T32" fmla="*/ 92 w 184"/>
                <a:gd name="T33" fmla="*/ 215 h 215"/>
                <a:gd name="T34" fmla="*/ 105 w 184"/>
                <a:gd name="T35" fmla="*/ 202 h 215"/>
                <a:gd name="T36" fmla="*/ 98 w 184"/>
                <a:gd name="T37" fmla="*/ 119 h 215"/>
                <a:gd name="T38" fmla="*/ 162 w 184"/>
                <a:gd name="T39" fmla="*/ 165 h 215"/>
                <a:gd name="T40" fmla="*/ 171 w 184"/>
                <a:gd name="T41" fmla="*/ 168 h 215"/>
                <a:gd name="T42" fmla="*/ 184 w 184"/>
                <a:gd name="T43" fmla="*/ 154 h 215"/>
                <a:gd name="T44" fmla="*/ 174 w 184"/>
                <a:gd name="T45" fmla="*/ 142 h 215"/>
                <a:gd name="T46" fmla="*/ 103 w 184"/>
                <a:gd name="T47" fmla="*/ 108 h 215"/>
                <a:gd name="T48" fmla="*/ 172 w 184"/>
                <a:gd name="T49" fmla="*/ 75 h 215"/>
                <a:gd name="T50" fmla="*/ 184 w 184"/>
                <a:gd name="T51" fmla="*/ 61 h 215"/>
                <a:gd name="T52" fmla="*/ 171 w 184"/>
                <a:gd name="T53" fmla="*/ 47 h 215"/>
                <a:gd name="T54" fmla="*/ 154 w 184"/>
                <a:gd name="T55" fmla="*/ 57 h 215"/>
                <a:gd name="T56" fmla="*/ 98 w 184"/>
                <a:gd name="T57" fmla="*/ 97 h 215"/>
                <a:gd name="T58" fmla="*/ 105 w 184"/>
                <a:gd name="T59" fmla="*/ 1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215">
                  <a:moveTo>
                    <a:pt x="105" y="19"/>
                  </a:moveTo>
                  <a:cubicBezTo>
                    <a:pt x="105" y="12"/>
                    <a:pt x="105" y="0"/>
                    <a:pt x="92" y="0"/>
                  </a:cubicBezTo>
                  <a:cubicBezTo>
                    <a:pt x="84" y="0"/>
                    <a:pt x="78" y="7"/>
                    <a:pt x="79" y="13"/>
                  </a:cubicBezTo>
                  <a:lnTo>
                    <a:pt x="79" y="20"/>
                  </a:lnTo>
                  <a:lnTo>
                    <a:pt x="86" y="97"/>
                  </a:lnTo>
                  <a:lnTo>
                    <a:pt x="23" y="51"/>
                  </a:lnTo>
                  <a:cubicBezTo>
                    <a:pt x="18" y="48"/>
                    <a:pt x="17" y="47"/>
                    <a:pt x="14" y="47"/>
                  </a:cubicBezTo>
                  <a:cubicBezTo>
                    <a:pt x="7" y="47"/>
                    <a:pt x="0" y="54"/>
                    <a:pt x="0" y="61"/>
                  </a:cubicBezTo>
                  <a:cubicBezTo>
                    <a:pt x="0" y="69"/>
                    <a:pt x="5" y="71"/>
                    <a:pt x="10" y="74"/>
                  </a:cubicBezTo>
                  <a:lnTo>
                    <a:pt x="81" y="108"/>
                  </a:lnTo>
                  <a:lnTo>
                    <a:pt x="12" y="141"/>
                  </a:lnTo>
                  <a:cubicBezTo>
                    <a:pt x="4" y="145"/>
                    <a:pt x="0" y="147"/>
                    <a:pt x="0" y="154"/>
                  </a:cubicBezTo>
                  <a:cubicBezTo>
                    <a:pt x="0" y="162"/>
                    <a:pt x="7" y="168"/>
                    <a:pt x="14" y="168"/>
                  </a:cubicBezTo>
                  <a:cubicBezTo>
                    <a:pt x="17" y="168"/>
                    <a:pt x="18" y="168"/>
                    <a:pt x="31" y="159"/>
                  </a:cubicBezTo>
                  <a:lnTo>
                    <a:pt x="86" y="119"/>
                  </a:lnTo>
                  <a:lnTo>
                    <a:pt x="79" y="202"/>
                  </a:lnTo>
                  <a:cubicBezTo>
                    <a:pt x="79" y="213"/>
                    <a:pt x="88" y="215"/>
                    <a:pt x="92" y="215"/>
                  </a:cubicBezTo>
                  <a:cubicBezTo>
                    <a:pt x="98" y="215"/>
                    <a:pt x="105" y="212"/>
                    <a:pt x="105" y="202"/>
                  </a:cubicBezTo>
                  <a:lnTo>
                    <a:pt x="98" y="119"/>
                  </a:lnTo>
                  <a:lnTo>
                    <a:pt x="162" y="165"/>
                  </a:lnTo>
                  <a:cubicBezTo>
                    <a:pt x="166" y="167"/>
                    <a:pt x="167" y="168"/>
                    <a:pt x="171" y="168"/>
                  </a:cubicBezTo>
                  <a:cubicBezTo>
                    <a:pt x="178" y="168"/>
                    <a:pt x="184" y="161"/>
                    <a:pt x="184" y="154"/>
                  </a:cubicBezTo>
                  <a:cubicBezTo>
                    <a:pt x="184" y="147"/>
                    <a:pt x="180" y="144"/>
                    <a:pt x="174" y="142"/>
                  </a:cubicBezTo>
                  <a:cubicBezTo>
                    <a:pt x="144" y="127"/>
                    <a:pt x="143" y="127"/>
                    <a:pt x="103" y="108"/>
                  </a:cubicBezTo>
                  <a:lnTo>
                    <a:pt x="172" y="75"/>
                  </a:lnTo>
                  <a:cubicBezTo>
                    <a:pt x="180" y="71"/>
                    <a:pt x="184" y="69"/>
                    <a:pt x="184" y="61"/>
                  </a:cubicBezTo>
                  <a:cubicBezTo>
                    <a:pt x="184" y="54"/>
                    <a:pt x="178" y="47"/>
                    <a:pt x="171" y="47"/>
                  </a:cubicBezTo>
                  <a:cubicBezTo>
                    <a:pt x="167" y="47"/>
                    <a:pt x="166" y="47"/>
                    <a:pt x="154" y="57"/>
                  </a:cubicBezTo>
                  <a:lnTo>
                    <a:pt x="98" y="97"/>
                  </a:lnTo>
                  <a:lnTo>
                    <a:pt x="105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5" name="Freeform 146">
              <a:extLst>
                <a:ext uri="{FF2B5EF4-FFF2-40B4-BE49-F238E27FC236}">
                  <a16:creationId xmlns:a16="http://schemas.microsoft.com/office/drawing/2014/main" id="{FBE87D8B-49FE-4373-B3B7-0A2DD1389431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8464551" y="8339138"/>
              <a:ext cx="276225" cy="293688"/>
            </a:xfrm>
            <a:custGeom>
              <a:avLst/>
              <a:gdLst>
                <a:gd name="T0" fmla="*/ 133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9 w 356"/>
                <a:gd name="T7" fmla="*/ 224 h 339"/>
                <a:gd name="T8" fmla="*/ 217 w 356"/>
                <a:gd name="T9" fmla="*/ 230 h 339"/>
                <a:gd name="T10" fmla="*/ 223 w 356"/>
                <a:gd name="T11" fmla="*/ 236 h 339"/>
                <a:gd name="T12" fmla="*/ 231 w 356"/>
                <a:gd name="T13" fmla="*/ 225 h 339"/>
                <a:gd name="T14" fmla="*/ 258 w 356"/>
                <a:gd name="T15" fmla="*/ 117 h 339"/>
                <a:gd name="T16" fmla="*/ 260 w 356"/>
                <a:gd name="T17" fmla="*/ 109 h 339"/>
                <a:gd name="T18" fmla="*/ 254 w 356"/>
                <a:gd name="T19" fmla="*/ 103 h 339"/>
                <a:gd name="T20" fmla="*/ 246 w 356"/>
                <a:gd name="T21" fmla="*/ 114 h 339"/>
                <a:gd name="T22" fmla="*/ 182 w 356"/>
                <a:gd name="T23" fmla="*/ 162 h 339"/>
                <a:gd name="T24" fmla="*/ 137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1 h 339"/>
                <a:gd name="T34" fmla="*/ 332 w 356"/>
                <a:gd name="T35" fmla="*/ 97 h 339"/>
                <a:gd name="T36" fmla="*/ 332 w 356"/>
                <a:gd name="T37" fmla="*/ 106 h 339"/>
                <a:gd name="T38" fmla="*/ 337 w 356"/>
                <a:gd name="T39" fmla="*/ 112 h 339"/>
                <a:gd name="T40" fmla="*/ 344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7 w 356"/>
                <a:gd name="T47" fmla="*/ 0 h 339"/>
                <a:gd name="T48" fmla="*/ 82 w 356"/>
                <a:gd name="T49" fmla="*/ 10 h 339"/>
                <a:gd name="T50" fmla="*/ 96 w 356"/>
                <a:gd name="T51" fmla="*/ 16 h 339"/>
                <a:gd name="T52" fmla="*/ 128 w 356"/>
                <a:gd name="T53" fmla="*/ 25 h 339"/>
                <a:gd name="T54" fmla="*/ 126 w 356"/>
                <a:gd name="T55" fmla="*/ 37 h 339"/>
                <a:gd name="T56" fmla="*/ 60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8 w 356"/>
                <a:gd name="T63" fmla="*/ 339 h 339"/>
                <a:gd name="T64" fmla="*/ 74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4 h 339"/>
                <a:gd name="T72" fmla="*/ 142 w 356"/>
                <a:gd name="T73" fmla="*/ 324 h 339"/>
                <a:gd name="T74" fmla="*/ 116 w 356"/>
                <a:gd name="T75" fmla="*/ 323 h 339"/>
                <a:gd name="T76" fmla="*/ 100 w 356"/>
                <a:gd name="T77" fmla="*/ 313 h 339"/>
                <a:gd name="T78" fmla="*/ 102 w 356"/>
                <a:gd name="T79" fmla="*/ 301 h 339"/>
                <a:gd name="T80" fmla="*/ 133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3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9" y="224"/>
                  </a:cubicBezTo>
                  <a:cubicBezTo>
                    <a:pt x="218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1" y="225"/>
                  </a:cubicBezTo>
                  <a:lnTo>
                    <a:pt x="258" y="117"/>
                  </a:lnTo>
                  <a:cubicBezTo>
                    <a:pt x="260" y="111"/>
                    <a:pt x="260" y="110"/>
                    <a:pt x="260" y="109"/>
                  </a:cubicBezTo>
                  <a:cubicBezTo>
                    <a:pt x="260" y="108"/>
                    <a:pt x="259" y="103"/>
                    <a:pt x="254" y="103"/>
                  </a:cubicBezTo>
                  <a:cubicBezTo>
                    <a:pt x="249" y="103"/>
                    <a:pt x="248" y="106"/>
                    <a:pt x="246" y="114"/>
                  </a:cubicBezTo>
                  <a:cubicBezTo>
                    <a:pt x="236" y="153"/>
                    <a:pt x="224" y="162"/>
                    <a:pt x="182" y="162"/>
                  </a:cubicBezTo>
                  <a:lnTo>
                    <a:pt x="137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3" y="16"/>
                    <a:pt x="334" y="32"/>
                    <a:pt x="334" y="71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2" y="104"/>
                    <a:pt x="332" y="105"/>
                    <a:pt x="332" y="106"/>
                  </a:cubicBezTo>
                  <a:cubicBezTo>
                    <a:pt x="332" y="109"/>
                    <a:pt x="333" y="112"/>
                    <a:pt x="337" y="112"/>
                  </a:cubicBezTo>
                  <a:cubicBezTo>
                    <a:pt x="343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6" y="37"/>
                  </a:cubicBezTo>
                  <a:lnTo>
                    <a:pt x="60" y="300"/>
                  </a:lnTo>
                  <a:cubicBezTo>
                    <a:pt x="55" y="320"/>
                    <a:pt x="54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4" y="338"/>
                  </a:cubicBezTo>
                  <a:cubicBezTo>
                    <a:pt x="90" y="338"/>
                    <a:pt x="132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4" y="324"/>
                    <a:pt x="153" y="324"/>
                    <a:pt x="142" y="324"/>
                  </a:cubicBezTo>
                  <a:cubicBezTo>
                    <a:pt x="131" y="324"/>
                    <a:pt x="128" y="324"/>
                    <a:pt x="116" y="323"/>
                  </a:cubicBezTo>
                  <a:cubicBezTo>
                    <a:pt x="101" y="321"/>
                    <a:pt x="100" y="319"/>
                    <a:pt x="100" y="313"/>
                  </a:cubicBezTo>
                  <a:cubicBezTo>
                    <a:pt x="100" y="312"/>
                    <a:pt x="100" y="309"/>
                    <a:pt x="102" y="301"/>
                  </a:cubicBezTo>
                  <a:lnTo>
                    <a:pt x="133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6" name="Freeform 147">
              <a:extLst>
                <a:ext uri="{FF2B5EF4-FFF2-40B4-BE49-F238E27FC236}">
                  <a16:creationId xmlns:a16="http://schemas.microsoft.com/office/drawing/2014/main" id="{607F8224-9881-4B69-88F2-68058C0B0538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8869364" y="8516938"/>
              <a:ext cx="236538" cy="1587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0" name="Freeform 148">
              <a:extLst>
                <a:ext uri="{FF2B5EF4-FFF2-40B4-BE49-F238E27FC236}">
                  <a16:creationId xmlns:a16="http://schemas.microsoft.com/office/drawing/2014/main" id="{E27AE006-2F4D-46F4-AFDD-839265275EDF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9261476" y="8308975"/>
              <a:ext cx="90488" cy="431800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2" name="Freeform 149">
              <a:extLst>
                <a:ext uri="{FF2B5EF4-FFF2-40B4-BE49-F238E27FC236}">
                  <a16:creationId xmlns:a16="http://schemas.microsoft.com/office/drawing/2014/main" id="{A415012C-1642-4487-9C84-C8F6E08BC73B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auto">
            <a:xfrm>
              <a:off x="9390064" y="8337550"/>
              <a:ext cx="274638" cy="295275"/>
            </a:xfrm>
            <a:custGeom>
              <a:avLst/>
              <a:gdLst>
                <a:gd name="T0" fmla="*/ 131 w 356"/>
                <a:gd name="T1" fmla="*/ 183 h 340"/>
                <a:gd name="T2" fmla="*/ 216 w 356"/>
                <a:gd name="T3" fmla="*/ 183 h 340"/>
                <a:gd name="T4" fmla="*/ 356 w 356"/>
                <a:gd name="T5" fmla="*/ 75 h 340"/>
                <a:gd name="T6" fmla="*/ 257 w 356"/>
                <a:gd name="T7" fmla="*/ 0 h 340"/>
                <a:gd name="T8" fmla="*/ 96 w 356"/>
                <a:gd name="T9" fmla="*/ 0 h 340"/>
                <a:gd name="T10" fmla="*/ 81 w 356"/>
                <a:gd name="T11" fmla="*/ 9 h 340"/>
                <a:gd name="T12" fmla="*/ 95 w 356"/>
                <a:gd name="T13" fmla="*/ 15 h 340"/>
                <a:gd name="T14" fmla="*/ 117 w 356"/>
                <a:gd name="T15" fmla="*/ 16 h 340"/>
                <a:gd name="T16" fmla="*/ 128 w 356"/>
                <a:gd name="T17" fmla="*/ 24 h 340"/>
                <a:gd name="T18" fmla="*/ 126 w 356"/>
                <a:gd name="T19" fmla="*/ 34 h 340"/>
                <a:gd name="T20" fmla="*/ 59 w 356"/>
                <a:gd name="T21" fmla="*/ 301 h 340"/>
                <a:gd name="T22" fmla="*/ 14 w 356"/>
                <a:gd name="T23" fmla="*/ 325 h 340"/>
                <a:gd name="T24" fmla="*/ 0 w 356"/>
                <a:gd name="T25" fmla="*/ 334 h 340"/>
                <a:gd name="T26" fmla="*/ 7 w 356"/>
                <a:gd name="T27" fmla="*/ 340 h 340"/>
                <a:gd name="T28" fmla="*/ 70 w 356"/>
                <a:gd name="T29" fmla="*/ 339 h 340"/>
                <a:gd name="T30" fmla="*/ 102 w 356"/>
                <a:gd name="T31" fmla="*/ 339 h 340"/>
                <a:gd name="T32" fmla="*/ 135 w 356"/>
                <a:gd name="T33" fmla="*/ 340 h 340"/>
                <a:gd name="T34" fmla="*/ 145 w 356"/>
                <a:gd name="T35" fmla="*/ 330 h 340"/>
                <a:gd name="T36" fmla="*/ 131 w 356"/>
                <a:gd name="T37" fmla="*/ 325 h 340"/>
                <a:gd name="T38" fmla="*/ 98 w 356"/>
                <a:gd name="T39" fmla="*/ 316 h 340"/>
                <a:gd name="T40" fmla="*/ 100 w 356"/>
                <a:gd name="T41" fmla="*/ 307 h 340"/>
                <a:gd name="T42" fmla="*/ 131 w 356"/>
                <a:gd name="T43" fmla="*/ 183 h 340"/>
                <a:gd name="T44" fmla="*/ 167 w 356"/>
                <a:gd name="T45" fmla="*/ 34 h 340"/>
                <a:gd name="T46" fmla="*/ 194 w 356"/>
                <a:gd name="T47" fmla="*/ 15 h 340"/>
                <a:gd name="T48" fmla="*/ 242 w 356"/>
                <a:gd name="T49" fmla="*/ 15 h 340"/>
                <a:gd name="T50" fmla="*/ 309 w 356"/>
                <a:gd name="T51" fmla="*/ 63 h 340"/>
                <a:gd name="T52" fmla="*/ 280 w 356"/>
                <a:gd name="T53" fmla="*/ 143 h 340"/>
                <a:gd name="T54" fmla="*/ 203 w 356"/>
                <a:gd name="T55" fmla="*/ 170 h 340"/>
                <a:gd name="T56" fmla="*/ 133 w 356"/>
                <a:gd name="T57" fmla="*/ 170 h 340"/>
                <a:gd name="T58" fmla="*/ 167 w 356"/>
                <a:gd name="T5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6" h="340">
                  <a:moveTo>
                    <a:pt x="131" y="183"/>
                  </a:moveTo>
                  <a:lnTo>
                    <a:pt x="216" y="183"/>
                  </a:lnTo>
                  <a:cubicBezTo>
                    <a:pt x="286" y="183"/>
                    <a:pt x="356" y="131"/>
                    <a:pt x="356" y="75"/>
                  </a:cubicBezTo>
                  <a:cubicBezTo>
                    <a:pt x="356" y="37"/>
                    <a:pt x="323" y="0"/>
                    <a:pt x="257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9"/>
                  </a:cubicBezTo>
                  <a:cubicBezTo>
                    <a:pt x="81" y="15"/>
                    <a:pt x="85" y="15"/>
                    <a:pt x="95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7" y="28"/>
                    <a:pt x="126" y="34"/>
                  </a:cubicBezTo>
                  <a:lnTo>
                    <a:pt x="59" y="301"/>
                  </a:ln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1" y="340"/>
                    <a:pt x="56" y="339"/>
                    <a:pt x="70" y="339"/>
                  </a:cubicBezTo>
                  <a:cubicBezTo>
                    <a:pt x="81" y="339"/>
                    <a:pt x="92" y="339"/>
                    <a:pt x="102" y="339"/>
                  </a:cubicBezTo>
                  <a:cubicBezTo>
                    <a:pt x="113" y="339"/>
                    <a:pt x="124" y="340"/>
                    <a:pt x="135" y="340"/>
                  </a:cubicBezTo>
                  <a:cubicBezTo>
                    <a:pt x="138" y="340"/>
                    <a:pt x="145" y="340"/>
                    <a:pt x="145" y="330"/>
                  </a:cubicBezTo>
                  <a:cubicBezTo>
                    <a:pt x="145" y="325"/>
                    <a:pt x="140" y="325"/>
                    <a:pt x="131" y="325"/>
                  </a:cubicBezTo>
                  <a:cubicBezTo>
                    <a:pt x="112" y="325"/>
                    <a:pt x="98" y="325"/>
                    <a:pt x="98" y="316"/>
                  </a:cubicBezTo>
                  <a:cubicBezTo>
                    <a:pt x="98" y="313"/>
                    <a:pt x="99" y="310"/>
                    <a:pt x="100" y="307"/>
                  </a:cubicBezTo>
                  <a:lnTo>
                    <a:pt x="131" y="183"/>
                  </a:lnTo>
                  <a:close/>
                  <a:moveTo>
                    <a:pt x="167" y="34"/>
                  </a:moveTo>
                  <a:cubicBezTo>
                    <a:pt x="171" y="17"/>
                    <a:pt x="172" y="15"/>
                    <a:pt x="194" y="15"/>
                  </a:cubicBezTo>
                  <a:lnTo>
                    <a:pt x="242" y="15"/>
                  </a:lnTo>
                  <a:cubicBezTo>
                    <a:pt x="283" y="15"/>
                    <a:pt x="309" y="29"/>
                    <a:pt x="309" y="63"/>
                  </a:cubicBezTo>
                  <a:cubicBezTo>
                    <a:pt x="309" y="82"/>
                    <a:pt x="299" y="125"/>
                    <a:pt x="280" y="143"/>
                  </a:cubicBezTo>
                  <a:cubicBezTo>
                    <a:pt x="255" y="166"/>
                    <a:pt x="225" y="170"/>
                    <a:pt x="203" y="170"/>
                  </a:cubicBezTo>
                  <a:lnTo>
                    <a:pt x="133" y="170"/>
                  </a:ln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4" name="Freeform 150">
              <a:extLst>
                <a:ext uri="{FF2B5EF4-FFF2-40B4-BE49-F238E27FC236}">
                  <a16:creationId xmlns:a16="http://schemas.microsoft.com/office/drawing/2014/main" id="{802524F3-676D-4BE5-83E6-40AE95D929C6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9785351" y="8431213"/>
              <a:ext cx="142875" cy="185738"/>
            </a:xfrm>
            <a:custGeom>
              <a:avLst/>
              <a:gdLst>
                <a:gd name="T0" fmla="*/ 105 w 184"/>
                <a:gd name="T1" fmla="*/ 19 h 215"/>
                <a:gd name="T2" fmla="*/ 92 w 184"/>
                <a:gd name="T3" fmla="*/ 0 h 215"/>
                <a:gd name="T4" fmla="*/ 79 w 184"/>
                <a:gd name="T5" fmla="*/ 13 h 215"/>
                <a:gd name="T6" fmla="*/ 79 w 184"/>
                <a:gd name="T7" fmla="*/ 20 h 215"/>
                <a:gd name="T8" fmla="*/ 86 w 184"/>
                <a:gd name="T9" fmla="*/ 97 h 215"/>
                <a:gd name="T10" fmla="*/ 22 w 184"/>
                <a:gd name="T11" fmla="*/ 51 h 215"/>
                <a:gd name="T12" fmla="*/ 13 w 184"/>
                <a:gd name="T13" fmla="*/ 47 h 215"/>
                <a:gd name="T14" fmla="*/ 0 w 184"/>
                <a:gd name="T15" fmla="*/ 61 h 215"/>
                <a:gd name="T16" fmla="*/ 10 w 184"/>
                <a:gd name="T17" fmla="*/ 74 h 215"/>
                <a:gd name="T18" fmla="*/ 81 w 184"/>
                <a:gd name="T19" fmla="*/ 108 h 215"/>
                <a:gd name="T20" fmla="*/ 12 w 184"/>
                <a:gd name="T21" fmla="*/ 141 h 215"/>
                <a:gd name="T22" fmla="*/ 0 w 184"/>
                <a:gd name="T23" fmla="*/ 154 h 215"/>
                <a:gd name="T24" fmla="*/ 13 w 184"/>
                <a:gd name="T25" fmla="*/ 168 h 215"/>
                <a:gd name="T26" fmla="*/ 30 w 184"/>
                <a:gd name="T27" fmla="*/ 159 h 215"/>
                <a:gd name="T28" fmla="*/ 86 w 184"/>
                <a:gd name="T29" fmla="*/ 119 h 215"/>
                <a:gd name="T30" fmla="*/ 79 w 184"/>
                <a:gd name="T31" fmla="*/ 202 h 215"/>
                <a:gd name="T32" fmla="*/ 92 w 184"/>
                <a:gd name="T33" fmla="*/ 215 h 215"/>
                <a:gd name="T34" fmla="*/ 105 w 184"/>
                <a:gd name="T35" fmla="*/ 202 h 215"/>
                <a:gd name="T36" fmla="*/ 98 w 184"/>
                <a:gd name="T37" fmla="*/ 119 h 215"/>
                <a:gd name="T38" fmla="*/ 161 w 184"/>
                <a:gd name="T39" fmla="*/ 165 h 215"/>
                <a:gd name="T40" fmla="*/ 170 w 184"/>
                <a:gd name="T41" fmla="*/ 168 h 215"/>
                <a:gd name="T42" fmla="*/ 184 w 184"/>
                <a:gd name="T43" fmla="*/ 154 h 215"/>
                <a:gd name="T44" fmla="*/ 173 w 184"/>
                <a:gd name="T45" fmla="*/ 142 h 215"/>
                <a:gd name="T46" fmla="*/ 103 w 184"/>
                <a:gd name="T47" fmla="*/ 108 h 215"/>
                <a:gd name="T48" fmla="*/ 172 w 184"/>
                <a:gd name="T49" fmla="*/ 75 h 215"/>
                <a:gd name="T50" fmla="*/ 184 w 184"/>
                <a:gd name="T51" fmla="*/ 61 h 215"/>
                <a:gd name="T52" fmla="*/ 170 w 184"/>
                <a:gd name="T53" fmla="*/ 47 h 215"/>
                <a:gd name="T54" fmla="*/ 153 w 184"/>
                <a:gd name="T55" fmla="*/ 57 h 215"/>
                <a:gd name="T56" fmla="*/ 98 w 184"/>
                <a:gd name="T57" fmla="*/ 97 h 215"/>
                <a:gd name="T58" fmla="*/ 105 w 184"/>
                <a:gd name="T59" fmla="*/ 1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215">
                  <a:moveTo>
                    <a:pt x="105" y="19"/>
                  </a:moveTo>
                  <a:cubicBezTo>
                    <a:pt x="105" y="12"/>
                    <a:pt x="105" y="0"/>
                    <a:pt x="92" y="0"/>
                  </a:cubicBezTo>
                  <a:cubicBezTo>
                    <a:pt x="84" y="0"/>
                    <a:pt x="78" y="7"/>
                    <a:pt x="79" y="13"/>
                  </a:cubicBezTo>
                  <a:lnTo>
                    <a:pt x="79" y="20"/>
                  </a:lnTo>
                  <a:lnTo>
                    <a:pt x="86" y="97"/>
                  </a:lnTo>
                  <a:lnTo>
                    <a:pt x="22" y="51"/>
                  </a:lnTo>
                  <a:cubicBezTo>
                    <a:pt x="18" y="48"/>
                    <a:pt x="17" y="47"/>
                    <a:pt x="13" y="47"/>
                  </a:cubicBezTo>
                  <a:cubicBezTo>
                    <a:pt x="6" y="47"/>
                    <a:pt x="0" y="54"/>
                    <a:pt x="0" y="61"/>
                  </a:cubicBezTo>
                  <a:cubicBezTo>
                    <a:pt x="0" y="69"/>
                    <a:pt x="5" y="71"/>
                    <a:pt x="10" y="74"/>
                  </a:cubicBezTo>
                  <a:lnTo>
                    <a:pt x="81" y="108"/>
                  </a:lnTo>
                  <a:lnTo>
                    <a:pt x="12" y="141"/>
                  </a:lnTo>
                  <a:cubicBezTo>
                    <a:pt x="4" y="145"/>
                    <a:pt x="0" y="147"/>
                    <a:pt x="0" y="154"/>
                  </a:cubicBezTo>
                  <a:cubicBezTo>
                    <a:pt x="0" y="162"/>
                    <a:pt x="6" y="168"/>
                    <a:pt x="13" y="168"/>
                  </a:cubicBezTo>
                  <a:cubicBezTo>
                    <a:pt x="17" y="168"/>
                    <a:pt x="18" y="168"/>
                    <a:pt x="30" y="159"/>
                  </a:cubicBezTo>
                  <a:lnTo>
                    <a:pt x="86" y="119"/>
                  </a:lnTo>
                  <a:lnTo>
                    <a:pt x="79" y="202"/>
                  </a:lnTo>
                  <a:cubicBezTo>
                    <a:pt x="79" y="213"/>
                    <a:pt x="88" y="215"/>
                    <a:pt x="92" y="215"/>
                  </a:cubicBezTo>
                  <a:cubicBezTo>
                    <a:pt x="98" y="215"/>
                    <a:pt x="105" y="212"/>
                    <a:pt x="105" y="202"/>
                  </a:cubicBezTo>
                  <a:lnTo>
                    <a:pt x="98" y="119"/>
                  </a:lnTo>
                  <a:lnTo>
                    <a:pt x="161" y="165"/>
                  </a:lnTo>
                  <a:cubicBezTo>
                    <a:pt x="166" y="167"/>
                    <a:pt x="167" y="168"/>
                    <a:pt x="170" y="168"/>
                  </a:cubicBezTo>
                  <a:cubicBezTo>
                    <a:pt x="177" y="168"/>
                    <a:pt x="184" y="161"/>
                    <a:pt x="184" y="154"/>
                  </a:cubicBezTo>
                  <a:cubicBezTo>
                    <a:pt x="184" y="147"/>
                    <a:pt x="179" y="144"/>
                    <a:pt x="173" y="142"/>
                  </a:cubicBezTo>
                  <a:cubicBezTo>
                    <a:pt x="143" y="127"/>
                    <a:pt x="142" y="127"/>
                    <a:pt x="103" y="108"/>
                  </a:cubicBezTo>
                  <a:lnTo>
                    <a:pt x="172" y="75"/>
                  </a:lnTo>
                  <a:cubicBezTo>
                    <a:pt x="180" y="71"/>
                    <a:pt x="184" y="69"/>
                    <a:pt x="184" y="61"/>
                  </a:cubicBezTo>
                  <a:cubicBezTo>
                    <a:pt x="184" y="54"/>
                    <a:pt x="177" y="47"/>
                    <a:pt x="170" y="47"/>
                  </a:cubicBezTo>
                  <a:cubicBezTo>
                    <a:pt x="167" y="47"/>
                    <a:pt x="166" y="47"/>
                    <a:pt x="153" y="57"/>
                  </a:cubicBezTo>
                  <a:lnTo>
                    <a:pt x="98" y="97"/>
                  </a:lnTo>
                  <a:lnTo>
                    <a:pt x="105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5" name="Freeform 151">
              <a:extLst>
                <a:ext uri="{FF2B5EF4-FFF2-40B4-BE49-F238E27FC236}">
                  <a16:creationId xmlns:a16="http://schemas.microsoft.com/office/drawing/2014/main" id="{7DEFDB7A-DE84-405D-8009-02573171CECC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0055226" y="8337550"/>
              <a:ext cx="387350" cy="295275"/>
            </a:xfrm>
            <a:custGeom>
              <a:avLst/>
              <a:gdLst>
                <a:gd name="T0" fmla="*/ 441 w 500"/>
                <a:gd name="T1" fmla="*/ 38 h 340"/>
                <a:gd name="T2" fmla="*/ 484 w 500"/>
                <a:gd name="T3" fmla="*/ 15 h 340"/>
                <a:gd name="T4" fmla="*/ 500 w 500"/>
                <a:gd name="T5" fmla="*/ 5 h 340"/>
                <a:gd name="T6" fmla="*/ 486 w 500"/>
                <a:gd name="T7" fmla="*/ 0 h 340"/>
                <a:gd name="T8" fmla="*/ 421 w 500"/>
                <a:gd name="T9" fmla="*/ 0 h 340"/>
                <a:gd name="T10" fmla="*/ 401 w 500"/>
                <a:gd name="T11" fmla="*/ 9 h 340"/>
                <a:gd name="T12" fmla="*/ 219 w 500"/>
                <a:gd name="T13" fmla="*/ 293 h 340"/>
                <a:gd name="T14" fmla="*/ 180 w 500"/>
                <a:gd name="T15" fmla="*/ 11 h 340"/>
                <a:gd name="T16" fmla="*/ 165 w 500"/>
                <a:gd name="T17" fmla="*/ 0 h 340"/>
                <a:gd name="T18" fmla="*/ 96 w 500"/>
                <a:gd name="T19" fmla="*/ 0 h 340"/>
                <a:gd name="T20" fmla="*/ 81 w 500"/>
                <a:gd name="T21" fmla="*/ 9 h 340"/>
                <a:gd name="T22" fmla="*/ 96 w 500"/>
                <a:gd name="T23" fmla="*/ 15 h 340"/>
                <a:gd name="T24" fmla="*/ 117 w 500"/>
                <a:gd name="T25" fmla="*/ 16 h 340"/>
                <a:gd name="T26" fmla="*/ 128 w 500"/>
                <a:gd name="T27" fmla="*/ 24 h 340"/>
                <a:gd name="T28" fmla="*/ 126 w 500"/>
                <a:gd name="T29" fmla="*/ 34 h 340"/>
                <a:gd name="T30" fmla="*/ 63 w 500"/>
                <a:gd name="T31" fmla="*/ 287 h 340"/>
                <a:gd name="T32" fmla="*/ 9 w 500"/>
                <a:gd name="T33" fmla="*/ 325 h 340"/>
                <a:gd name="T34" fmla="*/ 0 w 500"/>
                <a:gd name="T35" fmla="*/ 334 h 340"/>
                <a:gd name="T36" fmla="*/ 7 w 500"/>
                <a:gd name="T37" fmla="*/ 340 h 340"/>
                <a:gd name="T38" fmla="*/ 57 w 500"/>
                <a:gd name="T39" fmla="*/ 339 h 340"/>
                <a:gd name="T40" fmla="*/ 108 w 500"/>
                <a:gd name="T41" fmla="*/ 340 h 340"/>
                <a:gd name="T42" fmla="*/ 117 w 500"/>
                <a:gd name="T43" fmla="*/ 330 h 340"/>
                <a:gd name="T44" fmla="*/ 108 w 500"/>
                <a:gd name="T45" fmla="*/ 325 h 340"/>
                <a:gd name="T46" fmla="*/ 74 w 500"/>
                <a:gd name="T47" fmla="*/ 303 h 340"/>
                <a:gd name="T48" fmla="*/ 76 w 500"/>
                <a:gd name="T49" fmla="*/ 291 h 340"/>
                <a:gd name="T50" fmla="*/ 144 w 500"/>
                <a:gd name="T51" fmla="*/ 20 h 340"/>
                <a:gd name="T52" fmla="*/ 145 w 500"/>
                <a:gd name="T53" fmla="*/ 20 h 340"/>
                <a:gd name="T54" fmla="*/ 188 w 500"/>
                <a:gd name="T55" fmla="*/ 329 h 340"/>
                <a:gd name="T56" fmla="*/ 195 w 500"/>
                <a:gd name="T57" fmla="*/ 340 h 340"/>
                <a:gd name="T58" fmla="*/ 206 w 500"/>
                <a:gd name="T59" fmla="*/ 331 h 340"/>
                <a:gd name="T60" fmla="*/ 408 w 500"/>
                <a:gd name="T61" fmla="*/ 16 h 340"/>
                <a:gd name="T62" fmla="*/ 408 w 500"/>
                <a:gd name="T63" fmla="*/ 16 h 340"/>
                <a:gd name="T64" fmla="*/ 337 w 500"/>
                <a:gd name="T65" fmla="*/ 301 h 340"/>
                <a:gd name="T66" fmla="*/ 291 w 500"/>
                <a:gd name="T67" fmla="*/ 325 h 340"/>
                <a:gd name="T68" fmla="*/ 277 w 500"/>
                <a:gd name="T69" fmla="*/ 334 h 340"/>
                <a:gd name="T70" fmla="*/ 285 w 500"/>
                <a:gd name="T71" fmla="*/ 340 h 340"/>
                <a:gd name="T72" fmla="*/ 347 w 500"/>
                <a:gd name="T73" fmla="*/ 339 h 340"/>
                <a:gd name="T74" fmla="*/ 409 w 500"/>
                <a:gd name="T75" fmla="*/ 340 h 340"/>
                <a:gd name="T76" fmla="*/ 419 w 500"/>
                <a:gd name="T77" fmla="*/ 330 h 340"/>
                <a:gd name="T78" fmla="*/ 405 w 500"/>
                <a:gd name="T79" fmla="*/ 325 h 340"/>
                <a:gd name="T80" fmla="*/ 372 w 500"/>
                <a:gd name="T81" fmla="*/ 316 h 340"/>
                <a:gd name="T82" fmla="*/ 375 w 500"/>
                <a:gd name="T83" fmla="*/ 304 h 340"/>
                <a:gd name="T84" fmla="*/ 441 w 500"/>
                <a:gd name="T85" fmla="*/ 3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0" h="340">
                  <a:moveTo>
                    <a:pt x="441" y="38"/>
                  </a:moveTo>
                  <a:cubicBezTo>
                    <a:pt x="445" y="20"/>
                    <a:pt x="446" y="15"/>
                    <a:pt x="484" y="15"/>
                  </a:cubicBezTo>
                  <a:cubicBezTo>
                    <a:pt x="495" y="15"/>
                    <a:pt x="500" y="15"/>
                    <a:pt x="500" y="5"/>
                  </a:cubicBezTo>
                  <a:cubicBezTo>
                    <a:pt x="500" y="0"/>
                    <a:pt x="495" y="0"/>
                    <a:pt x="486" y="0"/>
                  </a:cubicBezTo>
                  <a:lnTo>
                    <a:pt x="421" y="0"/>
                  </a:lnTo>
                  <a:cubicBezTo>
                    <a:pt x="408" y="0"/>
                    <a:pt x="407" y="0"/>
                    <a:pt x="401" y="9"/>
                  </a:cubicBezTo>
                  <a:lnTo>
                    <a:pt x="219" y="293"/>
                  </a:lnTo>
                  <a:lnTo>
                    <a:pt x="180" y="11"/>
                  </a:lnTo>
                  <a:cubicBezTo>
                    <a:pt x="179" y="0"/>
                    <a:pt x="178" y="0"/>
                    <a:pt x="165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9"/>
                  </a:cubicBezTo>
                  <a:cubicBezTo>
                    <a:pt x="81" y="15"/>
                    <a:pt x="86" y="15"/>
                    <a:pt x="96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8" y="28"/>
                    <a:pt x="126" y="34"/>
                  </a:cubicBezTo>
                  <a:lnTo>
                    <a:pt x="63" y="287"/>
                  </a:lnTo>
                  <a:cubicBezTo>
                    <a:pt x="58" y="307"/>
                    <a:pt x="50" y="323"/>
                    <a:pt x="9" y="325"/>
                  </a:cubicBezTo>
                  <a:cubicBezTo>
                    <a:pt x="7" y="325"/>
                    <a:pt x="0" y="325"/>
                    <a:pt x="0" y="334"/>
                  </a:cubicBezTo>
                  <a:cubicBezTo>
                    <a:pt x="0" y="339"/>
                    <a:pt x="3" y="340"/>
                    <a:pt x="7" y="340"/>
                  </a:cubicBezTo>
                  <a:cubicBezTo>
                    <a:pt x="23" y="340"/>
                    <a:pt x="41" y="339"/>
                    <a:pt x="57" y="339"/>
                  </a:cubicBezTo>
                  <a:cubicBezTo>
                    <a:pt x="74" y="339"/>
                    <a:pt x="92" y="340"/>
                    <a:pt x="108" y="340"/>
                  </a:cubicBezTo>
                  <a:cubicBezTo>
                    <a:pt x="111" y="340"/>
                    <a:pt x="117" y="340"/>
                    <a:pt x="117" y="330"/>
                  </a:cubicBezTo>
                  <a:cubicBezTo>
                    <a:pt x="117" y="325"/>
                    <a:pt x="112" y="325"/>
                    <a:pt x="108" y="325"/>
                  </a:cubicBezTo>
                  <a:cubicBezTo>
                    <a:pt x="80" y="324"/>
                    <a:pt x="74" y="314"/>
                    <a:pt x="74" y="303"/>
                  </a:cubicBezTo>
                  <a:cubicBezTo>
                    <a:pt x="74" y="299"/>
                    <a:pt x="75" y="297"/>
                    <a:pt x="76" y="291"/>
                  </a:cubicBezTo>
                  <a:lnTo>
                    <a:pt x="144" y="20"/>
                  </a:lnTo>
                  <a:lnTo>
                    <a:pt x="145" y="20"/>
                  </a:lnTo>
                  <a:lnTo>
                    <a:pt x="188" y="329"/>
                  </a:lnTo>
                  <a:cubicBezTo>
                    <a:pt x="189" y="335"/>
                    <a:pt x="189" y="340"/>
                    <a:pt x="195" y="340"/>
                  </a:cubicBezTo>
                  <a:cubicBezTo>
                    <a:pt x="201" y="340"/>
                    <a:pt x="204" y="335"/>
                    <a:pt x="206" y="331"/>
                  </a:cubicBezTo>
                  <a:lnTo>
                    <a:pt x="408" y="16"/>
                  </a:lnTo>
                  <a:lnTo>
                    <a:pt x="408" y="16"/>
                  </a:lnTo>
                  <a:lnTo>
                    <a:pt x="337" y="301"/>
                  </a:lnTo>
                  <a:cubicBezTo>
                    <a:pt x="332" y="321"/>
                    <a:pt x="331" y="325"/>
                    <a:pt x="291" y="325"/>
                  </a:cubicBezTo>
                  <a:cubicBezTo>
                    <a:pt x="283" y="325"/>
                    <a:pt x="277" y="325"/>
                    <a:pt x="277" y="334"/>
                  </a:cubicBezTo>
                  <a:cubicBezTo>
                    <a:pt x="277" y="340"/>
                    <a:pt x="283" y="340"/>
                    <a:pt x="285" y="340"/>
                  </a:cubicBezTo>
                  <a:cubicBezTo>
                    <a:pt x="299" y="340"/>
                    <a:pt x="333" y="339"/>
                    <a:pt x="347" y="339"/>
                  </a:cubicBezTo>
                  <a:cubicBezTo>
                    <a:pt x="367" y="339"/>
                    <a:pt x="389" y="340"/>
                    <a:pt x="409" y="340"/>
                  </a:cubicBezTo>
                  <a:cubicBezTo>
                    <a:pt x="412" y="340"/>
                    <a:pt x="419" y="340"/>
                    <a:pt x="419" y="330"/>
                  </a:cubicBezTo>
                  <a:cubicBezTo>
                    <a:pt x="419" y="325"/>
                    <a:pt x="414" y="325"/>
                    <a:pt x="405" y="325"/>
                  </a:cubicBezTo>
                  <a:cubicBezTo>
                    <a:pt x="386" y="325"/>
                    <a:pt x="372" y="325"/>
                    <a:pt x="372" y="316"/>
                  </a:cubicBezTo>
                  <a:cubicBezTo>
                    <a:pt x="372" y="314"/>
                    <a:pt x="372" y="313"/>
                    <a:pt x="375" y="304"/>
                  </a:cubicBezTo>
                  <a:lnTo>
                    <a:pt x="441" y="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6" name="Freeform 152">
              <a:extLst>
                <a:ext uri="{FF2B5EF4-FFF2-40B4-BE49-F238E27FC236}">
                  <a16:creationId xmlns:a16="http://schemas.microsoft.com/office/drawing/2014/main" id="{805ED7BD-192B-4029-9C79-F56307F30C56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10477501" y="8308975"/>
              <a:ext cx="88900" cy="4318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1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8" name="Freeform 153">
              <a:extLst>
                <a:ext uri="{FF2B5EF4-FFF2-40B4-BE49-F238E27FC236}">
                  <a16:creationId xmlns:a16="http://schemas.microsoft.com/office/drawing/2014/main" id="{6004A156-F550-4979-A0DD-76C903943C03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auto">
            <a:xfrm>
              <a:off x="10621964" y="8337550"/>
              <a:ext cx="276225" cy="295275"/>
            </a:xfrm>
            <a:custGeom>
              <a:avLst/>
              <a:gdLst>
                <a:gd name="T0" fmla="*/ 59 w 357"/>
                <a:gd name="T1" fmla="*/ 301 h 340"/>
                <a:gd name="T2" fmla="*/ 14 w 357"/>
                <a:gd name="T3" fmla="*/ 325 h 340"/>
                <a:gd name="T4" fmla="*/ 0 w 357"/>
                <a:gd name="T5" fmla="*/ 335 h 340"/>
                <a:gd name="T6" fmla="*/ 14 w 357"/>
                <a:gd name="T7" fmla="*/ 340 h 340"/>
                <a:gd name="T8" fmla="*/ 192 w 357"/>
                <a:gd name="T9" fmla="*/ 340 h 340"/>
                <a:gd name="T10" fmla="*/ 330 w 357"/>
                <a:gd name="T11" fmla="*/ 233 h 340"/>
                <a:gd name="T12" fmla="*/ 252 w 357"/>
                <a:gd name="T13" fmla="*/ 162 h 340"/>
                <a:gd name="T14" fmla="*/ 357 w 357"/>
                <a:gd name="T15" fmla="*/ 69 h 340"/>
                <a:gd name="T16" fmla="*/ 264 w 357"/>
                <a:gd name="T17" fmla="*/ 0 h 340"/>
                <a:gd name="T18" fmla="*/ 96 w 357"/>
                <a:gd name="T19" fmla="*/ 0 h 340"/>
                <a:gd name="T20" fmla="*/ 82 w 357"/>
                <a:gd name="T21" fmla="*/ 10 h 340"/>
                <a:gd name="T22" fmla="*/ 96 w 357"/>
                <a:gd name="T23" fmla="*/ 15 h 340"/>
                <a:gd name="T24" fmla="*/ 115 w 357"/>
                <a:gd name="T25" fmla="*/ 16 h 340"/>
                <a:gd name="T26" fmla="*/ 128 w 357"/>
                <a:gd name="T27" fmla="*/ 24 h 340"/>
                <a:gd name="T28" fmla="*/ 126 w 357"/>
                <a:gd name="T29" fmla="*/ 34 h 340"/>
                <a:gd name="T30" fmla="*/ 59 w 357"/>
                <a:gd name="T31" fmla="*/ 301 h 340"/>
                <a:gd name="T32" fmla="*/ 135 w 357"/>
                <a:gd name="T33" fmla="*/ 158 h 340"/>
                <a:gd name="T34" fmla="*/ 166 w 357"/>
                <a:gd name="T35" fmla="*/ 34 h 340"/>
                <a:gd name="T36" fmla="*/ 192 w 357"/>
                <a:gd name="T37" fmla="*/ 15 h 340"/>
                <a:gd name="T38" fmla="*/ 257 w 357"/>
                <a:gd name="T39" fmla="*/ 15 h 340"/>
                <a:gd name="T40" fmla="*/ 311 w 357"/>
                <a:gd name="T41" fmla="*/ 67 h 340"/>
                <a:gd name="T42" fmla="*/ 207 w 357"/>
                <a:gd name="T43" fmla="*/ 158 h 340"/>
                <a:gd name="T44" fmla="*/ 135 w 357"/>
                <a:gd name="T45" fmla="*/ 158 h 340"/>
                <a:gd name="T46" fmla="*/ 112 w 357"/>
                <a:gd name="T47" fmla="*/ 325 h 340"/>
                <a:gd name="T48" fmla="*/ 101 w 357"/>
                <a:gd name="T49" fmla="*/ 324 h 340"/>
                <a:gd name="T50" fmla="*/ 95 w 357"/>
                <a:gd name="T51" fmla="*/ 319 h 340"/>
                <a:gd name="T52" fmla="*/ 97 w 357"/>
                <a:gd name="T53" fmla="*/ 308 h 340"/>
                <a:gd name="T54" fmla="*/ 132 w 357"/>
                <a:gd name="T55" fmla="*/ 169 h 340"/>
                <a:gd name="T56" fmla="*/ 226 w 357"/>
                <a:gd name="T57" fmla="*/ 169 h 340"/>
                <a:gd name="T58" fmla="*/ 283 w 357"/>
                <a:gd name="T59" fmla="*/ 227 h 340"/>
                <a:gd name="T60" fmla="*/ 180 w 357"/>
                <a:gd name="T61" fmla="*/ 325 h 340"/>
                <a:gd name="T62" fmla="*/ 112 w 357"/>
                <a:gd name="T63" fmla="*/ 32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7" h="340">
                  <a:moveTo>
                    <a:pt x="59" y="301"/>
                  </a:move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5"/>
                  </a:cubicBezTo>
                  <a:cubicBezTo>
                    <a:pt x="0" y="340"/>
                    <a:pt x="5" y="340"/>
                    <a:pt x="14" y="340"/>
                  </a:cubicBezTo>
                  <a:lnTo>
                    <a:pt x="192" y="340"/>
                  </a:lnTo>
                  <a:cubicBezTo>
                    <a:pt x="271" y="340"/>
                    <a:pt x="330" y="281"/>
                    <a:pt x="330" y="233"/>
                  </a:cubicBezTo>
                  <a:cubicBezTo>
                    <a:pt x="330" y="197"/>
                    <a:pt x="301" y="168"/>
                    <a:pt x="252" y="162"/>
                  </a:cubicBezTo>
                  <a:cubicBezTo>
                    <a:pt x="304" y="153"/>
                    <a:pt x="357" y="116"/>
                    <a:pt x="357" y="69"/>
                  </a:cubicBezTo>
                  <a:cubicBezTo>
                    <a:pt x="357" y="32"/>
                    <a:pt x="324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5"/>
                    <a:pt x="86" y="15"/>
                    <a:pt x="96" y="15"/>
                  </a:cubicBezTo>
                  <a:cubicBezTo>
                    <a:pt x="97" y="15"/>
                    <a:pt x="106" y="15"/>
                    <a:pt x="115" y="16"/>
                  </a:cubicBezTo>
                  <a:cubicBezTo>
                    <a:pt x="124" y="17"/>
                    <a:pt x="128" y="18"/>
                    <a:pt x="128" y="24"/>
                  </a:cubicBezTo>
                  <a:cubicBezTo>
                    <a:pt x="128" y="26"/>
                    <a:pt x="128" y="28"/>
                    <a:pt x="126" y="34"/>
                  </a:cubicBezTo>
                  <a:lnTo>
                    <a:pt x="59" y="301"/>
                  </a:lnTo>
                  <a:close/>
                  <a:moveTo>
                    <a:pt x="135" y="158"/>
                  </a:moveTo>
                  <a:lnTo>
                    <a:pt x="166" y="34"/>
                  </a:lnTo>
                  <a:cubicBezTo>
                    <a:pt x="170" y="17"/>
                    <a:pt x="171" y="15"/>
                    <a:pt x="192" y="15"/>
                  </a:cubicBezTo>
                  <a:lnTo>
                    <a:pt x="257" y="15"/>
                  </a:lnTo>
                  <a:cubicBezTo>
                    <a:pt x="301" y="15"/>
                    <a:pt x="311" y="45"/>
                    <a:pt x="311" y="67"/>
                  </a:cubicBezTo>
                  <a:cubicBezTo>
                    <a:pt x="311" y="110"/>
                    <a:pt x="268" y="158"/>
                    <a:pt x="207" y="158"/>
                  </a:cubicBezTo>
                  <a:lnTo>
                    <a:pt x="135" y="158"/>
                  </a:lnTo>
                  <a:close/>
                  <a:moveTo>
                    <a:pt x="112" y="325"/>
                  </a:moveTo>
                  <a:cubicBezTo>
                    <a:pt x="105" y="325"/>
                    <a:pt x="104" y="325"/>
                    <a:pt x="101" y="324"/>
                  </a:cubicBezTo>
                  <a:cubicBezTo>
                    <a:pt x="96" y="324"/>
                    <a:pt x="95" y="323"/>
                    <a:pt x="95" y="319"/>
                  </a:cubicBezTo>
                  <a:cubicBezTo>
                    <a:pt x="95" y="318"/>
                    <a:pt x="95" y="317"/>
                    <a:pt x="97" y="308"/>
                  </a:cubicBezTo>
                  <a:lnTo>
                    <a:pt x="132" y="169"/>
                  </a:lnTo>
                  <a:lnTo>
                    <a:pt x="226" y="169"/>
                  </a:lnTo>
                  <a:cubicBezTo>
                    <a:pt x="274" y="169"/>
                    <a:pt x="283" y="206"/>
                    <a:pt x="283" y="227"/>
                  </a:cubicBezTo>
                  <a:cubicBezTo>
                    <a:pt x="283" y="276"/>
                    <a:pt x="239" y="325"/>
                    <a:pt x="180" y="325"/>
                  </a:cubicBezTo>
                  <a:lnTo>
                    <a:pt x="112" y="3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077AC19-9DC3-4A38-90DB-1157DF62C16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330354" y="9093705"/>
            <a:ext cx="5668963" cy="601662"/>
            <a:chOff x="5321301" y="9024938"/>
            <a:chExt cx="5668963" cy="601662"/>
          </a:xfrm>
        </p:grpSpPr>
        <p:sp>
          <p:nvSpPr>
            <p:cNvPr id="1421" name="Freeform 184">
              <a:extLst>
                <a:ext uri="{FF2B5EF4-FFF2-40B4-BE49-F238E27FC236}">
                  <a16:creationId xmlns:a16="http://schemas.microsoft.com/office/drawing/2014/main" id="{0D0F75B5-1676-4838-AB4B-2F2C964E47B9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5321301" y="9124950"/>
              <a:ext cx="284163" cy="307975"/>
            </a:xfrm>
            <a:custGeom>
              <a:avLst/>
              <a:gdLst>
                <a:gd name="T0" fmla="*/ 197 w 368"/>
                <a:gd name="T1" fmla="*/ 9 h 357"/>
                <a:gd name="T2" fmla="*/ 184 w 368"/>
                <a:gd name="T3" fmla="*/ 0 h 357"/>
                <a:gd name="T4" fmla="*/ 171 w 368"/>
                <a:gd name="T5" fmla="*/ 9 h 357"/>
                <a:gd name="T6" fmla="*/ 2 w 368"/>
                <a:gd name="T7" fmla="*/ 347 h 357"/>
                <a:gd name="T8" fmla="*/ 0 w 368"/>
                <a:gd name="T9" fmla="*/ 353 h 357"/>
                <a:gd name="T10" fmla="*/ 11 w 368"/>
                <a:gd name="T11" fmla="*/ 357 h 357"/>
                <a:gd name="T12" fmla="*/ 357 w 368"/>
                <a:gd name="T13" fmla="*/ 357 h 357"/>
                <a:gd name="T14" fmla="*/ 368 w 368"/>
                <a:gd name="T15" fmla="*/ 353 h 357"/>
                <a:gd name="T16" fmla="*/ 365 w 368"/>
                <a:gd name="T17" fmla="*/ 347 h 357"/>
                <a:gd name="T18" fmla="*/ 197 w 368"/>
                <a:gd name="T19" fmla="*/ 9 h 357"/>
                <a:gd name="T20" fmla="*/ 168 w 368"/>
                <a:gd name="T21" fmla="*/ 50 h 357"/>
                <a:gd name="T22" fmla="*/ 302 w 368"/>
                <a:gd name="T23" fmla="*/ 319 h 357"/>
                <a:gd name="T24" fmla="*/ 33 w 368"/>
                <a:gd name="T25" fmla="*/ 319 h 357"/>
                <a:gd name="T26" fmla="*/ 168 w 368"/>
                <a:gd name="T27" fmla="*/ 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197" y="9"/>
                  </a:moveTo>
                  <a:cubicBezTo>
                    <a:pt x="193" y="2"/>
                    <a:pt x="192" y="0"/>
                    <a:pt x="184" y="0"/>
                  </a:cubicBezTo>
                  <a:cubicBezTo>
                    <a:pt x="175" y="0"/>
                    <a:pt x="174" y="2"/>
                    <a:pt x="171" y="9"/>
                  </a:cubicBezTo>
                  <a:lnTo>
                    <a:pt x="2" y="347"/>
                  </a:lnTo>
                  <a:cubicBezTo>
                    <a:pt x="0" y="352"/>
                    <a:pt x="0" y="353"/>
                    <a:pt x="0" y="353"/>
                  </a:cubicBezTo>
                  <a:cubicBezTo>
                    <a:pt x="0" y="357"/>
                    <a:pt x="3" y="357"/>
                    <a:pt x="11" y="357"/>
                  </a:cubicBezTo>
                  <a:lnTo>
                    <a:pt x="357" y="357"/>
                  </a:lnTo>
                  <a:cubicBezTo>
                    <a:pt x="365" y="357"/>
                    <a:pt x="368" y="357"/>
                    <a:pt x="368" y="353"/>
                  </a:cubicBezTo>
                  <a:cubicBezTo>
                    <a:pt x="368" y="353"/>
                    <a:pt x="368" y="352"/>
                    <a:pt x="365" y="347"/>
                  </a:cubicBezTo>
                  <a:lnTo>
                    <a:pt x="197" y="9"/>
                  </a:lnTo>
                  <a:close/>
                  <a:moveTo>
                    <a:pt x="168" y="50"/>
                  </a:moveTo>
                  <a:lnTo>
                    <a:pt x="302" y="319"/>
                  </a:lnTo>
                  <a:lnTo>
                    <a:pt x="33" y="319"/>
                  </a:lnTo>
                  <a:lnTo>
                    <a:pt x="168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2" name="Freeform 185">
              <a:extLst>
                <a:ext uri="{FF2B5EF4-FFF2-40B4-BE49-F238E27FC236}">
                  <a16:creationId xmlns:a16="http://schemas.microsoft.com/office/drawing/2014/main" id="{3D36E5F1-BAFF-4C96-847E-C83DFFB80844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5751514" y="9274175"/>
              <a:ext cx="257175" cy="101600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7" name="Freeform 186">
              <a:extLst>
                <a:ext uri="{FF2B5EF4-FFF2-40B4-BE49-F238E27FC236}">
                  <a16:creationId xmlns:a16="http://schemas.microsoft.com/office/drawing/2014/main" id="{7313E6B0-40DF-44D7-BBA0-7887D73B0024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6157914" y="9024938"/>
              <a:ext cx="512763" cy="601662"/>
            </a:xfrm>
            <a:custGeom>
              <a:avLst/>
              <a:gdLst>
                <a:gd name="T0" fmla="*/ 603 w 664"/>
                <a:gd name="T1" fmla="*/ 699 h 699"/>
                <a:gd name="T2" fmla="*/ 664 w 664"/>
                <a:gd name="T3" fmla="*/ 539 h 699"/>
                <a:gd name="T4" fmla="*/ 651 w 664"/>
                <a:gd name="T5" fmla="*/ 539 h 699"/>
                <a:gd name="T6" fmla="*/ 521 w 664"/>
                <a:gd name="T7" fmla="*/ 640 h 699"/>
                <a:gd name="T8" fmla="*/ 366 w 664"/>
                <a:gd name="T9" fmla="*/ 656 h 699"/>
                <a:gd name="T10" fmla="*/ 66 w 664"/>
                <a:gd name="T11" fmla="*/ 656 h 699"/>
                <a:gd name="T12" fmla="*/ 319 w 664"/>
                <a:gd name="T13" fmla="*/ 358 h 699"/>
                <a:gd name="T14" fmla="*/ 324 w 664"/>
                <a:gd name="T15" fmla="*/ 350 h 699"/>
                <a:gd name="T16" fmla="*/ 320 w 664"/>
                <a:gd name="T17" fmla="*/ 342 h 699"/>
                <a:gd name="T18" fmla="*/ 88 w 664"/>
                <a:gd name="T19" fmla="*/ 24 h 699"/>
                <a:gd name="T20" fmla="*/ 361 w 664"/>
                <a:gd name="T21" fmla="*/ 24 h 699"/>
                <a:gd name="T22" fmla="*/ 478 w 664"/>
                <a:gd name="T23" fmla="*/ 32 h 699"/>
                <a:gd name="T24" fmla="*/ 588 w 664"/>
                <a:gd name="T25" fmla="*/ 70 h 699"/>
                <a:gd name="T26" fmla="*/ 651 w 664"/>
                <a:gd name="T27" fmla="*/ 141 h 699"/>
                <a:gd name="T28" fmla="*/ 664 w 664"/>
                <a:gd name="T29" fmla="*/ 141 h 699"/>
                <a:gd name="T30" fmla="*/ 603 w 664"/>
                <a:gd name="T31" fmla="*/ 0 h 699"/>
                <a:gd name="T32" fmla="*/ 14 w 664"/>
                <a:gd name="T33" fmla="*/ 0 h 699"/>
                <a:gd name="T34" fmla="*/ 0 w 664"/>
                <a:gd name="T35" fmla="*/ 4 h 699"/>
                <a:gd name="T36" fmla="*/ 0 w 664"/>
                <a:gd name="T37" fmla="*/ 20 h 699"/>
                <a:gd name="T38" fmla="*/ 264 w 664"/>
                <a:gd name="T39" fmla="*/ 382 h 699"/>
                <a:gd name="T40" fmla="*/ 5 w 664"/>
                <a:gd name="T41" fmla="*/ 685 h 699"/>
                <a:gd name="T42" fmla="*/ 0 w 664"/>
                <a:gd name="T43" fmla="*/ 694 h 699"/>
                <a:gd name="T44" fmla="*/ 14 w 664"/>
                <a:gd name="T45" fmla="*/ 699 h 699"/>
                <a:gd name="T46" fmla="*/ 603 w 664"/>
                <a:gd name="T47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9">
                  <a:moveTo>
                    <a:pt x="603" y="699"/>
                  </a:moveTo>
                  <a:lnTo>
                    <a:pt x="664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1" y="640"/>
                  </a:cubicBezTo>
                  <a:cubicBezTo>
                    <a:pt x="511" y="643"/>
                    <a:pt x="462" y="656"/>
                    <a:pt x="366" y="656"/>
                  </a:cubicBezTo>
                  <a:lnTo>
                    <a:pt x="66" y="656"/>
                  </a:lnTo>
                  <a:lnTo>
                    <a:pt x="319" y="358"/>
                  </a:lnTo>
                  <a:cubicBezTo>
                    <a:pt x="323" y="354"/>
                    <a:pt x="324" y="352"/>
                    <a:pt x="324" y="350"/>
                  </a:cubicBezTo>
                  <a:cubicBezTo>
                    <a:pt x="324" y="349"/>
                    <a:pt x="324" y="347"/>
                    <a:pt x="320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4" y="31"/>
                    <a:pt x="478" y="32"/>
                  </a:cubicBezTo>
                  <a:cubicBezTo>
                    <a:pt x="505" y="36"/>
                    <a:pt x="548" y="45"/>
                    <a:pt x="588" y="70"/>
                  </a:cubicBezTo>
                  <a:cubicBezTo>
                    <a:pt x="600" y="78"/>
                    <a:pt x="634" y="100"/>
                    <a:pt x="651" y="141"/>
                  </a:cubicBezTo>
                  <a:lnTo>
                    <a:pt x="664" y="141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4" y="382"/>
                  </a:lnTo>
                  <a:lnTo>
                    <a:pt x="5" y="685"/>
                  </a:lnTo>
                  <a:cubicBezTo>
                    <a:pt x="0" y="691"/>
                    <a:pt x="0" y="693"/>
                    <a:pt x="0" y="694"/>
                  </a:cubicBezTo>
                  <a:cubicBezTo>
                    <a:pt x="0" y="699"/>
                    <a:pt x="5" y="699"/>
                    <a:pt x="14" y="699"/>
                  </a:cubicBezTo>
                  <a:lnTo>
                    <a:pt x="603" y="6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8" name="Freeform 187 1">
              <a:extLst>
                <a:ext uri="{FF2B5EF4-FFF2-40B4-BE49-F238E27FC236}">
                  <a16:creationId xmlns:a16="http://schemas.microsoft.com/office/drawing/2014/main" id="{2FC255CC-7410-4C4A-BA92-1B8AE70D8833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6770689" y="9139238"/>
              <a:ext cx="276225" cy="293687"/>
            </a:xfrm>
            <a:custGeom>
              <a:avLst/>
              <a:gdLst>
                <a:gd name="T0" fmla="*/ 132 w 357"/>
                <a:gd name="T1" fmla="*/ 183 h 341"/>
                <a:gd name="T2" fmla="*/ 216 w 357"/>
                <a:gd name="T3" fmla="*/ 183 h 341"/>
                <a:gd name="T4" fmla="*/ 357 w 357"/>
                <a:gd name="T5" fmla="*/ 76 h 341"/>
                <a:gd name="T6" fmla="*/ 258 w 357"/>
                <a:gd name="T7" fmla="*/ 0 h 341"/>
                <a:gd name="T8" fmla="*/ 97 w 357"/>
                <a:gd name="T9" fmla="*/ 0 h 341"/>
                <a:gd name="T10" fmla="*/ 82 w 357"/>
                <a:gd name="T11" fmla="*/ 10 h 341"/>
                <a:gd name="T12" fmla="*/ 96 w 357"/>
                <a:gd name="T13" fmla="*/ 16 h 341"/>
                <a:gd name="T14" fmla="*/ 118 w 357"/>
                <a:gd name="T15" fmla="*/ 17 h 341"/>
                <a:gd name="T16" fmla="*/ 129 w 357"/>
                <a:gd name="T17" fmla="*/ 25 h 341"/>
                <a:gd name="T18" fmla="*/ 127 w 357"/>
                <a:gd name="T19" fmla="*/ 34 h 341"/>
                <a:gd name="T20" fmla="*/ 60 w 357"/>
                <a:gd name="T21" fmla="*/ 302 h 341"/>
                <a:gd name="T22" fmla="*/ 14 w 357"/>
                <a:gd name="T23" fmla="*/ 326 h 341"/>
                <a:gd name="T24" fmla="*/ 0 w 357"/>
                <a:gd name="T25" fmla="*/ 335 h 341"/>
                <a:gd name="T26" fmla="*/ 8 w 357"/>
                <a:gd name="T27" fmla="*/ 341 h 341"/>
                <a:gd name="T28" fmla="*/ 71 w 357"/>
                <a:gd name="T29" fmla="*/ 340 h 341"/>
                <a:gd name="T30" fmla="*/ 103 w 357"/>
                <a:gd name="T31" fmla="*/ 340 h 341"/>
                <a:gd name="T32" fmla="*/ 136 w 357"/>
                <a:gd name="T33" fmla="*/ 341 h 341"/>
                <a:gd name="T34" fmla="*/ 146 w 357"/>
                <a:gd name="T35" fmla="*/ 331 h 341"/>
                <a:gd name="T36" fmla="*/ 132 w 357"/>
                <a:gd name="T37" fmla="*/ 326 h 341"/>
                <a:gd name="T38" fmla="*/ 99 w 357"/>
                <a:gd name="T39" fmla="*/ 317 h 341"/>
                <a:gd name="T40" fmla="*/ 101 w 357"/>
                <a:gd name="T41" fmla="*/ 308 h 341"/>
                <a:gd name="T42" fmla="*/ 132 w 357"/>
                <a:gd name="T43" fmla="*/ 183 h 341"/>
                <a:gd name="T44" fmla="*/ 168 w 357"/>
                <a:gd name="T45" fmla="*/ 35 h 341"/>
                <a:gd name="T46" fmla="*/ 194 w 357"/>
                <a:gd name="T47" fmla="*/ 16 h 341"/>
                <a:gd name="T48" fmla="*/ 242 w 357"/>
                <a:gd name="T49" fmla="*/ 16 h 341"/>
                <a:gd name="T50" fmla="*/ 310 w 357"/>
                <a:gd name="T51" fmla="*/ 64 h 341"/>
                <a:gd name="T52" fmla="*/ 281 w 357"/>
                <a:gd name="T53" fmla="*/ 144 h 341"/>
                <a:gd name="T54" fmla="*/ 204 w 357"/>
                <a:gd name="T55" fmla="*/ 170 h 341"/>
                <a:gd name="T56" fmla="*/ 134 w 357"/>
                <a:gd name="T57" fmla="*/ 170 h 341"/>
                <a:gd name="T58" fmla="*/ 168 w 357"/>
                <a:gd name="T59" fmla="*/ 3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7" h="341">
                  <a:moveTo>
                    <a:pt x="132" y="183"/>
                  </a:moveTo>
                  <a:lnTo>
                    <a:pt x="216" y="183"/>
                  </a:lnTo>
                  <a:cubicBezTo>
                    <a:pt x="287" y="183"/>
                    <a:pt x="357" y="131"/>
                    <a:pt x="357" y="76"/>
                  </a:cubicBezTo>
                  <a:cubicBezTo>
                    <a:pt x="357" y="37"/>
                    <a:pt x="324" y="0"/>
                    <a:pt x="258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03" y="16"/>
                    <a:pt x="112" y="16"/>
                    <a:pt x="118" y="17"/>
                  </a:cubicBezTo>
                  <a:cubicBezTo>
                    <a:pt x="126" y="18"/>
                    <a:pt x="129" y="19"/>
                    <a:pt x="129" y="25"/>
                  </a:cubicBezTo>
                  <a:cubicBezTo>
                    <a:pt x="129" y="27"/>
                    <a:pt x="128" y="28"/>
                    <a:pt x="127" y="34"/>
                  </a:cubicBezTo>
                  <a:lnTo>
                    <a:pt x="60" y="302"/>
                  </a:lnTo>
                  <a:cubicBezTo>
                    <a:pt x="55" y="322"/>
                    <a:pt x="54" y="326"/>
                    <a:pt x="14" y="326"/>
                  </a:cubicBezTo>
                  <a:cubicBezTo>
                    <a:pt x="6" y="326"/>
                    <a:pt x="0" y="326"/>
                    <a:pt x="0" y="335"/>
                  </a:cubicBezTo>
                  <a:cubicBezTo>
                    <a:pt x="0" y="341"/>
                    <a:pt x="6" y="341"/>
                    <a:pt x="8" y="341"/>
                  </a:cubicBezTo>
                  <a:cubicBezTo>
                    <a:pt x="22" y="341"/>
                    <a:pt x="57" y="340"/>
                    <a:pt x="71" y="340"/>
                  </a:cubicBezTo>
                  <a:cubicBezTo>
                    <a:pt x="82" y="340"/>
                    <a:pt x="93" y="340"/>
                    <a:pt x="103" y="340"/>
                  </a:cubicBezTo>
                  <a:cubicBezTo>
                    <a:pt x="114" y="340"/>
                    <a:pt x="125" y="341"/>
                    <a:pt x="136" y="341"/>
                  </a:cubicBezTo>
                  <a:cubicBezTo>
                    <a:pt x="139" y="341"/>
                    <a:pt x="146" y="341"/>
                    <a:pt x="146" y="331"/>
                  </a:cubicBezTo>
                  <a:cubicBezTo>
                    <a:pt x="146" y="326"/>
                    <a:pt x="141" y="326"/>
                    <a:pt x="132" y="326"/>
                  </a:cubicBezTo>
                  <a:cubicBezTo>
                    <a:pt x="113" y="326"/>
                    <a:pt x="99" y="326"/>
                    <a:pt x="99" y="317"/>
                  </a:cubicBezTo>
                  <a:cubicBezTo>
                    <a:pt x="99" y="314"/>
                    <a:pt x="100" y="311"/>
                    <a:pt x="101" y="308"/>
                  </a:cubicBezTo>
                  <a:lnTo>
                    <a:pt x="132" y="183"/>
                  </a:lnTo>
                  <a:close/>
                  <a:moveTo>
                    <a:pt x="168" y="35"/>
                  </a:moveTo>
                  <a:cubicBezTo>
                    <a:pt x="172" y="17"/>
                    <a:pt x="173" y="16"/>
                    <a:pt x="194" y="16"/>
                  </a:cubicBezTo>
                  <a:lnTo>
                    <a:pt x="242" y="16"/>
                  </a:lnTo>
                  <a:cubicBezTo>
                    <a:pt x="284" y="16"/>
                    <a:pt x="310" y="29"/>
                    <a:pt x="310" y="64"/>
                  </a:cubicBezTo>
                  <a:cubicBezTo>
                    <a:pt x="310" y="83"/>
                    <a:pt x="300" y="126"/>
                    <a:pt x="281" y="144"/>
                  </a:cubicBezTo>
                  <a:cubicBezTo>
                    <a:pt x="256" y="166"/>
                    <a:pt x="226" y="170"/>
                    <a:pt x="204" y="170"/>
                  </a:cubicBezTo>
                  <a:lnTo>
                    <a:pt x="134" y="170"/>
                  </a:lnTo>
                  <a:lnTo>
                    <a:pt x="168" y="3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9" name="Freeform 188 1">
              <a:extLst>
                <a:ext uri="{FF2B5EF4-FFF2-40B4-BE49-F238E27FC236}">
                  <a16:creationId xmlns:a16="http://schemas.microsoft.com/office/drawing/2014/main" id="{7ED3667A-53E3-4BA2-B6A5-6E8C31A5D77A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7069139" y="9056688"/>
              <a:ext cx="80963" cy="201612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5 w 106"/>
                <a:gd name="T11" fmla="*/ 190 h 235"/>
                <a:gd name="T12" fmla="*/ 22 w 106"/>
                <a:gd name="T13" fmla="*/ 205 h 235"/>
                <a:gd name="T14" fmla="*/ 55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3 w 106"/>
                <a:gd name="T21" fmla="*/ 183 h 235"/>
                <a:gd name="T22" fmla="*/ 56 w 106"/>
                <a:gd name="T23" fmla="*/ 225 h 235"/>
                <a:gd name="T24" fmla="*/ 48 w 106"/>
                <a:gd name="T25" fmla="*/ 213 h 235"/>
                <a:gd name="T26" fmla="*/ 53 w 106"/>
                <a:gd name="T27" fmla="*/ 190 h 235"/>
                <a:gd name="T28" fmla="*/ 64 w 106"/>
                <a:gd name="T29" fmla="*/ 163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2 w 106"/>
                <a:gd name="T41" fmla="*/ 130 h 235"/>
                <a:gd name="T42" fmla="*/ 49 w 106"/>
                <a:gd name="T43" fmla="*/ 87 h 235"/>
                <a:gd name="T44" fmla="*/ 58 w 106"/>
                <a:gd name="T45" fmla="*/ 99 h 235"/>
                <a:gd name="T46" fmla="*/ 47 w 106"/>
                <a:gd name="T47" fmla="*/ 134 h 235"/>
                <a:gd name="T48" fmla="*/ 25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8"/>
                    <a:pt x="92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3"/>
                    <a:pt x="97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6" y="187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3" y="190"/>
                  </a:cubicBezTo>
                  <a:cubicBezTo>
                    <a:pt x="57" y="181"/>
                    <a:pt x="61" y="172"/>
                    <a:pt x="64" y="163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5"/>
                    <a:pt x="84" y="111"/>
                    <a:pt x="84" y="107"/>
                  </a:cubicBezTo>
                  <a:cubicBezTo>
                    <a:pt x="84" y="91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4"/>
                    <a:pt x="12" y="130"/>
                  </a:cubicBezTo>
                  <a:cubicBezTo>
                    <a:pt x="21" y="100"/>
                    <a:pt x="37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3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1" name="Freeform 189">
              <a:extLst>
                <a:ext uri="{FF2B5EF4-FFF2-40B4-BE49-F238E27FC236}">
                  <a16:creationId xmlns:a16="http://schemas.microsoft.com/office/drawing/2014/main" id="{6AB70F66-929F-4ACC-B6D1-F1D07E362063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7294564" y="9232900"/>
              <a:ext cx="141288" cy="185737"/>
            </a:xfrm>
            <a:custGeom>
              <a:avLst/>
              <a:gdLst>
                <a:gd name="T0" fmla="*/ 105 w 184"/>
                <a:gd name="T1" fmla="*/ 19 h 215"/>
                <a:gd name="T2" fmla="*/ 93 w 184"/>
                <a:gd name="T3" fmla="*/ 0 h 215"/>
                <a:gd name="T4" fmla="*/ 80 w 184"/>
                <a:gd name="T5" fmla="*/ 13 h 215"/>
                <a:gd name="T6" fmla="*/ 80 w 184"/>
                <a:gd name="T7" fmla="*/ 19 h 215"/>
                <a:gd name="T8" fmla="*/ 87 w 184"/>
                <a:gd name="T9" fmla="*/ 97 h 215"/>
                <a:gd name="T10" fmla="*/ 23 w 184"/>
                <a:gd name="T11" fmla="*/ 50 h 215"/>
                <a:gd name="T12" fmla="*/ 14 w 184"/>
                <a:gd name="T13" fmla="*/ 47 h 215"/>
                <a:gd name="T14" fmla="*/ 0 w 184"/>
                <a:gd name="T15" fmla="*/ 61 h 215"/>
                <a:gd name="T16" fmla="*/ 10 w 184"/>
                <a:gd name="T17" fmla="*/ 73 h 215"/>
                <a:gd name="T18" fmla="*/ 81 w 184"/>
                <a:gd name="T19" fmla="*/ 107 h 215"/>
                <a:gd name="T20" fmla="*/ 12 w 184"/>
                <a:gd name="T21" fmla="*/ 141 h 215"/>
                <a:gd name="T22" fmla="*/ 0 w 184"/>
                <a:gd name="T23" fmla="*/ 154 h 215"/>
                <a:gd name="T24" fmla="*/ 14 w 184"/>
                <a:gd name="T25" fmla="*/ 168 h 215"/>
                <a:gd name="T26" fmla="*/ 31 w 184"/>
                <a:gd name="T27" fmla="*/ 159 h 215"/>
                <a:gd name="T28" fmla="*/ 87 w 184"/>
                <a:gd name="T29" fmla="*/ 118 h 215"/>
                <a:gd name="T30" fmla="*/ 79 w 184"/>
                <a:gd name="T31" fmla="*/ 202 h 215"/>
                <a:gd name="T32" fmla="*/ 92 w 184"/>
                <a:gd name="T33" fmla="*/ 215 h 215"/>
                <a:gd name="T34" fmla="*/ 106 w 184"/>
                <a:gd name="T35" fmla="*/ 202 h 215"/>
                <a:gd name="T36" fmla="*/ 98 w 184"/>
                <a:gd name="T37" fmla="*/ 118 h 215"/>
                <a:gd name="T38" fmla="*/ 162 w 184"/>
                <a:gd name="T39" fmla="*/ 165 h 215"/>
                <a:gd name="T40" fmla="*/ 171 w 184"/>
                <a:gd name="T41" fmla="*/ 168 h 215"/>
                <a:gd name="T42" fmla="*/ 184 w 184"/>
                <a:gd name="T43" fmla="*/ 154 h 215"/>
                <a:gd name="T44" fmla="*/ 174 w 184"/>
                <a:gd name="T45" fmla="*/ 141 h 215"/>
                <a:gd name="T46" fmla="*/ 104 w 184"/>
                <a:gd name="T47" fmla="*/ 108 h 215"/>
                <a:gd name="T48" fmla="*/ 173 w 184"/>
                <a:gd name="T49" fmla="*/ 74 h 215"/>
                <a:gd name="T50" fmla="*/ 184 w 184"/>
                <a:gd name="T51" fmla="*/ 61 h 215"/>
                <a:gd name="T52" fmla="*/ 171 w 184"/>
                <a:gd name="T53" fmla="*/ 47 h 215"/>
                <a:gd name="T54" fmla="*/ 154 w 184"/>
                <a:gd name="T55" fmla="*/ 56 h 215"/>
                <a:gd name="T56" fmla="*/ 98 w 184"/>
                <a:gd name="T57" fmla="*/ 97 h 215"/>
                <a:gd name="T58" fmla="*/ 105 w 184"/>
                <a:gd name="T59" fmla="*/ 1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215">
                  <a:moveTo>
                    <a:pt x="105" y="19"/>
                  </a:moveTo>
                  <a:cubicBezTo>
                    <a:pt x="106" y="12"/>
                    <a:pt x="106" y="0"/>
                    <a:pt x="93" y="0"/>
                  </a:cubicBezTo>
                  <a:cubicBezTo>
                    <a:pt x="85" y="0"/>
                    <a:pt x="78" y="6"/>
                    <a:pt x="80" y="13"/>
                  </a:cubicBezTo>
                  <a:lnTo>
                    <a:pt x="80" y="19"/>
                  </a:lnTo>
                  <a:lnTo>
                    <a:pt x="87" y="97"/>
                  </a:lnTo>
                  <a:lnTo>
                    <a:pt x="23" y="50"/>
                  </a:lnTo>
                  <a:cubicBezTo>
                    <a:pt x="18" y="48"/>
                    <a:pt x="17" y="47"/>
                    <a:pt x="14" y="47"/>
                  </a:cubicBezTo>
                  <a:cubicBezTo>
                    <a:pt x="7" y="47"/>
                    <a:pt x="0" y="54"/>
                    <a:pt x="0" y="61"/>
                  </a:cubicBezTo>
                  <a:cubicBezTo>
                    <a:pt x="0" y="69"/>
                    <a:pt x="5" y="71"/>
                    <a:pt x="10" y="73"/>
                  </a:cubicBezTo>
                  <a:lnTo>
                    <a:pt x="81" y="107"/>
                  </a:lnTo>
                  <a:lnTo>
                    <a:pt x="12" y="141"/>
                  </a:lnTo>
                  <a:cubicBezTo>
                    <a:pt x="4" y="145"/>
                    <a:pt x="0" y="147"/>
                    <a:pt x="0" y="154"/>
                  </a:cubicBezTo>
                  <a:cubicBezTo>
                    <a:pt x="0" y="162"/>
                    <a:pt x="7" y="168"/>
                    <a:pt x="14" y="168"/>
                  </a:cubicBezTo>
                  <a:cubicBezTo>
                    <a:pt x="17" y="168"/>
                    <a:pt x="18" y="168"/>
                    <a:pt x="31" y="159"/>
                  </a:cubicBezTo>
                  <a:lnTo>
                    <a:pt x="87" y="118"/>
                  </a:lnTo>
                  <a:lnTo>
                    <a:pt x="79" y="202"/>
                  </a:lnTo>
                  <a:cubicBezTo>
                    <a:pt x="79" y="213"/>
                    <a:pt x="88" y="215"/>
                    <a:pt x="92" y="215"/>
                  </a:cubicBezTo>
                  <a:cubicBezTo>
                    <a:pt x="98" y="215"/>
                    <a:pt x="106" y="212"/>
                    <a:pt x="106" y="202"/>
                  </a:cubicBezTo>
                  <a:lnTo>
                    <a:pt x="98" y="118"/>
                  </a:lnTo>
                  <a:lnTo>
                    <a:pt x="162" y="165"/>
                  </a:lnTo>
                  <a:cubicBezTo>
                    <a:pt x="167" y="167"/>
                    <a:pt x="168" y="168"/>
                    <a:pt x="171" y="168"/>
                  </a:cubicBezTo>
                  <a:cubicBezTo>
                    <a:pt x="178" y="168"/>
                    <a:pt x="184" y="161"/>
                    <a:pt x="184" y="154"/>
                  </a:cubicBezTo>
                  <a:cubicBezTo>
                    <a:pt x="184" y="147"/>
                    <a:pt x="180" y="144"/>
                    <a:pt x="174" y="141"/>
                  </a:cubicBezTo>
                  <a:cubicBezTo>
                    <a:pt x="144" y="126"/>
                    <a:pt x="143" y="126"/>
                    <a:pt x="104" y="108"/>
                  </a:cubicBezTo>
                  <a:lnTo>
                    <a:pt x="173" y="74"/>
                  </a:lnTo>
                  <a:cubicBezTo>
                    <a:pt x="180" y="70"/>
                    <a:pt x="184" y="68"/>
                    <a:pt x="184" y="61"/>
                  </a:cubicBezTo>
                  <a:cubicBezTo>
                    <a:pt x="184" y="53"/>
                    <a:pt x="178" y="47"/>
                    <a:pt x="171" y="47"/>
                  </a:cubicBezTo>
                  <a:cubicBezTo>
                    <a:pt x="168" y="47"/>
                    <a:pt x="167" y="47"/>
                    <a:pt x="154" y="56"/>
                  </a:cubicBezTo>
                  <a:lnTo>
                    <a:pt x="98" y="97"/>
                  </a:lnTo>
                  <a:lnTo>
                    <a:pt x="105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2" name="Freeform 190 1">
              <a:extLst>
                <a:ext uri="{FF2B5EF4-FFF2-40B4-BE49-F238E27FC236}">
                  <a16:creationId xmlns:a16="http://schemas.microsoft.com/office/drawing/2014/main" id="{FC11FF4D-0C3C-4FB0-A309-0D388622D2CB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7562851" y="9140825"/>
              <a:ext cx="273050" cy="292100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199 h 339"/>
                <a:gd name="T6" fmla="*/ 218 w 355"/>
                <a:gd name="T7" fmla="*/ 224 h 339"/>
                <a:gd name="T8" fmla="*/ 217 w 355"/>
                <a:gd name="T9" fmla="*/ 229 h 339"/>
                <a:gd name="T10" fmla="*/ 223 w 355"/>
                <a:gd name="T11" fmla="*/ 235 h 339"/>
                <a:gd name="T12" fmla="*/ 230 w 355"/>
                <a:gd name="T13" fmla="*/ 225 h 339"/>
                <a:gd name="T14" fmla="*/ 258 w 355"/>
                <a:gd name="T15" fmla="*/ 116 h 339"/>
                <a:gd name="T16" fmla="*/ 259 w 355"/>
                <a:gd name="T17" fmla="*/ 108 h 339"/>
                <a:gd name="T18" fmla="*/ 253 w 355"/>
                <a:gd name="T19" fmla="*/ 103 h 339"/>
                <a:gd name="T20" fmla="*/ 246 w 355"/>
                <a:gd name="T21" fmla="*/ 113 h 339"/>
                <a:gd name="T22" fmla="*/ 181 w 355"/>
                <a:gd name="T23" fmla="*/ 161 h 339"/>
                <a:gd name="T24" fmla="*/ 136 w 355"/>
                <a:gd name="T25" fmla="*/ 161 h 339"/>
                <a:gd name="T26" fmla="*/ 168 w 355"/>
                <a:gd name="T27" fmla="*/ 35 h 339"/>
                <a:gd name="T28" fmla="*/ 195 w 355"/>
                <a:gd name="T29" fmla="*/ 15 h 339"/>
                <a:gd name="T30" fmla="*/ 261 w 355"/>
                <a:gd name="T31" fmla="*/ 15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99 h 339"/>
                <a:gd name="T42" fmla="*/ 354 w 355"/>
                <a:gd name="T43" fmla="*/ 13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5 h 339"/>
                <a:gd name="T52" fmla="*/ 127 w 355"/>
                <a:gd name="T53" fmla="*/ 24 h 339"/>
                <a:gd name="T54" fmla="*/ 125 w 355"/>
                <a:gd name="T55" fmla="*/ 36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199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6"/>
                    <a:pt x="217" y="228"/>
                    <a:pt x="217" y="229"/>
                  </a:cubicBezTo>
                  <a:cubicBezTo>
                    <a:pt x="217" y="233"/>
                    <a:pt x="220" y="235"/>
                    <a:pt x="223" y="235"/>
                  </a:cubicBezTo>
                  <a:cubicBezTo>
                    <a:pt x="228" y="235"/>
                    <a:pt x="228" y="234"/>
                    <a:pt x="230" y="225"/>
                  </a:cubicBezTo>
                  <a:lnTo>
                    <a:pt x="258" y="116"/>
                  </a:lnTo>
                  <a:cubicBezTo>
                    <a:pt x="259" y="111"/>
                    <a:pt x="259" y="110"/>
                    <a:pt x="259" y="108"/>
                  </a:cubicBezTo>
                  <a:cubicBezTo>
                    <a:pt x="259" y="107"/>
                    <a:pt x="258" y="103"/>
                    <a:pt x="253" y="103"/>
                  </a:cubicBezTo>
                  <a:cubicBezTo>
                    <a:pt x="248" y="103"/>
                    <a:pt x="248" y="105"/>
                    <a:pt x="246" y="113"/>
                  </a:cubicBezTo>
                  <a:cubicBezTo>
                    <a:pt x="235" y="152"/>
                    <a:pt x="224" y="161"/>
                    <a:pt x="181" y="161"/>
                  </a:cubicBezTo>
                  <a:lnTo>
                    <a:pt x="136" y="161"/>
                  </a:lnTo>
                  <a:lnTo>
                    <a:pt x="168" y="35"/>
                  </a:lnTo>
                  <a:cubicBezTo>
                    <a:pt x="172" y="17"/>
                    <a:pt x="173" y="15"/>
                    <a:pt x="195" y="15"/>
                  </a:cubicBezTo>
                  <a:lnTo>
                    <a:pt x="261" y="15"/>
                  </a:lnTo>
                  <a:cubicBezTo>
                    <a:pt x="322" y="15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3"/>
                    <a:pt x="331" y="104"/>
                    <a:pt x="331" y="106"/>
                  </a:cubicBezTo>
                  <a:cubicBezTo>
                    <a:pt x="331" y="108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99"/>
                  </a:cubicBezTo>
                  <a:lnTo>
                    <a:pt x="354" y="13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5"/>
                    <a:pt x="86" y="15"/>
                    <a:pt x="95" y="15"/>
                  </a:cubicBezTo>
                  <a:cubicBezTo>
                    <a:pt x="113" y="15"/>
                    <a:pt x="127" y="15"/>
                    <a:pt x="127" y="24"/>
                  </a:cubicBezTo>
                  <a:cubicBezTo>
                    <a:pt x="127" y="26"/>
                    <a:pt x="127" y="27"/>
                    <a:pt x="125" y="36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4" name="Freeform 191 1">
              <a:extLst>
                <a:ext uri="{FF2B5EF4-FFF2-40B4-BE49-F238E27FC236}">
                  <a16:creationId xmlns:a16="http://schemas.microsoft.com/office/drawing/2014/main" id="{69FBF0EF-8CB8-4D7A-BC30-D42008573520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7861301" y="9056688"/>
              <a:ext cx="80963" cy="201612"/>
            </a:xfrm>
            <a:custGeom>
              <a:avLst/>
              <a:gdLst>
                <a:gd name="T0" fmla="*/ 96 w 105"/>
                <a:gd name="T1" fmla="*/ 13 h 235"/>
                <a:gd name="T2" fmla="*/ 82 w 105"/>
                <a:gd name="T3" fmla="*/ 0 h 235"/>
                <a:gd name="T4" fmla="*/ 63 w 105"/>
                <a:gd name="T5" fmla="*/ 19 h 235"/>
                <a:gd name="T6" fmla="*/ 77 w 105"/>
                <a:gd name="T7" fmla="*/ 32 h 235"/>
                <a:gd name="T8" fmla="*/ 96 w 105"/>
                <a:gd name="T9" fmla="*/ 13 h 235"/>
                <a:gd name="T10" fmla="*/ 25 w 105"/>
                <a:gd name="T11" fmla="*/ 190 h 235"/>
                <a:gd name="T12" fmla="*/ 22 w 105"/>
                <a:gd name="T13" fmla="*/ 205 h 235"/>
                <a:gd name="T14" fmla="*/ 55 w 105"/>
                <a:gd name="T15" fmla="*/ 235 h 235"/>
                <a:gd name="T16" fmla="*/ 105 w 105"/>
                <a:gd name="T17" fmla="*/ 181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8 w 105"/>
                <a:gd name="T25" fmla="*/ 213 h 235"/>
                <a:gd name="T26" fmla="*/ 53 w 105"/>
                <a:gd name="T27" fmla="*/ 190 h 235"/>
                <a:gd name="T28" fmla="*/ 64 w 105"/>
                <a:gd name="T29" fmla="*/ 163 h 235"/>
                <a:gd name="T30" fmla="*/ 81 w 105"/>
                <a:gd name="T31" fmla="*/ 118 h 235"/>
                <a:gd name="T32" fmla="*/ 84 w 105"/>
                <a:gd name="T33" fmla="*/ 107 h 235"/>
                <a:gd name="T34" fmla="*/ 50 w 105"/>
                <a:gd name="T35" fmla="*/ 77 h 235"/>
                <a:gd name="T36" fmla="*/ 0 w 105"/>
                <a:gd name="T37" fmla="*/ 131 h 235"/>
                <a:gd name="T38" fmla="*/ 6 w 105"/>
                <a:gd name="T39" fmla="*/ 135 h 235"/>
                <a:gd name="T40" fmla="*/ 12 w 105"/>
                <a:gd name="T41" fmla="*/ 130 h 235"/>
                <a:gd name="T42" fmla="*/ 49 w 105"/>
                <a:gd name="T43" fmla="*/ 87 h 235"/>
                <a:gd name="T44" fmla="*/ 58 w 105"/>
                <a:gd name="T45" fmla="*/ 99 h 235"/>
                <a:gd name="T46" fmla="*/ 47 w 105"/>
                <a:gd name="T47" fmla="*/ 134 h 235"/>
                <a:gd name="T48" fmla="*/ 25 w 105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3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2"/>
                    <a:pt x="77" y="32"/>
                  </a:cubicBezTo>
                  <a:cubicBezTo>
                    <a:pt x="87" y="32"/>
                    <a:pt x="96" y="23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1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3" y="190"/>
                  </a:cubicBezTo>
                  <a:cubicBezTo>
                    <a:pt x="57" y="181"/>
                    <a:pt x="61" y="172"/>
                    <a:pt x="64" y="163"/>
                  </a:cubicBezTo>
                  <a:cubicBezTo>
                    <a:pt x="67" y="154"/>
                    <a:pt x="80" y="122"/>
                    <a:pt x="81" y="118"/>
                  </a:cubicBezTo>
                  <a:cubicBezTo>
                    <a:pt x="82" y="115"/>
                    <a:pt x="84" y="111"/>
                    <a:pt x="84" y="107"/>
                  </a:cubicBezTo>
                  <a:cubicBezTo>
                    <a:pt x="84" y="91"/>
                    <a:pt x="70" y="77"/>
                    <a:pt x="50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4"/>
                    <a:pt x="12" y="130"/>
                  </a:cubicBezTo>
                  <a:cubicBezTo>
                    <a:pt x="21" y="100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3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5" name="Freeform 192">
              <a:extLst>
                <a:ext uri="{FF2B5EF4-FFF2-40B4-BE49-F238E27FC236}">
                  <a16:creationId xmlns:a16="http://schemas.microsoft.com/office/drawing/2014/main" id="{2D1F3CA7-3F1D-439C-9F4D-7ED1A553AD7C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8093076" y="9315450"/>
              <a:ext cx="234950" cy="17462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193">
              <a:extLst>
                <a:ext uri="{FF2B5EF4-FFF2-40B4-BE49-F238E27FC236}">
                  <a16:creationId xmlns:a16="http://schemas.microsoft.com/office/drawing/2014/main" id="{B4F38D61-8623-421B-9D5A-DE0CAF1A4C3F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8485189" y="9110663"/>
              <a:ext cx="88900" cy="430212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4" y="420"/>
                    <a:pt x="28" y="326"/>
                    <a:pt x="28" y="249"/>
                  </a:cubicBezTo>
                  <a:cubicBezTo>
                    <a:pt x="28" y="162"/>
                    <a:pt x="47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9"/>
                    <a:pt x="32" y="405"/>
                  </a:cubicBezTo>
                  <a:cubicBezTo>
                    <a:pt x="62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94">
              <a:extLst>
                <a:ext uri="{FF2B5EF4-FFF2-40B4-BE49-F238E27FC236}">
                  <a16:creationId xmlns:a16="http://schemas.microsoft.com/office/drawing/2014/main" id="{7AFCDC76-F1E7-4C9A-91BE-308A99FE91B1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8616951" y="9024938"/>
              <a:ext cx="512763" cy="601662"/>
            </a:xfrm>
            <a:custGeom>
              <a:avLst/>
              <a:gdLst>
                <a:gd name="T0" fmla="*/ 603 w 664"/>
                <a:gd name="T1" fmla="*/ 699 h 699"/>
                <a:gd name="T2" fmla="*/ 664 w 664"/>
                <a:gd name="T3" fmla="*/ 539 h 699"/>
                <a:gd name="T4" fmla="*/ 651 w 664"/>
                <a:gd name="T5" fmla="*/ 539 h 699"/>
                <a:gd name="T6" fmla="*/ 521 w 664"/>
                <a:gd name="T7" fmla="*/ 640 h 699"/>
                <a:gd name="T8" fmla="*/ 366 w 664"/>
                <a:gd name="T9" fmla="*/ 656 h 699"/>
                <a:gd name="T10" fmla="*/ 66 w 664"/>
                <a:gd name="T11" fmla="*/ 656 h 699"/>
                <a:gd name="T12" fmla="*/ 319 w 664"/>
                <a:gd name="T13" fmla="*/ 358 h 699"/>
                <a:gd name="T14" fmla="*/ 324 w 664"/>
                <a:gd name="T15" fmla="*/ 350 h 699"/>
                <a:gd name="T16" fmla="*/ 321 w 664"/>
                <a:gd name="T17" fmla="*/ 342 h 699"/>
                <a:gd name="T18" fmla="*/ 88 w 664"/>
                <a:gd name="T19" fmla="*/ 24 h 699"/>
                <a:gd name="T20" fmla="*/ 361 w 664"/>
                <a:gd name="T21" fmla="*/ 24 h 699"/>
                <a:gd name="T22" fmla="*/ 478 w 664"/>
                <a:gd name="T23" fmla="*/ 32 h 699"/>
                <a:gd name="T24" fmla="*/ 588 w 664"/>
                <a:gd name="T25" fmla="*/ 70 h 699"/>
                <a:gd name="T26" fmla="*/ 651 w 664"/>
                <a:gd name="T27" fmla="*/ 141 h 699"/>
                <a:gd name="T28" fmla="*/ 664 w 664"/>
                <a:gd name="T29" fmla="*/ 141 h 699"/>
                <a:gd name="T30" fmla="*/ 603 w 664"/>
                <a:gd name="T31" fmla="*/ 0 h 699"/>
                <a:gd name="T32" fmla="*/ 14 w 664"/>
                <a:gd name="T33" fmla="*/ 0 h 699"/>
                <a:gd name="T34" fmla="*/ 0 w 664"/>
                <a:gd name="T35" fmla="*/ 4 h 699"/>
                <a:gd name="T36" fmla="*/ 0 w 664"/>
                <a:gd name="T37" fmla="*/ 20 h 699"/>
                <a:gd name="T38" fmla="*/ 264 w 664"/>
                <a:gd name="T39" fmla="*/ 382 h 699"/>
                <a:gd name="T40" fmla="*/ 5 w 664"/>
                <a:gd name="T41" fmla="*/ 685 h 699"/>
                <a:gd name="T42" fmla="*/ 0 w 664"/>
                <a:gd name="T43" fmla="*/ 694 h 699"/>
                <a:gd name="T44" fmla="*/ 14 w 664"/>
                <a:gd name="T45" fmla="*/ 699 h 699"/>
                <a:gd name="T46" fmla="*/ 603 w 664"/>
                <a:gd name="T47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9">
                  <a:moveTo>
                    <a:pt x="603" y="699"/>
                  </a:moveTo>
                  <a:lnTo>
                    <a:pt x="664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1" y="640"/>
                  </a:cubicBezTo>
                  <a:cubicBezTo>
                    <a:pt x="511" y="643"/>
                    <a:pt x="462" y="656"/>
                    <a:pt x="366" y="656"/>
                  </a:cubicBezTo>
                  <a:lnTo>
                    <a:pt x="66" y="656"/>
                  </a:lnTo>
                  <a:lnTo>
                    <a:pt x="319" y="358"/>
                  </a:lnTo>
                  <a:cubicBezTo>
                    <a:pt x="323" y="354"/>
                    <a:pt x="324" y="352"/>
                    <a:pt x="324" y="350"/>
                  </a:cubicBezTo>
                  <a:cubicBezTo>
                    <a:pt x="324" y="349"/>
                    <a:pt x="324" y="347"/>
                    <a:pt x="321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4" y="31"/>
                    <a:pt x="478" y="32"/>
                  </a:cubicBezTo>
                  <a:cubicBezTo>
                    <a:pt x="505" y="36"/>
                    <a:pt x="548" y="45"/>
                    <a:pt x="588" y="70"/>
                  </a:cubicBezTo>
                  <a:cubicBezTo>
                    <a:pt x="600" y="78"/>
                    <a:pt x="634" y="100"/>
                    <a:pt x="651" y="141"/>
                  </a:cubicBezTo>
                  <a:lnTo>
                    <a:pt x="664" y="141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4" y="382"/>
                  </a:lnTo>
                  <a:lnTo>
                    <a:pt x="5" y="685"/>
                  </a:lnTo>
                  <a:cubicBezTo>
                    <a:pt x="0" y="691"/>
                    <a:pt x="0" y="693"/>
                    <a:pt x="0" y="694"/>
                  </a:cubicBezTo>
                  <a:cubicBezTo>
                    <a:pt x="0" y="699"/>
                    <a:pt x="5" y="699"/>
                    <a:pt x="14" y="699"/>
                  </a:cubicBezTo>
                  <a:lnTo>
                    <a:pt x="603" y="6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195">
              <a:extLst>
                <a:ext uri="{FF2B5EF4-FFF2-40B4-BE49-F238E27FC236}">
                  <a16:creationId xmlns:a16="http://schemas.microsoft.com/office/drawing/2014/main" id="{5C167AF7-40D8-423E-8264-57CD8570002D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9229726" y="9139238"/>
              <a:ext cx="276225" cy="293687"/>
            </a:xfrm>
            <a:custGeom>
              <a:avLst/>
              <a:gdLst>
                <a:gd name="T0" fmla="*/ 132 w 357"/>
                <a:gd name="T1" fmla="*/ 183 h 341"/>
                <a:gd name="T2" fmla="*/ 216 w 357"/>
                <a:gd name="T3" fmla="*/ 183 h 341"/>
                <a:gd name="T4" fmla="*/ 357 w 357"/>
                <a:gd name="T5" fmla="*/ 76 h 341"/>
                <a:gd name="T6" fmla="*/ 258 w 357"/>
                <a:gd name="T7" fmla="*/ 0 h 341"/>
                <a:gd name="T8" fmla="*/ 97 w 357"/>
                <a:gd name="T9" fmla="*/ 0 h 341"/>
                <a:gd name="T10" fmla="*/ 82 w 357"/>
                <a:gd name="T11" fmla="*/ 10 h 341"/>
                <a:gd name="T12" fmla="*/ 96 w 357"/>
                <a:gd name="T13" fmla="*/ 16 h 341"/>
                <a:gd name="T14" fmla="*/ 118 w 357"/>
                <a:gd name="T15" fmla="*/ 17 h 341"/>
                <a:gd name="T16" fmla="*/ 129 w 357"/>
                <a:gd name="T17" fmla="*/ 25 h 341"/>
                <a:gd name="T18" fmla="*/ 127 w 357"/>
                <a:gd name="T19" fmla="*/ 34 h 341"/>
                <a:gd name="T20" fmla="*/ 60 w 357"/>
                <a:gd name="T21" fmla="*/ 302 h 341"/>
                <a:gd name="T22" fmla="*/ 14 w 357"/>
                <a:gd name="T23" fmla="*/ 326 h 341"/>
                <a:gd name="T24" fmla="*/ 0 w 357"/>
                <a:gd name="T25" fmla="*/ 335 h 341"/>
                <a:gd name="T26" fmla="*/ 8 w 357"/>
                <a:gd name="T27" fmla="*/ 341 h 341"/>
                <a:gd name="T28" fmla="*/ 71 w 357"/>
                <a:gd name="T29" fmla="*/ 340 h 341"/>
                <a:gd name="T30" fmla="*/ 103 w 357"/>
                <a:gd name="T31" fmla="*/ 340 h 341"/>
                <a:gd name="T32" fmla="*/ 136 w 357"/>
                <a:gd name="T33" fmla="*/ 341 h 341"/>
                <a:gd name="T34" fmla="*/ 146 w 357"/>
                <a:gd name="T35" fmla="*/ 331 h 341"/>
                <a:gd name="T36" fmla="*/ 132 w 357"/>
                <a:gd name="T37" fmla="*/ 326 h 341"/>
                <a:gd name="T38" fmla="*/ 99 w 357"/>
                <a:gd name="T39" fmla="*/ 317 h 341"/>
                <a:gd name="T40" fmla="*/ 101 w 357"/>
                <a:gd name="T41" fmla="*/ 308 h 341"/>
                <a:gd name="T42" fmla="*/ 132 w 357"/>
                <a:gd name="T43" fmla="*/ 183 h 341"/>
                <a:gd name="T44" fmla="*/ 168 w 357"/>
                <a:gd name="T45" fmla="*/ 35 h 341"/>
                <a:gd name="T46" fmla="*/ 194 w 357"/>
                <a:gd name="T47" fmla="*/ 16 h 341"/>
                <a:gd name="T48" fmla="*/ 242 w 357"/>
                <a:gd name="T49" fmla="*/ 16 h 341"/>
                <a:gd name="T50" fmla="*/ 310 w 357"/>
                <a:gd name="T51" fmla="*/ 64 h 341"/>
                <a:gd name="T52" fmla="*/ 281 w 357"/>
                <a:gd name="T53" fmla="*/ 144 h 341"/>
                <a:gd name="T54" fmla="*/ 204 w 357"/>
                <a:gd name="T55" fmla="*/ 170 h 341"/>
                <a:gd name="T56" fmla="*/ 134 w 357"/>
                <a:gd name="T57" fmla="*/ 170 h 341"/>
                <a:gd name="T58" fmla="*/ 168 w 357"/>
                <a:gd name="T59" fmla="*/ 3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7" h="341">
                  <a:moveTo>
                    <a:pt x="132" y="183"/>
                  </a:moveTo>
                  <a:lnTo>
                    <a:pt x="216" y="183"/>
                  </a:lnTo>
                  <a:cubicBezTo>
                    <a:pt x="287" y="183"/>
                    <a:pt x="357" y="131"/>
                    <a:pt x="357" y="76"/>
                  </a:cubicBezTo>
                  <a:cubicBezTo>
                    <a:pt x="357" y="37"/>
                    <a:pt x="324" y="0"/>
                    <a:pt x="258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03" y="16"/>
                    <a:pt x="112" y="16"/>
                    <a:pt x="118" y="17"/>
                  </a:cubicBezTo>
                  <a:cubicBezTo>
                    <a:pt x="126" y="18"/>
                    <a:pt x="129" y="19"/>
                    <a:pt x="129" y="25"/>
                  </a:cubicBezTo>
                  <a:cubicBezTo>
                    <a:pt x="129" y="27"/>
                    <a:pt x="128" y="28"/>
                    <a:pt x="127" y="34"/>
                  </a:cubicBezTo>
                  <a:lnTo>
                    <a:pt x="60" y="302"/>
                  </a:lnTo>
                  <a:cubicBezTo>
                    <a:pt x="55" y="322"/>
                    <a:pt x="54" y="326"/>
                    <a:pt x="14" y="326"/>
                  </a:cubicBezTo>
                  <a:cubicBezTo>
                    <a:pt x="6" y="326"/>
                    <a:pt x="0" y="326"/>
                    <a:pt x="0" y="335"/>
                  </a:cubicBezTo>
                  <a:cubicBezTo>
                    <a:pt x="0" y="341"/>
                    <a:pt x="6" y="341"/>
                    <a:pt x="8" y="341"/>
                  </a:cubicBezTo>
                  <a:cubicBezTo>
                    <a:pt x="22" y="341"/>
                    <a:pt x="57" y="340"/>
                    <a:pt x="71" y="340"/>
                  </a:cubicBezTo>
                  <a:cubicBezTo>
                    <a:pt x="82" y="340"/>
                    <a:pt x="93" y="340"/>
                    <a:pt x="103" y="340"/>
                  </a:cubicBezTo>
                  <a:cubicBezTo>
                    <a:pt x="114" y="340"/>
                    <a:pt x="125" y="341"/>
                    <a:pt x="136" y="341"/>
                  </a:cubicBezTo>
                  <a:cubicBezTo>
                    <a:pt x="139" y="341"/>
                    <a:pt x="146" y="341"/>
                    <a:pt x="146" y="331"/>
                  </a:cubicBezTo>
                  <a:cubicBezTo>
                    <a:pt x="146" y="326"/>
                    <a:pt x="141" y="326"/>
                    <a:pt x="132" y="326"/>
                  </a:cubicBezTo>
                  <a:cubicBezTo>
                    <a:pt x="113" y="326"/>
                    <a:pt x="99" y="326"/>
                    <a:pt x="99" y="317"/>
                  </a:cubicBezTo>
                  <a:cubicBezTo>
                    <a:pt x="99" y="314"/>
                    <a:pt x="100" y="311"/>
                    <a:pt x="101" y="308"/>
                  </a:cubicBezTo>
                  <a:lnTo>
                    <a:pt x="132" y="183"/>
                  </a:lnTo>
                  <a:close/>
                  <a:moveTo>
                    <a:pt x="168" y="35"/>
                  </a:moveTo>
                  <a:cubicBezTo>
                    <a:pt x="172" y="17"/>
                    <a:pt x="173" y="16"/>
                    <a:pt x="194" y="16"/>
                  </a:cubicBezTo>
                  <a:lnTo>
                    <a:pt x="242" y="16"/>
                  </a:lnTo>
                  <a:cubicBezTo>
                    <a:pt x="284" y="16"/>
                    <a:pt x="310" y="29"/>
                    <a:pt x="310" y="64"/>
                  </a:cubicBezTo>
                  <a:cubicBezTo>
                    <a:pt x="310" y="83"/>
                    <a:pt x="300" y="126"/>
                    <a:pt x="281" y="144"/>
                  </a:cubicBezTo>
                  <a:cubicBezTo>
                    <a:pt x="256" y="166"/>
                    <a:pt x="226" y="170"/>
                    <a:pt x="204" y="170"/>
                  </a:cubicBezTo>
                  <a:lnTo>
                    <a:pt x="134" y="170"/>
                  </a:lnTo>
                  <a:lnTo>
                    <a:pt x="168" y="3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196">
              <a:extLst>
                <a:ext uri="{FF2B5EF4-FFF2-40B4-BE49-F238E27FC236}">
                  <a16:creationId xmlns:a16="http://schemas.microsoft.com/office/drawing/2014/main" id="{DF2AEAAB-4590-4FAA-AA5F-357DFE6B0476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9528176" y="9056688"/>
              <a:ext cx="82550" cy="201612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5 w 106"/>
                <a:gd name="T11" fmla="*/ 190 h 235"/>
                <a:gd name="T12" fmla="*/ 22 w 106"/>
                <a:gd name="T13" fmla="*/ 205 h 235"/>
                <a:gd name="T14" fmla="*/ 55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3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0 h 235"/>
                <a:gd name="T28" fmla="*/ 65 w 106"/>
                <a:gd name="T29" fmla="*/ 163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2 w 106"/>
                <a:gd name="T41" fmla="*/ 130 h 235"/>
                <a:gd name="T42" fmla="*/ 50 w 106"/>
                <a:gd name="T43" fmla="*/ 87 h 235"/>
                <a:gd name="T44" fmla="*/ 58 w 106"/>
                <a:gd name="T45" fmla="*/ 99 h 235"/>
                <a:gd name="T46" fmla="*/ 47 w 106"/>
                <a:gd name="T47" fmla="*/ 134 h 235"/>
                <a:gd name="T48" fmla="*/ 25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8"/>
                    <a:pt x="92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3"/>
                    <a:pt x="97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6" y="187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3" y="190"/>
                  </a:cubicBezTo>
                  <a:cubicBezTo>
                    <a:pt x="57" y="181"/>
                    <a:pt x="61" y="172"/>
                    <a:pt x="65" y="163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5"/>
                    <a:pt x="84" y="111"/>
                    <a:pt x="84" y="107"/>
                  </a:cubicBezTo>
                  <a:cubicBezTo>
                    <a:pt x="84" y="91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4"/>
                    <a:pt x="12" y="130"/>
                  </a:cubicBezTo>
                  <a:cubicBezTo>
                    <a:pt x="21" y="100"/>
                    <a:pt x="37" y="87"/>
                    <a:pt x="50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3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197">
              <a:extLst>
                <a:ext uri="{FF2B5EF4-FFF2-40B4-BE49-F238E27FC236}">
                  <a16:creationId xmlns:a16="http://schemas.microsoft.com/office/drawing/2014/main" id="{AC0ABBA3-E063-4CC5-BBB8-FCC97682D807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9755189" y="9232900"/>
              <a:ext cx="141288" cy="185737"/>
            </a:xfrm>
            <a:custGeom>
              <a:avLst/>
              <a:gdLst>
                <a:gd name="T0" fmla="*/ 104 w 184"/>
                <a:gd name="T1" fmla="*/ 19 h 215"/>
                <a:gd name="T2" fmla="*/ 92 w 184"/>
                <a:gd name="T3" fmla="*/ 0 h 215"/>
                <a:gd name="T4" fmla="*/ 79 w 184"/>
                <a:gd name="T5" fmla="*/ 13 h 215"/>
                <a:gd name="T6" fmla="*/ 79 w 184"/>
                <a:gd name="T7" fmla="*/ 19 h 215"/>
                <a:gd name="T8" fmla="*/ 86 w 184"/>
                <a:gd name="T9" fmla="*/ 97 h 215"/>
                <a:gd name="T10" fmla="*/ 22 w 184"/>
                <a:gd name="T11" fmla="*/ 50 h 215"/>
                <a:gd name="T12" fmla="*/ 13 w 184"/>
                <a:gd name="T13" fmla="*/ 47 h 215"/>
                <a:gd name="T14" fmla="*/ 0 w 184"/>
                <a:gd name="T15" fmla="*/ 61 h 215"/>
                <a:gd name="T16" fmla="*/ 10 w 184"/>
                <a:gd name="T17" fmla="*/ 73 h 215"/>
                <a:gd name="T18" fmla="*/ 80 w 184"/>
                <a:gd name="T19" fmla="*/ 107 h 215"/>
                <a:gd name="T20" fmla="*/ 12 w 184"/>
                <a:gd name="T21" fmla="*/ 141 h 215"/>
                <a:gd name="T22" fmla="*/ 0 w 184"/>
                <a:gd name="T23" fmla="*/ 154 h 215"/>
                <a:gd name="T24" fmla="*/ 13 w 184"/>
                <a:gd name="T25" fmla="*/ 168 h 215"/>
                <a:gd name="T26" fmla="*/ 30 w 184"/>
                <a:gd name="T27" fmla="*/ 159 h 215"/>
                <a:gd name="T28" fmla="*/ 86 w 184"/>
                <a:gd name="T29" fmla="*/ 118 h 215"/>
                <a:gd name="T30" fmla="*/ 78 w 184"/>
                <a:gd name="T31" fmla="*/ 202 h 215"/>
                <a:gd name="T32" fmla="*/ 91 w 184"/>
                <a:gd name="T33" fmla="*/ 215 h 215"/>
                <a:gd name="T34" fmla="*/ 105 w 184"/>
                <a:gd name="T35" fmla="*/ 202 h 215"/>
                <a:gd name="T36" fmla="*/ 97 w 184"/>
                <a:gd name="T37" fmla="*/ 118 h 215"/>
                <a:gd name="T38" fmla="*/ 161 w 184"/>
                <a:gd name="T39" fmla="*/ 165 h 215"/>
                <a:gd name="T40" fmla="*/ 170 w 184"/>
                <a:gd name="T41" fmla="*/ 168 h 215"/>
                <a:gd name="T42" fmla="*/ 184 w 184"/>
                <a:gd name="T43" fmla="*/ 154 h 215"/>
                <a:gd name="T44" fmla="*/ 173 w 184"/>
                <a:gd name="T45" fmla="*/ 141 h 215"/>
                <a:gd name="T46" fmla="*/ 103 w 184"/>
                <a:gd name="T47" fmla="*/ 108 h 215"/>
                <a:gd name="T48" fmla="*/ 172 w 184"/>
                <a:gd name="T49" fmla="*/ 74 h 215"/>
                <a:gd name="T50" fmla="*/ 184 w 184"/>
                <a:gd name="T51" fmla="*/ 61 h 215"/>
                <a:gd name="T52" fmla="*/ 170 w 184"/>
                <a:gd name="T53" fmla="*/ 47 h 215"/>
                <a:gd name="T54" fmla="*/ 153 w 184"/>
                <a:gd name="T55" fmla="*/ 56 h 215"/>
                <a:gd name="T56" fmla="*/ 97 w 184"/>
                <a:gd name="T57" fmla="*/ 97 h 215"/>
                <a:gd name="T58" fmla="*/ 104 w 184"/>
                <a:gd name="T59" fmla="*/ 1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215">
                  <a:moveTo>
                    <a:pt x="104" y="19"/>
                  </a:moveTo>
                  <a:cubicBezTo>
                    <a:pt x="105" y="12"/>
                    <a:pt x="105" y="0"/>
                    <a:pt x="92" y="0"/>
                  </a:cubicBezTo>
                  <a:cubicBezTo>
                    <a:pt x="84" y="0"/>
                    <a:pt x="77" y="6"/>
                    <a:pt x="79" y="13"/>
                  </a:cubicBezTo>
                  <a:lnTo>
                    <a:pt x="79" y="19"/>
                  </a:lnTo>
                  <a:lnTo>
                    <a:pt x="86" y="97"/>
                  </a:lnTo>
                  <a:lnTo>
                    <a:pt x="22" y="50"/>
                  </a:lnTo>
                  <a:cubicBezTo>
                    <a:pt x="18" y="48"/>
                    <a:pt x="17" y="47"/>
                    <a:pt x="13" y="47"/>
                  </a:cubicBezTo>
                  <a:cubicBezTo>
                    <a:pt x="6" y="47"/>
                    <a:pt x="0" y="54"/>
                    <a:pt x="0" y="61"/>
                  </a:cubicBezTo>
                  <a:cubicBezTo>
                    <a:pt x="0" y="69"/>
                    <a:pt x="5" y="71"/>
                    <a:pt x="10" y="73"/>
                  </a:cubicBezTo>
                  <a:lnTo>
                    <a:pt x="80" y="107"/>
                  </a:lnTo>
                  <a:lnTo>
                    <a:pt x="12" y="141"/>
                  </a:lnTo>
                  <a:cubicBezTo>
                    <a:pt x="4" y="145"/>
                    <a:pt x="0" y="147"/>
                    <a:pt x="0" y="154"/>
                  </a:cubicBezTo>
                  <a:cubicBezTo>
                    <a:pt x="0" y="162"/>
                    <a:pt x="6" y="168"/>
                    <a:pt x="13" y="168"/>
                  </a:cubicBezTo>
                  <a:cubicBezTo>
                    <a:pt x="17" y="168"/>
                    <a:pt x="18" y="168"/>
                    <a:pt x="30" y="159"/>
                  </a:cubicBezTo>
                  <a:lnTo>
                    <a:pt x="86" y="118"/>
                  </a:lnTo>
                  <a:lnTo>
                    <a:pt x="78" y="202"/>
                  </a:lnTo>
                  <a:cubicBezTo>
                    <a:pt x="78" y="213"/>
                    <a:pt x="87" y="215"/>
                    <a:pt x="91" y="215"/>
                  </a:cubicBezTo>
                  <a:cubicBezTo>
                    <a:pt x="97" y="215"/>
                    <a:pt x="105" y="212"/>
                    <a:pt x="105" y="202"/>
                  </a:cubicBezTo>
                  <a:lnTo>
                    <a:pt x="97" y="118"/>
                  </a:lnTo>
                  <a:lnTo>
                    <a:pt x="161" y="165"/>
                  </a:lnTo>
                  <a:cubicBezTo>
                    <a:pt x="166" y="167"/>
                    <a:pt x="167" y="168"/>
                    <a:pt x="170" y="168"/>
                  </a:cubicBezTo>
                  <a:cubicBezTo>
                    <a:pt x="177" y="168"/>
                    <a:pt x="184" y="161"/>
                    <a:pt x="184" y="154"/>
                  </a:cubicBezTo>
                  <a:cubicBezTo>
                    <a:pt x="184" y="147"/>
                    <a:pt x="179" y="144"/>
                    <a:pt x="173" y="141"/>
                  </a:cubicBezTo>
                  <a:cubicBezTo>
                    <a:pt x="143" y="126"/>
                    <a:pt x="142" y="126"/>
                    <a:pt x="103" y="108"/>
                  </a:cubicBezTo>
                  <a:lnTo>
                    <a:pt x="172" y="74"/>
                  </a:lnTo>
                  <a:cubicBezTo>
                    <a:pt x="180" y="70"/>
                    <a:pt x="184" y="68"/>
                    <a:pt x="184" y="61"/>
                  </a:cubicBezTo>
                  <a:cubicBezTo>
                    <a:pt x="184" y="53"/>
                    <a:pt x="177" y="47"/>
                    <a:pt x="170" y="47"/>
                  </a:cubicBezTo>
                  <a:cubicBezTo>
                    <a:pt x="167" y="47"/>
                    <a:pt x="166" y="47"/>
                    <a:pt x="153" y="56"/>
                  </a:cubicBezTo>
                  <a:lnTo>
                    <a:pt x="97" y="97"/>
                  </a:lnTo>
                  <a:lnTo>
                    <a:pt x="104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198">
              <a:extLst>
                <a:ext uri="{FF2B5EF4-FFF2-40B4-BE49-F238E27FC236}">
                  <a16:creationId xmlns:a16="http://schemas.microsoft.com/office/drawing/2014/main" id="{BD9492D3-4352-4977-8786-59AF14693437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10023476" y="9139238"/>
              <a:ext cx="385763" cy="293687"/>
            </a:xfrm>
            <a:custGeom>
              <a:avLst/>
              <a:gdLst>
                <a:gd name="T0" fmla="*/ 441 w 500"/>
                <a:gd name="T1" fmla="*/ 39 h 341"/>
                <a:gd name="T2" fmla="*/ 484 w 500"/>
                <a:gd name="T3" fmla="*/ 16 h 341"/>
                <a:gd name="T4" fmla="*/ 500 w 500"/>
                <a:gd name="T5" fmla="*/ 6 h 341"/>
                <a:gd name="T6" fmla="*/ 486 w 500"/>
                <a:gd name="T7" fmla="*/ 0 h 341"/>
                <a:gd name="T8" fmla="*/ 420 w 500"/>
                <a:gd name="T9" fmla="*/ 0 h 341"/>
                <a:gd name="T10" fmla="*/ 401 w 500"/>
                <a:gd name="T11" fmla="*/ 10 h 341"/>
                <a:gd name="T12" fmla="*/ 219 w 500"/>
                <a:gd name="T13" fmla="*/ 294 h 341"/>
                <a:gd name="T14" fmla="*/ 180 w 500"/>
                <a:gd name="T15" fmla="*/ 12 h 341"/>
                <a:gd name="T16" fmla="*/ 165 w 500"/>
                <a:gd name="T17" fmla="*/ 0 h 341"/>
                <a:gd name="T18" fmla="*/ 96 w 500"/>
                <a:gd name="T19" fmla="*/ 0 h 341"/>
                <a:gd name="T20" fmla="*/ 81 w 500"/>
                <a:gd name="T21" fmla="*/ 10 h 341"/>
                <a:gd name="T22" fmla="*/ 96 w 500"/>
                <a:gd name="T23" fmla="*/ 16 h 341"/>
                <a:gd name="T24" fmla="*/ 117 w 500"/>
                <a:gd name="T25" fmla="*/ 17 h 341"/>
                <a:gd name="T26" fmla="*/ 128 w 500"/>
                <a:gd name="T27" fmla="*/ 25 h 341"/>
                <a:gd name="T28" fmla="*/ 126 w 500"/>
                <a:gd name="T29" fmla="*/ 34 h 341"/>
                <a:gd name="T30" fmla="*/ 63 w 500"/>
                <a:gd name="T31" fmla="*/ 288 h 341"/>
                <a:gd name="T32" fmla="*/ 9 w 500"/>
                <a:gd name="T33" fmla="*/ 326 h 341"/>
                <a:gd name="T34" fmla="*/ 0 w 500"/>
                <a:gd name="T35" fmla="*/ 335 h 341"/>
                <a:gd name="T36" fmla="*/ 7 w 500"/>
                <a:gd name="T37" fmla="*/ 341 h 341"/>
                <a:gd name="T38" fmla="*/ 57 w 500"/>
                <a:gd name="T39" fmla="*/ 340 h 341"/>
                <a:gd name="T40" fmla="*/ 108 w 500"/>
                <a:gd name="T41" fmla="*/ 341 h 341"/>
                <a:gd name="T42" fmla="*/ 117 w 500"/>
                <a:gd name="T43" fmla="*/ 331 h 341"/>
                <a:gd name="T44" fmla="*/ 108 w 500"/>
                <a:gd name="T45" fmla="*/ 326 h 341"/>
                <a:gd name="T46" fmla="*/ 74 w 500"/>
                <a:gd name="T47" fmla="*/ 304 h 341"/>
                <a:gd name="T48" fmla="*/ 76 w 500"/>
                <a:gd name="T49" fmla="*/ 292 h 341"/>
                <a:gd name="T50" fmla="*/ 144 w 500"/>
                <a:gd name="T51" fmla="*/ 20 h 341"/>
                <a:gd name="T52" fmla="*/ 145 w 500"/>
                <a:gd name="T53" fmla="*/ 20 h 341"/>
                <a:gd name="T54" fmla="*/ 188 w 500"/>
                <a:gd name="T55" fmla="*/ 330 h 341"/>
                <a:gd name="T56" fmla="*/ 195 w 500"/>
                <a:gd name="T57" fmla="*/ 341 h 341"/>
                <a:gd name="T58" fmla="*/ 206 w 500"/>
                <a:gd name="T59" fmla="*/ 332 h 341"/>
                <a:gd name="T60" fmla="*/ 407 w 500"/>
                <a:gd name="T61" fmla="*/ 16 h 341"/>
                <a:gd name="T62" fmla="*/ 408 w 500"/>
                <a:gd name="T63" fmla="*/ 16 h 341"/>
                <a:gd name="T64" fmla="*/ 337 w 500"/>
                <a:gd name="T65" fmla="*/ 302 h 341"/>
                <a:gd name="T66" fmla="*/ 291 w 500"/>
                <a:gd name="T67" fmla="*/ 326 h 341"/>
                <a:gd name="T68" fmla="*/ 277 w 500"/>
                <a:gd name="T69" fmla="*/ 335 h 341"/>
                <a:gd name="T70" fmla="*/ 285 w 500"/>
                <a:gd name="T71" fmla="*/ 341 h 341"/>
                <a:gd name="T72" fmla="*/ 347 w 500"/>
                <a:gd name="T73" fmla="*/ 340 h 341"/>
                <a:gd name="T74" fmla="*/ 409 w 500"/>
                <a:gd name="T75" fmla="*/ 341 h 341"/>
                <a:gd name="T76" fmla="*/ 418 w 500"/>
                <a:gd name="T77" fmla="*/ 331 h 341"/>
                <a:gd name="T78" fmla="*/ 404 w 500"/>
                <a:gd name="T79" fmla="*/ 326 h 341"/>
                <a:gd name="T80" fmla="*/ 372 w 500"/>
                <a:gd name="T81" fmla="*/ 317 h 341"/>
                <a:gd name="T82" fmla="*/ 374 w 500"/>
                <a:gd name="T83" fmla="*/ 305 h 341"/>
                <a:gd name="T84" fmla="*/ 441 w 500"/>
                <a:gd name="T85" fmla="*/ 39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0" h="341">
                  <a:moveTo>
                    <a:pt x="441" y="39"/>
                  </a:moveTo>
                  <a:cubicBezTo>
                    <a:pt x="445" y="21"/>
                    <a:pt x="446" y="16"/>
                    <a:pt x="484" y="16"/>
                  </a:cubicBezTo>
                  <a:cubicBezTo>
                    <a:pt x="495" y="16"/>
                    <a:pt x="500" y="16"/>
                    <a:pt x="500" y="6"/>
                  </a:cubicBezTo>
                  <a:cubicBezTo>
                    <a:pt x="500" y="0"/>
                    <a:pt x="495" y="0"/>
                    <a:pt x="486" y="0"/>
                  </a:cubicBezTo>
                  <a:lnTo>
                    <a:pt x="420" y="0"/>
                  </a:lnTo>
                  <a:cubicBezTo>
                    <a:pt x="407" y="0"/>
                    <a:pt x="407" y="0"/>
                    <a:pt x="401" y="10"/>
                  </a:cubicBezTo>
                  <a:lnTo>
                    <a:pt x="219" y="294"/>
                  </a:lnTo>
                  <a:lnTo>
                    <a:pt x="180" y="12"/>
                  </a:lnTo>
                  <a:cubicBezTo>
                    <a:pt x="179" y="0"/>
                    <a:pt x="178" y="0"/>
                    <a:pt x="165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10"/>
                  </a:cubicBezTo>
                  <a:cubicBezTo>
                    <a:pt x="81" y="16"/>
                    <a:pt x="86" y="16"/>
                    <a:pt x="96" y="16"/>
                  </a:cubicBezTo>
                  <a:cubicBezTo>
                    <a:pt x="102" y="16"/>
                    <a:pt x="111" y="16"/>
                    <a:pt x="117" y="17"/>
                  </a:cubicBezTo>
                  <a:cubicBezTo>
                    <a:pt x="125" y="18"/>
                    <a:pt x="128" y="19"/>
                    <a:pt x="128" y="25"/>
                  </a:cubicBezTo>
                  <a:cubicBezTo>
                    <a:pt x="128" y="27"/>
                    <a:pt x="128" y="28"/>
                    <a:pt x="126" y="34"/>
                  </a:cubicBezTo>
                  <a:lnTo>
                    <a:pt x="63" y="288"/>
                  </a:lnTo>
                  <a:cubicBezTo>
                    <a:pt x="58" y="308"/>
                    <a:pt x="49" y="324"/>
                    <a:pt x="9" y="326"/>
                  </a:cubicBezTo>
                  <a:cubicBezTo>
                    <a:pt x="6" y="326"/>
                    <a:pt x="0" y="326"/>
                    <a:pt x="0" y="335"/>
                  </a:cubicBezTo>
                  <a:cubicBezTo>
                    <a:pt x="0" y="340"/>
                    <a:pt x="3" y="341"/>
                    <a:pt x="7" y="341"/>
                  </a:cubicBezTo>
                  <a:cubicBezTo>
                    <a:pt x="23" y="341"/>
                    <a:pt x="40" y="340"/>
                    <a:pt x="57" y="340"/>
                  </a:cubicBezTo>
                  <a:cubicBezTo>
                    <a:pt x="74" y="340"/>
                    <a:pt x="92" y="341"/>
                    <a:pt x="108" y="341"/>
                  </a:cubicBezTo>
                  <a:cubicBezTo>
                    <a:pt x="111" y="341"/>
                    <a:pt x="117" y="341"/>
                    <a:pt x="117" y="331"/>
                  </a:cubicBezTo>
                  <a:cubicBezTo>
                    <a:pt x="117" y="326"/>
                    <a:pt x="112" y="326"/>
                    <a:pt x="108" y="326"/>
                  </a:cubicBezTo>
                  <a:cubicBezTo>
                    <a:pt x="80" y="325"/>
                    <a:pt x="74" y="315"/>
                    <a:pt x="74" y="304"/>
                  </a:cubicBezTo>
                  <a:cubicBezTo>
                    <a:pt x="74" y="300"/>
                    <a:pt x="75" y="298"/>
                    <a:pt x="76" y="292"/>
                  </a:cubicBezTo>
                  <a:lnTo>
                    <a:pt x="144" y="20"/>
                  </a:lnTo>
                  <a:lnTo>
                    <a:pt x="145" y="20"/>
                  </a:lnTo>
                  <a:lnTo>
                    <a:pt x="188" y="330"/>
                  </a:lnTo>
                  <a:cubicBezTo>
                    <a:pt x="189" y="336"/>
                    <a:pt x="189" y="341"/>
                    <a:pt x="195" y="341"/>
                  </a:cubicBezTo>
                  <a:cubicBezTo>
                    <a:pt x="200" y="341"/>
                    <a:pt x="203" y="336"/>
                    <a:pt x="206" y="332"/>
                  </a:cubicBezTo>
                  <a:lnTo>
                    <a:pt x="407" y="16"/>
                  </a:lnTo>
                  <a:lnTo>
                    <a:pt x="408" y="16"/>
                  </a:lnTo>
                  <a:lnTo>
                    <a:pt x="337" y="302"/>
                  </a:lnTo>
                  <a:cubicBezTo>
                    <a:pt x="332" y="322"/>
                    <a:pt x="331" y="326"/>
                    <a:pt x="291" y="326"/>
                  </a:cubicBezTo>
                  <a:cubicBezTo>
                    <a:pt x="283" y="326"/>
                    <a:pt x="277" y="326"/>
                    <a:pt x="277" y="335"/>
                  </a:cubicBezTo>
                  <a:cubicBezTo>
                    <a:pt x="277" y="341"/>
                    <a:pt x="283" y="341"/>
                    <a:pt x="285" y="341"/>
                  </a:cubicBezTo>
                  <a:cubicBezTo>
                    <a:pt x="299" y="341"/>
                    <a:pt x="333" y="340"/>
                    <a:pt x="347" y="340"/>
                  </a:cubicBezTo>
                  <a:cubicBezTo>
                    <a:pt x="367" y="340"/>
                    <a:pt x="388" y="341"/>
                    <a:pt x="409" y="341"/>
                  </a:cubicBezTo>
                  <a:cubicBezTo>
                    <a:pt x="412" y="341"/>
                    <a:pt x="418" y="341"/>
                    <a:pt x="418" y="331"/>
                  </a:cubicBezTo>
                  <a:cubicBezTo>
                    <a:pt x="418" y="326"/>
                    <a:pt x="414" y="326"/>
                    <a:pt x="404" y="326"/>
                  </a:cubicBezTo>
                  <a:cubicBezTo>
                    <a:pt x="386" y="326"/>
                    <a:pt x="372" y="326"/>
                    <a:pt x="372" y="317"/>
                  </a:cubicBezTo>
                  <a:cubicBezTo>
                    <a:pt x="372" y="315"/>
                    <a:pt x="372" y="314"/>
                    <a:pt x="374" y="305"/>
                  </a:cubicBezTo>
                  <a:lnTo>
                    <a:pt x="441" y="3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199">
              <a:extLst>
                <a:ext uri="{FF2B5EF4-FFF2-40B4-BE49-F238E27FC236}">
                  <a16:creationId xmlns:a16="http://schemas.microsoft.com/office/drawing/2014/main" id="{A86CBDEB-B810-4AA7-A11C-6B95C16A2E04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10434639" y="9056688"/>
              <a:ext cx="82550" cy="201612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6 w 106"/>
                <a:gd name="T11" fmla="*/ 190 h 235"/>
                <a:gd name="T12" fmla="*/ 22 w 106"/>
                <a:gd name="T13" fmla="*/ 205 h 235"/>
                <a:gd name="T14" fmla="*/ 56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0 h 235"/>
                <a:gd name="T28" fmla="*/ 65 w 106"/>
                <a:gd name="T29" fmla="*/ 163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2 w 106"/>
                <a:gd name="T41" fmla="*/ 130 h 235"/>
                <a:gd name="T42" fmla="*/ 50 w 106"/>
                <a:gd name="T43" fmla="*/ 87 h 235"/>
                <a:gd name="T44" fmla="*/ 58 w 106"/>
                <a:gd name="T45" fmla="*/ 99 h 235"/>
                <a:gd name="T46" fmla="*/ 48 w 106"/>
                <a:gd name="T47" fmla="*/ 134 h 235"/>
                <a:gd name="T48" fmla="*/ 26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8"/>
                    <a:pt x="93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3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6" y="235"/>
                  </a:cubicBezTo>
                  <a:cubicBezTo>
                    <a:pt x="90" y="235"/>
                    <a:pt x="106" y="187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3" y="190"/>
                  </a:cubicBezTo>
                  <a:cubicBezTo>
                    <a:pt x="57" y="181"/>
                    <a:pt x="61" y="172"/>
                    <a:pt x="65" y="163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5"/>
                    <a:pt x="84" y="111"/>
                    <a:pt x="84" y="107"/>
                  </a:cubicBezTo>
                  <a:cubicBezTo>
                    <a:pt x="84" y="91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4"/>
                    <a:pt x="12" y="130"/>
                  </a:cubicBezTo>
                  <a:cubicBezTo>
                    <a:pt x="21" y="100"/>
                    <a:pt x="37" y="87"/>
                    <a:pt x="50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3"/>
                    <a:pt x="48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00">
              <a:extLst>
                <a:ext uri="{FF2B5EF4-FFF2-40B4-BE49-F238E27FC236}">
                  <a16:creationId xmlns:a16="http://schemas.microsoft.com/office/drawing/2014/main" id="{DCB6EDA8-3C20-42B8-AC82-BE608FA5E33B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10572751" y="9110663"/>
              <a:ext cx="88900" cy="430212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6 h 499"/>
                <a:gd name="T10" fmla="*/ 87 w 116"/>
                <a:gd name="T11" fmla="*/ 249 h 499"/>
                <a:gd name="T12" fmla="*/ 6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201">
              <a:extLst>
                <a:ext uri="{FF2B5EF4-FFF2-40B4-BE49-F238E27FC236}">
                  <a16:creationId xmlns:a16="http://schemas.microsoft.com/office/drawing/2014/main" id="{3C711EC7-AA2C-4824-96C4-394A6593405A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auto">
            <a:xfrm>
              <a:off x="10715626" y="9139238"/>
              <a:ext cx="274638" cy="293687"/>
            </a:xfrm>
            <a:custGeom>
              <a:avLst/>
              <a:gdLst>
                <a:gd name="T0" fmla="*/ 59 w 356"/>
                <a:gd name="T1" fmla="*/ 302 h 341"/>
                <a:gd name="T2" fmla="*/ 14 w 356"/>
                <a:gd name="T3" fmla="*/ 326 h 341"/>
                <a:gd name="T4" fmla="*/ 0 w 356"/>
                <a:gd name="T5" fmla="*/ 336 h 341"/>
                <a:gd name="T6" fmla="*/ 14 w 356"/>
                <a:gd name="T7" fmla="*/ 341 h 341"/>
                <a:gd name="T8" fmla="*/ 192 w 356"/>
                <a:gd name="T9" fmla="*/ 341 h 341"/>
                <a:gd name="T10" fmla="*/ 329 w 356"/>
                <a:gd name="T11" fmla="*/ 233 h 341"/>
                <a:gd name="T12" fmla="*/ 252 w 356"/>
                <a:gd name="T13" fmla="*/ 163 h 341"/>
                <a:gd name="T14" fmla="*/ 356 w 356"/>
                <a:gd name="T15" fmla="*/ 69 h 341"/>
                <a:gd name="T16" fmla="*/ 264 w 356"/>
                <a:gd name="T17" fmla="*/ 0 h 341"/>
                <a:gd name="T18" fmla="*/ 96 w 356"/>
                <a:gd name="T19" fmla="*/ 0 h 341"/>
                <a:gd name="T20" fmla="*/ 82 w 356"/>
                <a:gd name="T21" fmla="*/ 10 h 341"/>
                <a:gd name="T22" fmla="*/ 95 w 356"/>
                <a:gd name="T23" fmla="*/ 16 h 341"/>
                <a:gd name="T24" fmla="*/ 114 w 356"/>
                <a:gd name="T25" fmla="*/ 17 h 341"/>
                <a:gd name="T26" fmla="*/ 128 w 356"/>
                <a:gd name="T27" fmla="*/ 25 h 341"/>
                <a:gd name="T28" fmla="*/ 126 w 356"/>
                <a:gd name="T29" fmla="*/ 34 h 341"/>
                <a:gd name="T30" fmla="*/ 59 w 356"/>
                <a:gd name="T31" fmla="*/ 302 h 341"/>
                <a:gd name="T32" fmla="*/ 134 w 356"/>
                <a:gd name="T33" fmla="*/ 158 h 341"/>
                <a:gd name="T34" fmla="*/ 165 w 356"/>
                <a:gd name="T35" fmla="*/ 35 h 341"/>
                <a:gd name="T36" fmla="*/ 192 w 356"/>
                <a:gd name="T37" fmla="*/ 16 h 341"/>
                <a:gd name="T38" fmla="*/ 257 w 356"/>
                <a:gd name="T39" fmla="*/ 16 h 341"/>
                <a:gd name="T40" fmla="*/ 311 w 356"/>
                <a:gd name="T41" fmla="*/ 67 h 341"/>
                <a:gd name="T42" fmla="*/ 207 w 356"/>
                <a:gd name="T43" fmla="*/ 158 h 341"/>
                <a:gd name="T44" fmla="*/ 134 w 356"/>
                <a:gd name="T45" fmla="*/ 158 h 341"/>
                <a:gd name="T46" fmla="*/ 112 w 356"/>
                <a:gd name="T47" fmla="*/ 326 h 341"/>
                <a:gd name="T48" fmla="*/ 101 w 356"/>
                <a:gd name="T49" fmla="*/ 325 h 341"/>
                <a:gd name="T50" fmla="*/ 94 w 356"/>
                <a:gd name="T51" fmla="*/ 320 h 341"/>
                <a:gd name="T52" fmla="*/ 97 w 356"/>
                <a:gd name="T53" fmla="*/ 309 h 341"/>
                <a:gd name="T54" fmla="*/ 131 w 356"/>
                <a:gd name="T55" fmla="*/ 169 h 341"/>
                <a:gd name="T56" fmla="*/ 226 w 356"/>
                <a:gd name="T57" fmla="*/ 169 h 341"/>
                <a:gd name="T58" fmla="*/ 283 w 356"/>
                <a:gd name="T59" fmla="*/ 228 h 341"/>
                <a:gd name="T60" fmla="*/ 180 w 356"/>
                <a:gd name="T61" fmla="*/ 326 h 341"/>
                <a:gd name="T62" fmla="*/ 112 w 356"/>
                <a:gd name="T63" fmla="*/ 32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6" h="341">
                  <a:moveTo>
                    <a:pt x="59" y="302"/>
                  </a:moveTo>
                  <a:cubicBezTo>
                    <a:pt x="54" y="322"/>
                    <a:pt x="53" y="326"/>
                    <a:pt x="14" y="326"/>
                  </a:cubicBezTo>
                  <a:cubicBezTo>
                    <a:pt x="5" y="326"/>
                    <a:pt x="0" y="326"/>
                    <a:pt x="0" y="336"/>
                  </a:cubicBezTo>
                  <a:cubicBezTo>
                    <a:pt x="0" y="341"/>
                    <a:pt x="5" y="341"/>
                    <a:pt x="14" y="341"/>
                  </a:cubicBezTo>
                  <a:lnTo>
                    <a:pt x="192" y="341"/>
                  </a:lnTo>
                  <a:cubicBezTo>
                    <a:pt x="271" y="341"/>
                    <a:pt x="329" y="282"/>
                    <a:pt x="329" y="233"/>
                  </a:cubicBezTo>
                  <a:cubicBezTo>
                    <a:pt x="329" y="197"/>
                    <a:pt x="300" y="168"/>
                    <a:pt x="252" y="163"/>
                  </a:cubicBezTo>
                  <a:cubicBezTo>
                    <a:pt x="304" y="153"/>
                    <a:pt x="356" y="116"/>
                    <a:pt x="356" y="69"/>
                  </a:cubicBezTo>
                  <a:cubicBezTo>
                    <a:pt x="356" y="32"/>
                    <a:pt x="323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5" y="16"/>
                  </a:cubicBezTo>
                  <a:cubicBezTo>
                    <a:pt x="97" y="16"/>
                    <a:pt x="106" y="16"/>
                    <a:pt x="114" y="17"/>
                  </a:cubicBezTo>
                  <a:cubicBezTo>
                    <a:pt x="123" y="18"/>
                    <a:pt x="128" y="18"/>
                    <a:pt x="128" y="25"/>
                  </a:cubicBezTo>
                  <a:cubicBezTo>
                    <a:pt x="128" y="27"/>
                    <a:pt x="127" y="28"/>
                    <a:pt x="126" y="34"/>
                  </a:cubicBezTo>
                  <a:lnTo>
                    <a:pt x="59" y="302"/>
                  </a:lnTo>
                  <a:close/>
                  <a:moveTo>
                    <a:pt x="134" y="158"/>
                  </a:moveTo>
                  <a:lnTo>
                    <a:pt x="165" y="35"/>
                  </a:lnTo>
                  <a:cubicBezTo>
                    <a:pt x="170" y="17"/>
                    <a:pt x="171" y="16"/>
                    <a:pt x="192" y="16"/>
                  </a:cubicBezTo>
                  <a:lnTo>
                    <a:pt x="257" y="16"/>
                  </a:lnTo>
                  <a:cubicBezTo>
                    <a:pt x="300" y="16"/>
                    <a:pt x="311" y="45"/>
                    <a:pt x="311" y="67"/>
                  </a:cubicBezTo>
                  <a:cubicBezTo>
                    <a:pt x="311" y="111"/>
                    <a:pt x="268" y="158"/>
                    <a:pt x="207" y="158"/>
                  </a:cubicBezTo>
                  <a:lnTo>
                    <a:pt x="134" y="158"/>
                  </a:lnTo>
                  <a:close/>
                  <a:moveTo>
                    <a:pt x="112" y="326"/>
                  </a:moveTo>
                  <a:cubicBezTo>
                    <a:pt x="105" y="326"/>
                    <a:pt x="104" y="326"/>
                    <a:pt x="101" y="325"/>
                  </a:cubicBezTo>
                  <a:cubicBezTo>
                    <a:pt x="96" y="325"/>
                    <a:pt x="94" y="324"/>
                    <a:pt x="94" y="320"/>
                  </a:cubicBezTo>
                  <a:cubicBezTo>
                    <a:pt x="94" y="319"/>
                    <a:pt x="94" y="318"/>
                    <a:pt x="97" y="309"/>
                  </a:cubicBezTo>
                  <a:lnTo>
                    <a:pt x="131" y="169"/>
                  </a:lnTo>
                  <a:lnTo>
                    <a:pt x="226" y="169"/>
                  </a:lnTo>
                  <a:cubicBezTo>
                    <a:pt x="273" y="169"/>
                    <a:pt x="283" y="206"/>
                    <a:pt x="283" y="228"/>
                  </a:cubicBezTo>
                  <a:cubicBezTo>
                    <a:pt x="283" y="277"/>
                    <a:pt x="239" y="326"/>
                    <a:pt x="180" y="326"/>
                  </a:cubicBezTo>
                  <a:lnTo>
                    <a:pt x="112" y="32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1" name="TextBox 490">
            <a:extLst>
              <a:ext uri="{FF2B5EF4-FFF2-40B4-BE49-F238E27FC236}">
                <a16:creationId xmlns:a16="http://schemas.microsoft.com/office/drawing/2014/main" id="{E849C3A2-F3B5-49B7-BBAF-F6116255623B}"/>
              </a:ext>
            </a:extLst>
          </p:cNvPr>
          <p:cNvSpPr txBox="1"/>
          <p:nvPr/>
        </p:nvSpPr>
        <p:spPr>
          <a:xfrm>
            <a:off x="781555" y="9036435"/>
            <a:ext cx="49106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31800">
              <a:buFont typeface="Arial"/>
              <a:buChar char="●"/>
            </a:pPr>
            <a:r>
              <a:rPr lang="en-US" sz="3200" dirty="0"/>
              <a:t>Multiple FMOs</a:t>
            </a:r>
            <a:r>
              <a:rPr lang="en-US" sz="3200" dirty="0" smtClean="0"/>
              <a:t>:</a:t>
            </a:r>
            <a:endParaRPr lang="en-US" dirty="0" smtClean="0"/>
          </a:p>
          <a:p>
            <a:pPr marL="457200" lvl="0" indent="-431800">
              <a:buFont typeface="Arial"/>
              <a:buChar char="●"/>
            </a:pPr>
            <a:endParaRPr lang="en-US" sz="1100" dirty="0" smtClean="0"/>
          </a:p>
          <a:p>
            <a:pPr marL="457200" lvl="0" indent="-431800">
              <a:buFont typeface="Arial"/>
              <a:buChar char="●"/>
            </a:pPr>
            <a:r>
              <a:rPr lang="en-US" sz="3200" b="1" dirty="0" smtClean="0"/>
              <a:t>Goal:</a:t>
            </a:r>
            <a:r>
              <a:rPr lang="en-US" sz="3200" dirty="0" smtClean="0"/>
              <a:t> </a:t>
            </a:r>
            <a:endParaRPr lang="en-US" sz="3200" dirty="0"/>
          </a:p>
          <a:p>
            <a:endParaRPr lang="en-GB" dirty="0"/>
          </a:p>
        </p:txBody>
      </p:sp>
      <p:sp>
        <p:nvSpPr>
          <p:cNvPr id="653" name="Shape 108 1 2">
            <a:extLst>
              <a:ext uri="{FF2B5EF4-FFF2-40B4-BE49-F238E27FC236}">
                <a16:creationId xmlns:a16="http://schemas.microsoft.com/office/drawing/2014/main" id="{009F9DD0-8D1D-4E50-8603-B07974677119}"/>
              </a:ext>
            </a:extLst>
          </p:cNvPr>
          <p:cNvSpPr/>
          <p:nvPr/>
        </p:nvSpPr>
        <p:spPr>
          <a:xfrm>
            <a:off x="772748" y="10388182"/>
            <a:ext cx="13416000" cy="75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25400" cap="rnd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/>
              <a:t>Analysis of Standard Tracking Sets: </a:t>
            </a:r>
            <a:r>
              <a:rPr lang="en-US" sz="3200" dirty="0"/>
              <a:t>VOT [1], OTB [2], ALOV [3] </a:t>
            </a:r>
          </a:p>
        </p:txBody>
      </p:sp>
      <p:sp>
        <p:nvSpPr>
          <p:cNvPr id="657" name="Shape 104 1">
            <a:extLst>
              <a:ext uri="{FF2B5EF4-FFF2-40B4-BE49-F238E27FC236}">
                <a16:creationId xmlns:a16="http://schemas.microsoft.com/office/drawing/2014/main" id="{9B3C5A80-A4ED-4C66-A944-648CE51FDCC0}"/>
              </a:ext>
            </a:extLst>
          </p:cNvPr>
          <p:cNvSpPr txBox="1">
            <a:spLocks/>
          </p:cNvSpPr>
          <p:nvPr/>
        </p:nvSpPr>
        <p:spPr>
          <a:xfrm>
            <a:off x="28287377" y="3690001"/>
            <a:ext cx="14289373" cy="9106385"/>
          </a:xfrm>
          <a:prstGeom prst="rect">
            <a:avLst/>
          </a:prstGeom>
          <a:noFill/>
          <a:ln>
            <a:noFill/>
          </a:ln>
        </p:spPr>
        <p:txBody>
          <a:bodyPr lIns="294825" tIns="147400" rIns="294825" bIns="147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0256" marR="0" lvl="0" indent="-410256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93247" marR="0" lvl="1" indent="-520196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29564" marR="0" lvl="2" indent="-427914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2201" marR="0" lvl="3" indent="-5545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48875" marR="0" lvl="4" indent="-1302825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108236" marR="0" lvl="5" indent="-412036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582462" marR="0" lvl="6" indent="-413062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056684" marR="0" lvl="7" indent="-414084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530909" marR="0" lvl="8" indent="-415108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dirty="0"/>
              <a:t>Minimization with priors on FMO appearance 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dirty="0"/>
              <a:t>) and </a:t>
            </a:r>
            <a:r>
              <a:rPr lang="en-US" sz="3200" dirty="0" smtClean="0"/>
              <a:t>path </a:t>
            </a:r>
            <a:r>
              <a:rPr lang="en-US" sz="3200" dirty="0"/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/>
              <a:t>)</a:t>
            </a:r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b="1" dirty="0"/>
              <a:t>More </a:t>
            </a:r>
            <a:r>
              <a:rPr lang="en-US" sz="3200" b="1" dirty="0" smtClean="0"/>
              <a:t>complex </a:t>
            </a:r>
            <a:r>
              <a:rPr lang="en-US" sz="3200" b="1" dirty="0"/>
              <a:t>than blind deconvolution</a:t>
            </a:r>
            <a:r>
              <a:rPr lang="en-US" sz="3200" dirty="0"/>
              <a:t>: </a:t>
            </a: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/>
              <a:t>mixing with background 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/>
              <a:t>)</a:t>
            </a: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/>
              <a:t>b</a:t>
            </a:r>
            <a:r>
              <a:rPr lang="en-US" sz="2600" dirty="0" smtClean="0"/>
              <a:t>lur </a:t>
            </a:r>
            <a:r>
              <a:rPr lang="en-US" sz="2600" dirty="0"/>
              <a:t>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/>
              <a:t>) larger than the size of the FMO 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/>
              <a:t>)</a:t>
            </a:r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 </a:t>
            </a:r>
            <a:r>
              <a:rPr lang="en-US" sz="3200" dirty="0"/>
              <a:t>a</a:t>
            </a:r>
            <a:r>
              <a:rPr lang="en-US" sz="3200" dirty="0" smtClean="0"/>
              <a:t>rbitrary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(~1min)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/>
              <a:t> </a:t>
            </a:r>
            <a:r>
              <a:rPr lang="en-US" sz="2600" dirty="0" smtClean="0"/>
              <a:t>from tracker assumed correct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/>
              <a:t>: </a:t>
            </a:r>
            <a:r>
              <a:rPr lang="en-US" sz="2600" dirty="0" smtClean="0"/>
              <a:t>standard </a:t>
            </a:r>
            <a:r>
              <a:rPr lang="en-US" sz="2600" dirty="0"/>
              <a:t>total variation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>
              <a:sym typeface="Wingdings" panose="05000000000000000000" pitchFamily="2" charset="2"/>
            </a:endParaRPr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 </a:t>
            </a:r>
            <a:r>
              <a:rPr lang="en-US" sz="3200" dirty="0" smtClean="0">
                <a:sym typeface="Wingdings" panose="05000000000000000000" pitchFamily="2" charset="2"/>
              </a:rPr>
              <a:t>simplified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(~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1s)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>
                <a:sym typeface="Wingdings" panose="05000000000000000000" pitchFamily="2" charset="2"/>
              </a:rPr>
              <a:t>estimation of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sz="2600" dirty="0" smtClean="0">
                <a:sym typeface="Wingdings" panose="05000000000000000000" pitchFamily="2" charset="2"/>
              </a:rPr>
              <a:t> </a:t>
            </a:r>
            <a:r>
              <a:rPr lang="en-US" sz="2600" dirty="0">
                <a:sym typeface="Wingdings" panose="05000000000000000000" pitchFamily="2" charset="2"/>
              </a:rPr>
              <a:t>and improved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/>
              <a:t>: polyline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/>
              <a:t>: circular symmetry (demo)		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08391" lvl="1" indent="0">
              <a:spcBef>
                <a:spcPts val="0"/>
              </a:spcBef>
              <a:buFont typeface="Noto Sans Symbols"/>
              <a:buNone/>
            </a:pPr>
            <a:r>
              <a:rPr lang="en-US" sz="2600" dirty="0">
                <a:sym typeface="Wingdings" panose="05000000000000000000" pitchFamily="2" charset="2"/>
              </a:rPr>
              <a:t>	</a:t>
            </a:r>
            <a:endParaRPr lang="en-US" sz="2600" dirty="0"/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/>
              <a:t>: </a:t>
            </a:r>
            <a:r>
              <a:rPr lang="en-US" sz="2600" dirty="0" smtClean="0"/>
              <a:t>single-color </a:t>
            </a:r>
            <a:r>
              <a:rPr lang="en-US" sz="2600" dirty="0"/>
              <a:t>sphere (table tennis) </a:t>
            </a: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>
                <a:sym typeface="Wingdings" panose="05000000000000000000" pitchFamily="2" charset="2"/>
              </a:rPr>
              <a:t>estimation of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 </a:t>
            </a:r>
            <a:r>
              <a:rPr lang="en-US" sz="2600" dirty="0" smtClean="0">
                <a:sym typeface="Wingdings" panose="05000000000000000000" pitchFamily="2" charset="2"/>
              </a:rPr>
              <a:t>(color, radius) </a:t>
            </a:r>
            <a:r>
              <a:rPr lang="en-US" sz="2600" dirty="0">
                <a:sym typeface="Wingdings" panose="05000000000000000000" pitchFamily="2" charset="2"/>
              </a:rPr>
              <a:t>and improved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endParaRPr lang="en-US" sz="26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endParaRPr lang="en-US" sz="3200" dirty="0"/>
          </a:p>
          <a:p>
            <a:pPr marL="457200" indent="-431800">
              <a:spcBef>
                <a:spcPts val="0"/>
              </a:spcBef>
              <a:buFont typeface="Arial"/>
              <a:buChar char="●"/>
            </a:pPr>
            <a:r>
              <a:rPr lang="en-US" sz="3200" dirty="0"/>
              <a:t>Beyond convolution</a:t>
            </a: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/>
              <a:t>rotating FMO </a:t>
            </a:r>
            <a:r>
              <a:rPr lang="en-US" sz="2600" dirty="0">
                <a:sym typeface="Wingdings" panose="05000000000000000000" pitchFamily="2" charset="2"/>
              </a:rPr>
              <a:t> grid search over rotation axis and speed</a:t>
            </a:r>
          </a:p>
          <a:p>
            <a:pPr marL="840191" lvl="1" indent="-431800">
              <a:spcBef>
                <a:spcPts val="0"/>
              </a:spcBef>
              <a:buFont typeface="Arial"/>
              <a:buChar char="●"/>
            </a:pPr>
            <a:r>
              <a:rPr lang="en-US" sz="2600" dirty="0"/>
              <a:t>rolling shutter </a:t>
            </a:r>
            <a:r>
              <a:rPr lang="en-US" sz="2600" dirty="0">
                <a:sym typeface="Wingdings" panose="05000000000000000000" pitchFamily="2" charset="2"/>
              </a:rPr>
              <a:t> complicated space-variant blur </a:t>
            </a:r>
            <a:endParaRPr lang="en-US" sz="2600" dirty="0"/>
          </a:p>
        </p:txBody>
      </p:sp>
      <p:sp>
        <p:nvSpPr>
          <p:cNvPr id="658" name="Shape 110 1">
            <a:extLst>
              <a:ext uri="{FF2B5EF4-FFF2-40B4-BE49-F238E27FC236}">
                <a16:creationId xmlns:a16="http://schemas.microsoft.com/office/drawing/2014/main" id="{5625E210-7065-4BB3-BBE6-2DAB8657AAD1}"/>
              </a:ext>
            </a:extLst>
          </p:cNvPr>
          <p:cNvSpPr/>
          <p:nvPr/>
        </p:nvSpPr>
        <p:spPr>
          <a:xfrm>
            <a:off x="28539225" y="2960425"/>
            <a:ext cx="13416000" cy="75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25400" cap="rnd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/>
              <a:t>Appearance Reconstruction</a:t>
            </a:r>
          </a:p>
        </p:txBody>
      </p: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2BFE980F-BB4D-4977-83FE-F3240B45F479}"/>
              </a:ext>
            </a:extLst>
          </p:cNvPr>
          <p:cNvCxnSpPr>
            <a:cxnSpLocks/>
          </p:cNvCxnSpPr>
          <p:nvPr/>
        </p:nvCxnSpPr>
        <p:spPr>
          <a:xfrm>
            <a:off x="28539225" y="3353308"/>
            <a:ext cx="0" cy="11056935"/>
          </a:xfrm>
          <a:prstGeom prst="line">
            <a:avLst/>
          </a:prstGeom>
          <a:ln w="254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Connector 685">
            <a:extLst>
              <a:ext uri="{FF2B5EF4-FFF2-40B4-BE49-F238E27FC236}">
                <a16:creationId xmlns:a16="http://schemas.microsoft.com/office/drawing/2014/main" id="{025DB7A4-3937-4D5F-BDCA-A06AE94A5243}"/>
              </a:ext>
            </a:extLst>
          </p:cNvPr>
          <p:cNvCxnSpPr>
            <a:cxnSpLocks/>
            <a:stCxn id="658" idx="3"/>
          </p:cNvCxnSpPr>
          <p:nvPr/>
        </p:nvCxnSpPr>
        <p:spPr>
          <a:xfrm>
            <a:off x="41955225" y="3336175"/>
            <a:ext cx="0" cy="11056935"/>
          </a:xfrm>
          <a:prstGeom prst="line">
            <a:avLst/>
          </a:prstGeom>
          <a:ln w="254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7" name="Rectangle: Rounded Corners 686">
            <a:extLst>
              <a:ext uri="{FF2B5EF4-FFF2-40B4-BE49-F238E27FC236}">
                <a16:creationId xmlns:a16="http://schemas.microsoft.com/office/drawing/2014/main" id="{DF5B6716-FA6F-4486-A733-5879F59D270D}"/>
              </a:ext>
            </a:extLst>
          </p:cNvPr>
          <p:cNvSpPr/>
          <p:nvPr/>
        </p:nvSpPr>
        <p:spPr>
          <a:xfrm>
            <a:off x="28539226" y="14024649"/>
            <a:ext cx="13415999" cy="6601224"/>
          </a:xfrm>
          <a:prstGeom prst="roundRect">
            <a:avLst>
              <a:gd name="adj" fmla="val 1749"/>
            </a:avLst>
          </a:prstGeom>
          <a:noFill/>
          <a:ln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8" name="Picture 687">
            <a:extLst>
              <a:ext uri="{FF2B5EF4-FFF2-40B4-BE49-F238E27FC236}">
                <a16:creationId xmlns:a16="http://schemas.microsoft.com/office/drawing/2014/main" id="{017248DB-C3E5-4D87-89C6-78BFA34B1C40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BEBA8EAE-BF5A-486C-A8C5-ECC9F3942E4B}">
                <a14:imgProps xmlns:a14="http://schemas.microsoft.com/office/drawing/2010/main">
                  <a14:imgLayer r:embed="rId1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101" y="7237953"/>
            <a:ext cx="1389888" cy="1076316"/>
          </a:xfrm>
          <a:prstGeom prst="rect">
            <a:avLst/>
          </a:prstGeom>
        </p:spPr>
      </p:pic>
      <p:pic>
        <p:nvPicPr>
          <p:cNvPr id="689" name="Picture 688">
            <a:extLst>
              <a:ext uri="{FF2B5EF4-FFF2-40B4-BE49-F238E27FC236}">
                <a16:creationId xmlns:a16="http://schemas.microsoft.com/office/drawing/2014/main" id="{BBFB9629-68E6-49B4-81DB-D11B0D7F78A9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BEBA8EAE-BF5A-486C-A8C5-ECC9F3942E4B}">
                <a14:imgProps xmlns:a14="http://schemas.microsoft.com/office/drawing/2010/main">
                  <a14:imgLayer r:embed="rId1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549" y="9382903"/>
            <a:ext cx="1078992" cy="1078992"/>
          </a:xfrm>
          <a:prstGeom prst="rect">
            <a:avLst/>
          </a:prstGeom>
        </p:spPr>
      </p:pic>
      <p:sp>
        <p:nvSpPr>
          <p:cNvPr id="690" name="TextBox 689">
            <a:extLst>
              <a:ext uri="{FF2B5EF4-FFF2-40B4-BE49-F238E27FC236}">
                <a16:creationId xmlns:a16="http://schemas.microsoft.com/office/drawing/2014/main" id="{DEECCFBD-19F8-4889-BB00-4D9DB731762F}"/>
              </a:ext>
            </a:extLst>
          </p:cNvPr>
          <p:cNvSpPr txBox="1"/>
          <p:nvPr/>
        </p:nvSpPr>
        <p:spPr>
          <a:xfrm>
            <a:off x="34790050" y="8585228"/>
            <a:ext cx="206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</a:t>
            </a:r>
            <a:r>
              <a:rPr lang="en-US" sz="2400" dirty="0" smtClean="0"/>
              <a:t>o motion</a:t>
            </a:r>
            <a:endParaRPr lang="en-US" sz="2400" dirty="0"/>
          </a:p>
        </p:txBody>
      </p:sp>
      <p:sp>
        <p:nvSpPr>
          <p:cNvPr id="691" name="TextBox 690">
            <a:extLst>
              <a:ext uri="{FF2B5EF4-FFF2-40B4-BE49-F238E27FC236}">
                <a16:creationId xmlns:a16="http://schemas.microsoft.com/office/drawing/2014/main" id="{540AAF8C-6CA1-48C2-B3EF-B3D49C35C2CE}"/>
              </a:ext>
            </a:extLst>
          </p:cNvPr>
          <p:cNvSpPr txBox="1"/>
          <p:nvPr/>
        </p:nvSpPr>
        <p:spPr>
          <a:xfrm>
            <a:off x="39407041" y="8585228"/>
            <a:ext cx="168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92" name="TextBox 691">
            <a:extLst>
              <a:ext uri="{FF2B5EF4-FFF2-40B4-BE49-F238E27FC236}">
                <a16:creationId xmlns:a16="http://schemas.microsoft.com/office/drawing/2014/main" id="{E561EC98-B2A5-4222-84A8-4E7567A74698}"/>
              </a:ext>
            </a:extLst>
          </p:cNvPr>
          <p:cNvSpPr txBox="1"/>
          <p:nvPr/>
        </p:nvSpPr>
        <p:spPr>
          <a:xfrm>
            <a:off x="36573108" y="8585228"/>
            <a:ext cx="213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3" name="Group 692">
            <a:extLst>
              <a:ext uri="{FF2B5EF4-FFF2-40B4-BE49-F238E27FC236}">
                <a16:creationId xmlns:a16="http://schemas.microsoft.com/office/drawing/2014/main" id="{91E3558F-5AC1-4CF6-B066-8132CD0B6E80}"/>
              </a:ext>
            </a:extLst>
          </p:cNvPr>
          <p:cNvGrpSpPr/>
          <p:nvPr/>
        </p:nvGrpSpPr>
        <p:grpSpPr>
          <a:xfrm>
            <a:off x="38700105" y="6524251"/>
            <a:ext cx="3094043" cy="1788035"/>
            <a:chOff x="38700105" y="6524251"/>
            <a:chExt cx="3094043" cy="1788035"/>
          </a:xfrm>
        </p:grpSpPr>
        <p:pic>
          <p:nvPicPr>
            <p:cNvPr id="694" name="Picture 693">
              <a:extLst>
                <a:ext uri="{FF2B5EF4-FFF2-40B4-BE49-F238E27FC236}">
                  <a16:creationId xmlns:a16="http://schemas.microsoft.com/office/drawing/2014/main" id="{B276FD24-40F3-45A2-9689-23ACA1593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BEBA8EAE-BF5A-486C-A8C5-ECC9F3942E4B}">
                  <a14:imgProps xmlns:a14="http://schemas.microsoft.com/office/drawing/2010/main">
                    <a14:imgLayer r:embed="rId12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0105" y="6524251"/>
              <a:ext cx="3094043" cy="1788035"/>
            </a:xfrm>
            <a:prstGeom prst="rect">
              <a:avLst/>
            </a:prstGeom>
          </p:spPr>
        </p:pic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F4F09119-760C-4EC1-9AB3-5421CC104921}"/>
                </a:ext>
              </a:extLst>
            </p:cNvPr>
            <p:cNvCxnSpPr/>
            <p:nvPr/>
          </p:nvCxnSpPr>
          <p:spPr>
            <a:xfrm>
              <a:off x="39540876" y="7256926"/>
              <a:ext cx="1577025" cy="397231"/>
            </a:xfrm>
            <a:prstGeom prst="line">
              <a:avLst/>
            </a:prstGeom>
            <a:ln w="381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F187B7E5-3AB7-49B2-9A46-6B814FF8E086}"/>
              </a:ext>
            </a:extLst>
          </p:cNvPr>
          <p:cNvGrpSpPr/>
          <p:nvPr/>
        </p:nvGrpSpPr>
        <p:grpSpPr>
          <a:xfrm>
            <a:off x="38701790" y="9052912"/>
            <a:ext cx="3090672" cy="1408983"/>
            <a:chOff x="38701790" y="9052912"/>
            <a:chExt cx="3090672" cy="1408983"/>
          </a:xfrm>
        </p:grpSpPr>
        <p:pic>
          <p:nvPicPr>
            <p:cNvPr id="697" name="Picture 696">
              <a:extLst>
                <a:ext uri="{FF2B5EF4-FFF2-40B4-BE49-F238E27FC236}">
                  <a16:creationId xmlns:a16="http://schemas.microsoft.com/office/drawing/2014/main" id="{4F565EE9-BB27-4547-827C-962950D8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BEBA8EAE-BF5A-486C-A8C5-ECC9F3942E4B}">
                  <a14:imgProps xmlns:a14="http://schemas.microsoft.com/office/drawing/2010/main">
                    <a14:imgLayer r:embed="rId13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1790" y="9052912"/>
              <a:ext cx="3090672" cy="1408983"/>
            </a:xfrm>
            <a:prstGeom prst="rect">
              <a:avLst/>
            </a:prstGeom>
          </p:spPr>
        </p:pic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id="{C0EFF9AD-9DCA-450A-A9D1-D7ECD167D92F}"/>
                </a:ext>
              </a:extLst>
            </p:cNvPr>
            <p:cNvCxnSpPr/>
            <p:nvPr/>
          </p:nvCxnSpPr>
          <p:spPr>
            <a:xfrm flipV="1">
              <a:off x="39400565" y="9757403"/>
              <a:ext cx="1686646" cy="31205"/>
            </a:xfrm>
            <a:prstGeom prst="line">
              <a:avLst/>
            </a:prstGeom>
            <a:ln w="381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0E5EC116-A159-4AE4-948E-17497EB4F082}"/>
              </a:ext>
            </a:extLst>
          </p:cNvPr>
          <p:cNvGrpSpPr/>
          <p:nvPr/>
        </p:nvGrpSpPr>
        <p:grpSpPr>
          <a:xfrm>
            <a:off x="38333993" y="12342592"/>
            <a:ext cx="3463579" cy="1602408"/>
            <a:chOff x="38295105" y="11784004"/>
            <a:chExt cx="3463579" cy="1602408"/>
          </a:xfrm>
        </p:grpSpPr>
        <p:pic>
          <p:nvPicPr>
            <p:cNvPr id="700" name="Picture 699">
              <a:extLst>
                <a:ext uri="{FF2B5EF4-FFF2-40B4-BE49-F238E27FC236}">
                  <a16:creationId xmlns:a16="http://schemas.microsoft.com/office/drawing/2014/main" id="{CEEDE4F3-935A-4A2C-A0AD-97840C4B5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BEBA8EAE-BF5A-486C-A8C5-ECC9F3942E4B}">
                  <a14:imgProps xmlns:a14="http://schemas.microsoft.com/office/drawing/2010/main">
                    <a14:imgLayer r:embed="rId13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8969" y="11785208"/>
              <a:ext cx="1142857" cy="1600000"/>
            </a:xfrm>
            <a:prstGeom prst="rect">
              <a:avLst/>
            </a:prstGeom>
          </p:spPr>
        </p:pic>
        <p:pic>
          <p:nvPicPr>
            <p:cNvPr id="701" name="Picture 700">
              <a:extLst>
                <a:ext uri="{FF2B5EF4-FFF2-40B4-BE49-F238E27FC236}">
                  <a16:creationId xmlns:a16="http://schemas.microsoft.com/office/drawing/2014/main" id="{338085FC-E662-4EB2-9DD6-CAFF8277D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BEBA8EAE-BF5A-486C-A8C5-ECC9F3942E4B}">
                  <a14:imgProps xmlns:a14="http://schemas.microsoft.com/office/drawing/2010/main">
                    <a14:imgLayer r:embed="rId13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4107" y="11784004"/>
              <a:ext cx="1144577" cy="1602408"/>
            </a:xfrm>
            <a:prstGeom prst="rect">
              <a:avLst/>
            </a:prstGeom>
          </p:spPr>
        </p:pic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61C41D1C-6210-46A5-A586-5BB621886066}"/>
                </a:ext>
              </a:extLst>
            </p:cNvPr>
            <p:cNvSpPr txBox="1"/>
            <p:nvPr/>
          </p:nvSpPr>
          <p:spPr>
            <a:xfrm rot="16200000">
              <a:off x="37888264" y="12267603"/>
              <a:ext cx="1275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motion</a:t>
              </a:r>
            </a:p>
          </p:txBody>
        </p:sp>
        <p:cxnSp>
          <p:nvCxnSpPr>
            <p:cNvPr id="703" name="Straight Arrow Connector 702">
              <a:extLst>
                <a:ext uri="{FF2B5EF4-FFF2-40B4-BE49-F238E27FC236}">
                  <a16:creationId xmlns:a16="http://schemas.microsoft.com/office/drawing/2014/main" id="{73AC3EFA-5AAE-404A-8AE3-AC3B1DCE56F7}"/>
                </a:ext>
              </a:extLst>
            </p:cNvPr>
            <p:cNvCxnSpPr/>
            <p:nvPr/>
          </p:nvCxnSpPr>
          <p:spPr>
            <a:xfrm>
              <a:off x="38748097" y="11953260"/>
              <a:ext cx="0" cy="12638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Arrow Connector 703">
              <a:extLst>
                <a:ext uri="{FF2B5EF4-FFF2-40B4-BE49-F238E27FC236}">
                  <a16:creationId xmlns:a16="http://schemas.microsoft.com/office/drawing/2014/main" id="{70C754F2-80A6-44B2-B64A-33736A33BCB0}"/>
                </a:ext>
              </a:extLst>
            </p:cNvPr>
            <p:cNvCxnSpPr/>
            <p:nvPr/>
          </p:nvCxnSpPr>
          <p:spPr>
            <a:xfrm flipV="1">
              <a:off x="40486285" y="11984204"/>
              <a:ext cx="0" cy="12020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6DEEB6D5-1138-4F9A-B350-7DB2AF85C09F}"/>
              </a:ext>
            </a:extLst>
          </p:cNvPr>
          <p:cNvGrpSpPr/>
          <p:nvPr/>
        </p:nvGrpSpPr>
        <p:grpSpPr>
          <a:xfrm>
            <a:off x="36615980" y="10726303"/>
            <a:ext cx="5176482" cy="1380056"/>
            <a:chOff x="36794981" y="10651503"/>
            <a:chExt cx="5176482" cy="1380056"/>
          </a:xfrm>
        </p:grpSpPr>
        <p:pic>
          <p:nvPicPr>
            <p:cNvPr id="706" name="Picture 705">
              <a:extLst>
                <a:ext uri="{FF2B5EF4-FFF2-40B4-BE49-F238E27FC236}">
                  <a16:creationId xmlns:a16="http://schemas.microsoft.com/office/drawing/2014/main" id="{7BBD8481-826E-424E-8837-5217F69CC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9271" y="10651503"/>
              <a:ext cx="2362192" cy="1380056"/>
            </a:xfrm>
            <a:prstGeom prst="rect">
              <a:avLst/>
            </a:prstGeom>
          </p:spPr>
        </p:pic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2BEC41BF-800B-4B0E-AF8E-1A44DD43A10B}"/>
                </a:ext>
              </a:extLst>
            </p:cNvPr>
            <p:cNvSpPr txBox="1"/>
            <p:nvPr/>
          </p:nvSpPr>
          <p:spPr>
            <a:xfrm>
              <a:off x="36794981" y="10736341"/>
              <a:ext cx="18085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400" dirty="0"/>
                <a:t> by tracker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38807621-FBB7-49C9-972C-E1F4DF7944F3}"/>
                </a:ext>
              </a:extLst>
            </p:cNvPr>
            <p:cNvSpPr txBox="1"/>
            <p:nvPr/>
          </p:nvSpPr>
          <p:spPr>
            <a:xfrm>
              <a:off x="36794981" y="11294733"/>
              <a:ext cx="2512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400" dirty="0"/>
                <a:t> by optimization</a:t>
              </a:r>
            </a:p>
          </p:txBody>
        </p:sp>
        <p:cxnSp>
          <p:nvCxnSpPr>
            <p:cNvPr id="709" name="Straight Arrow Connector 708">
              <a:extLst>
                <a:ext uri="{FF2B5EF4-FFF2-40B4-BE49-F238E27FC236}">
                  <a16:creationId xmlns:a16="http://schemas.microsoft.com/office/drawing/2014/main" id="{65684DB0-DD80-4DF2-8325-4F7F7DA30185}"/>
                </a:ext>
              </a:extLst>
            </p:cNvPr>
            <p:cNvCxnSpPr>
              <a:stCxn id="707" idx="3"/>
            </p:cNvCxnSpPr>
            <p:nvPr/>
          </p:nvCxnSpPr>
          <p:spPr>
            <a:xfrm>
              <a:off x="38603489" y="10967174"/>
              <a:ext cx="2100685" cy="33397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Arrow Connector 709">
              <a:extLst>
                <a:ext uri="{FF2B5EF4-FFF2-40B4-BE49-F238E27FC236}">
                  <a16:creationId xmlns:a16="http://schemas.microsoft.com/office/drawing/2014/main" id="{F00B3F84-FF73-45D6-9633-F9C3B555A5C4}"/>
                </a:ext>
              </a:extLst>
            </p:cNvPr>
            <p:cNvCxnSpPr>
              <a:stCxn id="708" idx="3"/>
            </p:cNvCxnSpPr>
            <p:nvPr/>
          </p:nvCxnSpPr>
          <p:spPr>
            <a:xfrm flipV="1">
              <a:off x="39307207" y="11473039"/>
              <a:ext cx="1275410" cy="525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1" name="Picture 710">
            <a:extLst>
              <a:ext uri="{FF2B5EF4-FFF2-40B4-BE49-F238E27FC236}">
                <a16:creationId xmlns:a16="http://schemas.microsoft.com/office/drawing/2014/main" id="{148549E0-2454-4AED-85DF-C4D3BE7616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372" y="4547473"/>
            <a:ext cx="9927923" cy="621714"/>
          </a:xfrm>
          <a:prstGeom prst="rect">
            <a:avLst/>
          </a:prstGeom>
        </p:spPr>
      </p:pic>
      <p:pic>
        <p:nvPicPr>
          <p:cNvPr id="712" name="Picture 711">
            <a:extLst>
              <a:ext uri="{FF2B5EF4-FFF2-40B4-BE49-F238E27FC236}">
                <a16:creationId xmlns:a16="http://schemas.microsoft.com/office/drawing/2014/main" id="{C9F6E34A-C65A-4262-8757-60FB587BBC88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BEBA8EAE-BF5A-486C-A8C5-ECC9F3942E4B}">
                <a14:imgProps xmlns:a14="http://schemas.microsoft.com/office/drawing/2010/main">
                  <a14:imgLayer r:embed="rId13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710" y="9382903"/>
            <a:ext cx="1078992" cy="1078992"/>
          </a:xfrm>
          <a:prstGeom prst="rect">
            <a:avLst/>
          </a:prstGeom>
        </p:spPr>
      </p:pic>
      <p:pic>
        <p:nvPicPr>
          <p:cNvPr id="713" name="Picture 712">
            <a:extLst>
              <a:ext uri="{FF2B5EF4-FFF2-40B4-BE49-F238E27FC236}">
                <a16:creationId xmlns:a16="http://schemas.microsoft.com/office/drawing/2014/main" id="{D5FDE01D-6255-4B1B-827F-D2E8D6657E8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BEBA8EAE-BF5A-486C-A8C5-ECC9F3942E4B}">
                <a14:imgProps xmlns:a14="http://schemas.microsoft.com/office/drawing/2010/main">
                  <a14:imgLayer r:embed="rId14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856" y="7237953"/>
            <a:ext cx="1388097" cy="1074930"/>
          </a:xfrm>
          <a:prstGeom prst="rect">
            <a:avLst/>
          </a:prstGeom>
        </p:spPr>
      </p:pic>
      <p:sp>
        <p:nvSpPr>
          <p:cNvPr id="564" name="TextBox 563">
            <a:extLst>
              <a:ext uri="{FF2B5EF4-FFF2-40B4-BE49-F238E27FC236}">
                <a16:creationId xmlns:a16="http://schemas.microsoft.com/office/drawing/2014/main" id="{9B6AE2E9-5DA1-408F-B51E-4E2BB014DDE4}"/>
              </a:ext>
            </a:extLst>
          </p:cNvPr>
          <p:cNvSpPr txBox="1"/>
          <p:nvPr/>
        </p:nvSpPr>
        <p:spPr>
          <a:xfrm>
            <a:off x="22294257" y="15670687"/>
            <a:ext cx="5930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  <a:r>
              <a:rPr lang="en-US" dirty="0"/>
              <a:t> has been improved since the submission (Bc. thesis Denys Rozumnyi)</a:t>
            </a:r>
            <a:endParaRPr lang="en-GB" dirty="0"/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3C838FE0-0E72-4786-A8F1-A2D1FD1AAA1D}"/>
              </a:ext>
            </a:extLst>
          </p:cNvPr>
          <p:cNvSpPr txBox="1"/>
          <p:nvPr/>
        </p:nvSpPr>
        <p:spPr>
          <a:xfrm>
            <a:off x="14668499" y="16845549"/>
            <a:ext cx="6722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31800">
              <a:buFont typeface="Arial"/>
              <a:buChar char="●"/>
            </a:pPr>
            <a:r>
              <a:rPr lang="en-GB" sz="2800" dirty="0"/>
              <a:t>Criteria: precision, recall, F-score</a:t>
            </a:r>
          </a:p>
          <a:p>
            <a:pPr marL="457200" indent="-431800">
              <a:buFont typeface="Arial"/>
              <a:buChar char="●"/>
            </a:pPr>
            <a:r>
              <a:rPr lang="en-US" sz="2800" dirty="0">
                <a:sym typeface="Wingdings" panose="05000000000000000000" pitchFamily="2" charset="2"/>
              </a:rPr>
              <a:t>SOTA trackers perform </a:t>
            </a:r>
            <a:r>
              <a:rPr lang="en-US" sz="2800" dirty="0" smtClean="0">
                <a:sym typeface="Wingdings" panose="05000000000000000000" pitchFamily="2" charset="2"/>
              </a:rPr>
              <a:t>poorly</a:t>
            </a:r>
          </a:p>
          <a:p>
            <a:pPr marL="25400"/>
            <a:endParaRPr lang="en-GB" sz="2800" dirty="0"/>
          </a:p>
          <a:p>
            <a:pPr marL="457200" indent="-431800">
              <a:buFont typeface="Arial"/>
              <a:buChar char="●"/>
            </a:pPr>
            <a:r>
              <a:rPr lang="en-GB" sz="2800" dirty="0"/>
              <a:t>Example detections:</a:t>
            </a:r>
          </a:p>
          <a:p>
            <a:endParaRPr lang="en-GB" dirty="0"/>
          </a:p>
        </p:txBody>
      </p:sp>
      <p:sp>
        <p:nvSpPr>
          <p:cNvPr id="756" name="Arrow: Right 755">
            <a:extLst>
              <a:ext uri="{FF2B5EF4-FFF2-40B4-BE49-F238E27FC236}">
                <a16:creationId xmlns:a16="http://schemas.microsoft.com/office/drawing/2014/main" id="{810212EC-1802-4C5F-8223-B0178E03C644}"/>
              </a:ext>
            </a:extLst>
          </p:cNvPr>
          <p:cNvSpPr/>
          <p:nvPr/>
        </p:nvSpPr>
        <p:spPr>
          <a:xfrm>
            <a:off x="20641832" y="17136134"/>
            <a:ext cx="1664014" cy="4605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4" name="Shape 109 2">
            <a:extLst>
              <a:ext uri="{FF2B5EF4-FFF2-40B4-BE49-F238E27FC236}">
                <a16:creationId xmlns:a16="http://schemas.microsoft.com/office/drawing/2014/main" id="{6DEDED92-8281-4B6E-A7B1-54946768224F}"/>
              </a:ext>
            </a:extLst>
          </p:cNvPr>
          <p:cNvSpPr/>
          <p:nvPr/>
        </p:nvSpPr>
        <p:spPr>
          <a:xfrm>
            <a:off x="14679922" y="15964427"/>
            <a:ext cx="13416000" cy="75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25400" cap="rnd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/>
              <a:t>Evaluation</a:t>
            </a:r>
          </a:p>
        </p:txBody>
      </p:sp>
      <p:cxnSp>
        <p:nvCxnSpPr>
          <p:cNvPr id="758" name="Connector: Curved 757">
            <a:extLst>
              <a:ext uri="{FF2B5EF4-FFF2-40B4-BE49-F238E27FC236}">
                <a16:creationId xmlns:a16="http://schemas.microsoft.com/office/drawing/2014/main" id="{7CE6DD30-F04C-4BEA-82F2-AB6E2956E0AD}"/>
              </a:ext>
            </a:extLst>
          </p:cNvPr>
          <p:cNvCxnSpPr>
            <a:cxnSpLocks/>
            <a:stCxn id="576" idx="3"/>
            <a:endCxn id="1341" idx="5"/>
          </p:cNvCxnSpPr>
          <p:nvPr/>
        </p:nvCxnSpPr>
        <p:spPr>
          <a:xfrm rot="5400000">
            <a:off x="21704858" y="8204202"/>
            <a:ext cx="12700" cy="9227443"/>
          </a:xfrm>
          <a:prstGeom prst="curvedConnector3">
            <a:avLst>
              <a:gd name="adj1" fmla="val 1458630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3" name="Group 762">
            <a:extLst>
              <a:ext uri="{FF2B5EF4-FFF2-40B4-BE49-F238E27FC236}">
                <a16:creationId xmlns:a16="http://schemas.microsoft.com/office/drawing/2014/main" id="{8184A590-8A38-4545-84AA-291A36686682}"/>
              </a:ext>
            </a:extLst>
          </p:cNvPr>
          <p:cNvGrpSpPr/>
          <p:nvPr/>
        </p:nvGrpSpPr>
        <p:grpSpPr>
          <a:xfrm>
            <a:off x="21950880" y="18836926"/>
            <a:ext cx="472374" cy="328268"/>
            <a:chOff x="18089353" y="19792777"/>
            <a:chExt cx="797055" cy="553900"/>
          </a:xfrm>
        </p:grpSpPr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23268CB8-BB0D-4A71-AF6D-491DEA27890A}"/>
                </a:ext>
              </a:extLst>
            </p:cNvPr>
            <p:cNvSpPr/>
            <p:nvPr/>
          </p:nvSpPr>
          <p:spPr>
            <a:xfrm>
              <a:off x="18167923" y="19792777"/>
              <a:ext cx="553900" cy="5539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62" name="TextBox 761">
              <a:extLst>
                <a:ext uri="{FF2B5EF4-FFF2-40B4-BE49-F238E27FC236}">
                  <a16:creationId xmlns:a16="http://schemas.microsoft.com/office/drawing/2014/main" id="{DAC46073-64FA-419C-9F57-FC0624D4FDCC}"/>
                </a:ext>
              </a:extLst>
            </p:cNvPr>
            <p:cNvSpPr txBox="1"/>
            <p:nvPr/>
          </p:nvSpPr>
          <p:spPr>
            <a:xfrm>
              <a:off x="18089353" y="19847320"/>
              <a:ext cx="797055" cy="467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0BC92-6B64-4886-A2F9-7104CC4D6713}"/>
              </a:ext>
            </a:extLst>
          </p:cNvPr>
          <p:cNvGrpSpPr/>
          <p:nvPr/>
        </p:nvGrpSpPr>
        <p:grpSpPr>
          <a:xfrm>
            <a:off x="11251654" y="5432408"/>
            <a:ext cx="2773465" cy="461665"/>
            <a:chOff x="10883372" y="5482137"/>
            <a:chExt cx="2773465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DE4551-CBF0-42A6-A074-3AC09A800DDF}"/>
                </a:ext>
              </a:extLst>
            </p:cNvPr>
            <p:cNvSpPr txBox="1"/>
            <p:nvPr/>
          </p:nvSpPr>
          <p:spPr>
            <a:xfrm>
              <a:off x="11037838" y="5482137"/>
              <a:ext cx="2618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… </a:t>
              </a:r>
              <a:r>
                <a:rPr lang="en-GB" sz="2400" dirty="0"/>
                <a:t>convolution</a:t>
              </a:r>
            </a:p>
          </p:txBody>
        </p:sp>
        <p:sp>
          <p:nvSpPr>
            <p:cNvPr id="328" name="Freeform 71 2">
              <a:extLst>
                <a:ext uri="{FF2B5EF4-FFF2-40B4-BE49-F238E27FC236}">
                  <a16:creationId xmlns:a16="http://schemas.microsoft.com/office/drawing/2014/main" id="{2797B804-050E-4EC7-8D3F-6320E18E88AC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0883372" y="5635790"/>
              <a:ext cx="142875" cy="195263"/>
            </a:xfrm>
            <a:custGeom>
              <a:avLst/>
              <a:gdLst>
                <a:gd name="T0" fmla="*/ 105 w 184"/>
                <a:gd name="T1" fmla="*/ 19 h 215"/>
                <a:gd name="T2" fmla="*/ 93 w 184"/>
                <a:gd name="T3" fmla="*/ 0 h 215"/>
                <a:gd name="T4" fmla="*/ 80 w 184"/>
                <a:gd name="T5" fmla="*/ 13 h 215"/>
                <a:gd name="T6" fmla="*/ 80 w 184"/>
                <a:gd name="T7" fmla="*/ 20 h 215"/>
                <a:gd name="T8" fmla="*/ 87 w 184"/>
                <a:gd name="T9" fmla="*/ 97 h 215"/>
                <a:gd name="T10" fmla="*/ 23 w 184"/>
                <a:gd name="T11" fmla="*/ 51 h 215"/>
                <a:gd name="T12" fmla="*/ 14 w 184"/>
                <a:gd name="T13" fmla="*/ 47 h 215"/>
                <a:gd name="T14" fmla="*/ 0 w 184"/>
                <a:gd name="T15" fmla="*/ 61 h 215"/>
                <a:gd name="T16" fmla="*/ 10 w 184"/>
                <a:gd name="T17" fmla="*/ 74 h 215"/>
                <a:gd name="T18" fmla="*/ 81 w 184"/>
                <a:gd name="T19" fmla="*/ 108 h 215"/>
                <a:gd name="T20" fmla="*/ 12 w 184"/>
                <a:gd name="T21" fmla="*/ 141 h 215"/>
                <a:gd name="T22" fmla="*/ 0 w 184"/>
                <a:gd name="T23" fmla="*/ 154 h 215"/>
                <a:gd name="T24" fmla="*/ 14 w 184"/>
                <a:gd name="T25" fmla="*/ 168 h 215"/>
                <a:gd name="T26" fmla="*/ 31 w 184"/>
                <a:gd name="T27" fmla="*/ 159 h 215"/>
                <a:gd name="T28" fmla="*/ 87 w 184"/>
                <a:gd name="T29" fmla="*/ 119 h 215"/>
                <a:gd name="T30" fmla="*/ 79 w 184"/>
                <a:gd name="T31" fmla="*/ 202 h 215"/>
                <a:gd name="T32" fmla="*/ 92 w 184"/>
                <a:gd name="T33" fmla="*/ 215 h 215"/>
                <a:gd name="T34" fmla="*/ 106 w 184"/>
                <a:gd name="T35" fmla="*/ 202 h 215"/>
                <a:gd name="T36" fmla="*/ 98 w 184"/>
                <a:gd name="T37" fmla="*/ 119 h 215"/>
                <a:gd name="T38" fmla="*/ 162 w 184"/>
                <a:gd name="T39" fmla="*/ 165 h 215"/>
                <a:gd name="T40" fmla="*/ 171 w 184"/>
                <a:gd name="T41" fmla="*/ 168 h 215"/>
                <a:gd name="T42" fmla="*/ 184 w 184"/>
                <a:gd name="T43" fmla="*/ 154 h 215"/>
                <a:gd name="T44" fmla="*/ 174 w 184"/>
                <a:gd name="T45" fmla="*/ 142 h 215"/>
                <a:gd name="T46" fmla="*/ 104 w 184"/>
                <a:gd name="T47" fmla="*/ 108 h 215"/>
                <a:gd name="T48" fmla="*/ 172 w 184"/>
                <a:gd name="T49" fmla="*/ 75 h 215"/>
                <a:gd name="T50" fmla="*/ 184 w 184"/>
                <a:gd name="T51" fmla="*/ 61 h 215"/>
                <a:gd name="T52" fmla="*/ 171 w 184"/>
                <a:gd name="T53" fmla="*/ 47 h 215"/>
                <a:gd name="T54" fmla="*/ 154 w 184"/>
                <a:gd name="T55" fmla="*/ 57 h 215"/>
                <a:gd name="T56" fmla="*/ 98 w 184"/>
                <a:gd name="T57" fmla="*/ 97 h 215"/>
                <a:gd name="T58" fmla="*/ 105 w 184"/>
                <a:gd name="T59" fmla="*/ 1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215">
                  <a:moveTo>
                    <a:pt x="105" y="19"/>
                  </a:moveTo>
                  <a:cubicBezTo>
                    <a:pt x="106" y="12"/>
                    <a:pt x="106" y="0"/>
                    <a:pt x="93" y="0"/>
                  </a:cubicBezTo>
                  <a:cubicBezTo>
                    <a:pt x="85" y="0"/>
                    <a:pt x="78" y="7"/>
                    <a:pt x="80" y="13"/>
                  </a:cubicBezTo>
                  <a:lnTo>
                    <a:pt x="80" y="20"/>
                  </a:lnTo>
                  <a:lnTo>
                    <a:pt x="87" y="97"/>
                  </a:lnTo>
                  <a:lnTo>
                    <a:pt x="23" y="51"/>
                  </a:lnTo>
                  <a:cubicBezTo>
                    <a:pt x="18" y="48"/>
                    <a:pt x="17" y="47"/>
                    <a:pt x="14" y="47"/>
                  </a:cubicBezTo>
                  <a:cubicBezTo>
                    <a:pt x="7" y="47"/>
                    <a:pt x="0" y="54"/>
                    <a:pt x="0" y="61"/>
                  </a:cubicBezTo>
                  <a:cubicBezTo>
                    <a:pt x="0" y="69"/>
                    <a:pt x="5" y="71"/>
                    <a:pt x="10" y="74"/>
                  </a:cubicBezTo>
                  <a:lnTo>
                    <a:pt x="81" y="108"/>
                  </a:lnTo>
                  <a:lnTo>
                    <a:pt x="12" y="141"/>
                  </a:lnTo>
                  <a:cubicBezTo>
                    <a:pt x="4" y="145"/>
                    <a:pt x="0" y="147"/>
                    <a:pt x="0" y="154"/>
                  </a:cubicBezTo>
                  <a:cubicBezTo>
                    <a:pt x="0" y="162"/>
                    <a:pt x="7" y="168"/>
                    <a:pt x="14" y="168"/>
                  </a:cubicBezTo>
                  <a:cubicBezTo>
                    <a:pt x="17" y="168"/>
                    <a:pt x="18" y="168"/>
                    <a:pt x="31" y="159"/>
                  </a:cubicBezTo>
                  <a:lnTo>
                    <a:pt x="87" y="119"/>
                  </a:lnTo>
                  <a:lnTo>
                    <a:pt x="79" y="202"/>
                  </a:lnTo>
                  <a:cubicBezTo>
                    <a:pt x="79" y="213"/>
                    <a:pt x="88" y="215"/>
                    <a:pt x="92" y="215"/>
                  </a:cubicBezTo>
                  <a:cubicBezTo>
                    <a:pt x="98" y="215"/>
                    <a:pt x="106" y="212"/>
                    <a:pt x="106" y="202"/>
                  </a:cubicBezTo>
                  <a:lnTo>
                    <a:pt x="98" y="119"/>
                  </a:lnTo>
                  <a:lnTo>
                    <a:pt x="162" y="165"/>
                  </a:lnTo>
                  <a:cubicBezTo>
                    <a:pt x="166" y="167"/>
                    <a:pt x="168" y="168"/>
                    <a:pt x="171" y="168"/>
                  </a:cubicBezTo>
                  <a:cubicBezTo>
                    <a:pt x="178" y="168"/>
                    <a:pt x="184" y="161"/>
                    <a:pt x="184" y="154"/>
                  </a:cubicBezTo>
                  <a:cubicBezTo>
                    <a:pt x="184" y="147"/>
                    <a:pt x="180" y="144"/>
                    <a:pt x="174" y="142"/>
                  </a:cubicBezTo>
                  <a:cubicBezTo>
                    <a:pt x="144" y="127"/>
                    <a:pt x="143" y="127"/>
                    <a:pt x="104" y="108"/>
                  </a:cubicBezTo>
                  <a:lnTo>
                    <a:pt x="172" y="75"/>
                  </a:lnTo>
                  <a:cubicBezTo>
                    <a:pt x="180" y="71"/>
                    <a:pt x="184" y="69"/>
                    <a:pt x="184" y="61"/>
                  </a:cubicBezTo>
                  <a:cubicBezTo>
                    <a:pt x="184" y="54"/>
                    <a:pt x="178" y="47"/>
                    <a:pt x="171" y="47"/>
                  </a:cubicBezTo>
                  <a:cubicBezTo>
                    <a:pt x="168" y="47"/>
                    <a:pt x="166" y="47"/>
                    <a:pt x="154" y="57"/>
                  </a:cubicBezTo>
                  <a:lnTo>
                    <a:pt x="98" y="97"/>
                  </a:lnTo>
                  <a:lnTo>
                    <a:pt x="105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8FD93A3-F1DA-435B-A3E1-8E00265CCC77}"/>
              </a:ext>
            </a:extLst>
          </p:cNvPr>
          <p:cNvGrpSpPr/>
          <p:nvPr/>
        </p:nvGrpSpPr>
        <p:grpSpPr>
          <a:xfrm>
            <a:off x="5192749" y="9703653"/>
            <a:ext cx="5025279" cy="584775"/>
            <a:chOff x="5138154" y="9703653"/>
            <a:chExt cx="5025279" cy="584775"/>
          </a:xfrm>
        </p:grpSpPr>
        <p:sp>
          <p:nvSpPr>
            <p:cNvPr id="920" name="TextBox 919">
              <a:extLst>
                <a:ext uri="{FF2B5EF4-FFF2-40B4-BE49-F238E27FC236}">
                  <a16:creationId xmlns:a16="http://schemas.microsoft.com/office/drawing/2014/main" id="{92FA61CB-E7AD-4024-A32B-A5CF84DC74C9}"/>
                </a:ext>
              </a:extLst>
            </p:cNvPr>
            <p:cNvSpPr txBox="1"/>
            <p:nvPr/>
          </p:nvSpPr>
          <p:spPr>
            <a:xfrm>
              <a:off x="5138154" y="9703653"/>
              <a:ext cx="50252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400" lvl="0"/>
              <a:r>
                <a:rPr lang="en-US" sz="3200" dirty="0" smtClean="0"/>
                <a:t>given </a:t>
              </a:r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I,</a:t>
              </a:r>
              <a:r>
                <a:rPr lang="en-US" sz="3200" dirty="0"/>
                <a:t> recover     (and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</a:t>
              </a:r>
              <a:r>
                <a:rPr lang="en-US" sz="3200" dirty="0"/>
                <a:t>)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1B6016C-5C81-408A-8A38-18166738DDF9}"/>
                </a:ext>
              </a:extLst>
            </p:cNvPr>
            <p:cNvGrpSpPr/>
            <p:nvPr/>
          </p:nvGrpSpPr>
          <p:grpSpPr>
            <a:xfrm>
              <a:off x="8156194" y="9770087"/>
              <a:ext cx="379413" cy="376237"/>
              <a:chOff x="5763039" y="9209088"/>
              <a:chExt cx="379413" cy="376237"/>
            </a:xfrm>
          </p:grpSpPr>
          <p:sp>
            <p:nvSpPr>
              <p:cNvPr id="517" name="Freeform 187 2">
                <a:extLst>
                  <a:ext uri="{FF2B5EF4-FFF2-40B4-BE49-F238E27FC236}">
                    <a16:creationId xmlns:a16="http://schemas.microsoft.com/office/drawing/2014/main" id="{D2D31E57-4238-4148-ADDC-626E1BB5B0B7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5763039" y="9291638"/>
                <a:ext cx="276225" cy="293687"/>
              </a:xfrm>
              <a:custGeom>
                <a:avLst/>
                <a:gdLst>
                  <a:gd name="T0" fmla="*/ 132 w 357"/>
                  <a:gd name="T1" fmla="*/ 183 h 341"/>
                  <a:gd name="T2" fmla="*/ 216 w 357"/>
                  <a:gd name="T3" fmla="*/ 183 h 341"/>
                  <a:gd name="T4" fmla="*/ 357 w 357"/>
                  <a:gd name="T5" fmla="*/ 76 h 341"/>
                  <a:gd name="T6" fmla="*/ 258 w 357"/>
                  <a:gd name="T7" fmla="*/ 0 h 341"/>
                  <a:gd name="T8" fmla="*/ 97 w 357"/>
                  <a:gd name="T9" fmla="*/ 0 h 341"/>
                  <a:gd name="T10" fmla="*/ 82 w 357"/>
                  <a:gd name="T11" fmla="*/ 10 h 341"/>
                  <a:gd name="T12" fmla="*/ 96 w 357"/>
                  <a:gd name="T13" fmla="*/ 16 h 341"/>
                  <a:gd name="T14" fmla="*/ 118 w 357"/>
                  <a:gd name="T15" fmla="*/ 17 h 341"/>
                  <a:gd name="T16" fmla="*/ 129 w 357"/>
                  <a:gd name="T17" fmla="*/ 25 h 341"/>
                  <a:gd name="T18" fmla="*/ 127 w 357"/>
                  <a:gd name="T19" fmla="*/ 34 h 341"/>
                  <a:gd name="T20" fmla="*/ 60 w 357"/>
                  <a:gd name="T21" fmla="*/ 302 h 341"/>
                  <a:gd name="T22" fmla="*/ 14 w 357"/>
                  <a:gd name="T23" fmla="*/ 326 h 341"/>
                  <a:gd name="T24" fmla="*/ 0 w 357"/>
                  <a:gd name="T25" fmla="*/ 335 h 341"/>
                  <a:gd name="T26" fmla="*/ 8 w 357"/>
                  <a:gd name="T27" fmla="*/ 341 h 341"/>
                  <a:gd name="T28" fmla="*/ 71 w 357"/>
                  <a:gd name="T29" fmla="*/ 340 h 341"/>
                  <a:gd name="T30" fmla="*/ 103 w 357"/>
                  <a:gd name="T31" fmla="*/ 340 h 341"/>
                  <a:gd name="T32" fmla="*/ 136 w 357"/>
                  <a:gd name="T33" fmla="*/ 341 h 341"/>
                  <a:gd name="T34" fmla="*/ 146 w 357"/>
                  <a:gd name="T35" fmla="*/ 331 h 341"/>
                  <a:gd name="T36" fmla="*/ 132 w 357"/>
                  <a:gd name="T37" fmla="*/ 326 h 341"/>
                  <a:gd name="T38" fmla="*/ 99 w 357"/>
                  <a:gd name="T39" fmla="*/ 317 h 341"/>
                  <a:gd name="T40" fmla="*/ 101 w 357"/>
                  <a:gd name="T41" fmla="*/ 308 h 341"/>
                  <a:gd name="T42" fmla="*/ 132 w 357"/>
                  <a:gd name="T43" fmla="*/ 183 h 341"/>
                  <a:gd name="T44" fmla="*/ 168 w 357"/>
                  <a:gd name="T45" fmla="*/ 35 h 341"/>
                  <a:gd name="T46" fmla="*/ 194 w 357"/>
                  <a:gd name="T47" fmla="*/ 16 h 341"/>
                  <a:gd name="T48" fmla="*/ 242 w 357"/>
                  <a:gd name="T49" fmla="*/ 16 h 341"/>
                  <a:gd name="T50" fmla="*/ 310 w 357"/>
                  <a:gd name="T51" fmla="*/ 64 h 341"/>
                  <a:gd name="T52" fmla="*/ 281 w 357"/>
                  <a:gd name="T53" fmla="*/ 144 h 341"/>
                  <a:gd name="T54" fmla="*/ 204 w 357"/>
                  <a:gd name="T55" fmla="*/ 170 h 341"/>
                  <a:gd name="T56" fmla="*/ 134 w 357"/>
                  <a:gd name="T57" fmla="*/ 170 h 341"/>
                  <a:gd name="T58" fmla="*/ 168 w 357"/>
                  <a:gd name="T59" fmla="*/ 35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57" h="341">
                    <a:moveTo>
                      <a:pt x="132" y="183"/>
                    </a:moveTo>
                    <a:lnTo>
                      <a:pt x="216" y="183"/>
                    </a:lnTo>
                    <a:cubicBezTo>
                      <a:pt x="287" y="183"/>
                      <a:pt x="357" y="131"/>
                      <a:pt x="357" y="76"/>
                    </a:cubicBezTo>
                    <a:cubicBezTo>
                      <a:pt x="357" y="37"/>
                      <a:pt x="324" y="0"/>
                      <a:pt x="258" y="0"/>
                    </a:cubicBezTo>
                    <a:lnTo>
                      <a:pt x="97" y="0"/>
                    </a:lnTo>
                    <a:cubicBezTo>
                      <a:pt x="87" y="0"/>
                      <a:pt x="82" y="0"/>
                      <a:pt x="82" y="10"/>
                    </a:cubicBezTo>
                    <a:cubicBezTo>
                      <a:pt x="82" y="16"/>
                      <a:pt x="86" y="16"/>
                      <a:pt x="96" y="16"/>
                    </a:cubicBezTo>
                    <a:cubicBezTo>
                      <a:pt x="103" y="16"/>
                      <a:pt x="112" y="16"/>
                      <a:pt x="118" y="17"/>
                    </a:cubicBezTo>
                    <a:cubicBezTo>
                      <a:pt x="126" y="18"/>
                      <a:pt x="129" y="19"/>
                      <a:pt x="129" y="25"/>
                    </a:cubicBezTo>
                    <a:cubicBezTo>
                      <a:pt x="129" y="27"/>
                      <a:pt x="128" y="28"/>
                      <a:pt x="127" y="34"/>
                    </a:cubicBezTo>
                    <a:lnTo>
                      <a:pt x="60" y="302"/>
                    </a:lnTo>
                    <a:cubicBezTo>
                      <a:pt x="55" y="322"/>
                      <a:pt x="54" y="326"/>
                      <a:pt x="14" y="326"/>
                    </a:cubicBezTo>
                    <a:cubicBezTo>
                      <a:pt x="6" y="326"/>
                      <a:pt x="0" y="326"/>
                      <a:pt x="0" y="335"/>
                    </a:cubicBezTo>
                    <a:cubicBezTo>
                      <a:pt x="0" y="341"/>
                      <a:pt x="6" y="341"/>
                      <a:pt x="8" y="341"/>
                    </a:cubicBezTo>
                    <a:cubicBezTo>
                      <a:pt x="22" y="341"/>
                      <a:pt x="57" y="340"/>
                      <a:pt x="71" y="340"/>
                    </a:cubicBezTo>
                    <a:cubicBezTo>
                      <a:pt x="82" y="340"/>
                      <a:pt x="93" y="340"/>
                      <a:pt x="103" y="340"/>
                    </a:cubicBezTo>
                    <a:cubicBezTo>
                      <a:pt x="114" y="340"/>
                      <a:pt x="125" y="341"/>
                      <a:pt x="136" y="341"/>
                    </a:cubicBezTo>
                    <a:cubicBezTo>
                      <a:pt x="139" y="341"/>
                      <a:pt x="146" y="341"/>
                      <a:pt x="146" y="331"/>
                    </a:cubicBezTo>
                    <a:cubicBezTo>
                      <a:pt x="146" y="326"/>
                      <a:pt x="141" y="326"/>
                      <a:pt x="132" y="326"/>
                    </a:cubicBezTo>
                    <a:cubicBezTo>
                      <a:pt x="113" y="326"/>
                      <a:pt x="99" y="326"/>
                      <a:pt x="99" y="317"/>
                    </a:cubicBezTo>
                    <a:cubicBezTo>
                      <a:pt x="99" y="314"/>
                      <a:pt x="100" y="311"/>
                      <a:pt x="101" y="308"/>
                    </a:cubicBezTo>
                    <a:lnTo>
                      <a:pt x="132" y="183"/>
                    </a:lnTo>
                    <a:close/>
                    <a:moveTo>
                      <a:pt x="168" y="35"/>
                    </a:moveTo>
                    <a:cubicBezTo>
                      <a:pt x="172" y="17"/>
                      <a:pt x="173" y="16"/>
                      <a:pt x="194" y="16"/>
                    </a:cubicBezTo>
                    <a:lnTo>
                      <a:pt x="242" y="16"/>
                    </a:lnTo>
                    <a:cubicBezTo>
                      <a:pt x="284" y="16"/>
                      <a:pt x="310" y="29"/>
                      <a:pt x="310" y="64"/>
                    </a:cubicBezTo>
                    <a:cubicBezTo>
                      <a:pt x="310" y="83"/>
                      <a:pt x="300" y="126"/>
                      <a:pt x="281" y="144"/>
                    </a:cubicBezTo>
                    <a:cubicBezTo>
                      <a:pt x="256" y="166"/>
                      <a:pt x="226" y="170"/>
                      <a:pt x="204" y="170"/>
                    </a:cubicBezTo>
                    <a:lnTo>
                      <a:pt x="134" y="170"/>
                    </a:lnTo>
                    <a:lnTo>
                      <a:pt x="168" y="3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188 2">
                <a:extLst>
                  <a:ext uri="{FF2B5EF4-FFF2-40B4-BE49-F238E27FC236}">
                    <a16:creationId xmlns:a16="http://schemas.microsoft.com/office/drawing/2014/main" id="{C4D60E75-12A6-4197-828E-31B0D8C06B01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6061489" y="9209088"/>
                <a:ext cx="80963" cy="201612"/>
              </a:xfrm>
              <a:custGeom>
                <a:avLst/>
                <a:gdLst>
                  <a:gd name="T0" fmla="*/ 97 w 106"/>
                  <a:gd name="T1" fmla="*/ 13 h 235"/>
                  <a:gd name="T2" fmla="*/ 83 w 106"/>
                  <a:gd name="T3" fmla="*/ 0 h 235"/>
                  <a:gd name="T4" fmla="*/ 63 w 106"/>
                  <a:gd name="T5" fmla="*/ 19 h 235"/>
                  <a:gd name="T6" fmla="*/ 77 w 106"/>
                  <a:gd name="T7" fmla="*/ 32 h 235"/>
                  <a:gd name="T8" fmla="*/ 97 w 106"/>
                  <a:gd name="T9" fmla="*/ 13 h 235"/>
                  <a:gd name="T10" fmla="*/ 25 w 106"/>
                  <a:gd name="T11" fmla="*/ 190 h 235"/>
                  <a:gd name="T12" fmla="*/ 22 w 106"/>
                  <a:gd name="T13" fmla="*/ 205 h 235"/>
                  <a:gd name="T14" fmla="*/ 55 w 106"/>
                  <a:gd name="T15" fmla="*/ 235 h 235"/>
                  <a:gd name="T16" fmla="*/ 106 w 106"/>
                  <a:gd name="T17" fmla="*/ 181 h 235"/>
                  <a:gd name="T18" fmla="*/ 100 w 106"/>
                  <a:gd name="T19" fmla="*/ 177 h 235"/>
                  <a:gd name="T20" fmla="*/ 93 w 106"/>
                  <a:gd name="T21" fmla="*/ 183 h 235"/>
                  <a:gd name="T22" fmla="*/ 56 w 106"/>
                  <a:gd name="T23" fmla="*/ 225 h 235"/>
                  <a:gd name="T24" fmla="*/ 48 w 106"/>
                  <a:gd name="T25" fmla="*/ 213 h 235"/>
                  <a:gd name="T26" fmla="*/ 53 w 106"/>
                  <a:gd name="T27" fmla="*/ 190 h 235"/>
                  <a:gd name="T28" fmla="*/ 64 w 106"/>
                  <a:gd name="T29" fmla="*/ 163 h 235"/>
                  <a:gd name="T30" fmla="*/ 82 w 106"/>
                  <a:gd name="T31" fmla="*/ 118 h 235"/>
                  <a:gd name="T32" fmla="*/ 84 w 106"/>
                  <a:gd name="T33" fmla="*/ 107 h 235"/>
                  <a:gd name="T34" fmla="*/ 51 w 106"/>
                  <a:gd name="T35" fmla="*/ 77 h 235"/>
                  <a:gd name="T36" fmla="*/ 0 w 106"/>
                  <a:gd name="T37" fmla="*/ 131 h 235"/>
                  <a:gd name="T38" fmla="*/ 6 w 106"/>
                  <a:gd name="T39" fmla="*/ 135 h 235"/>
                  <a:gd name="T40" fmla="*/ 12 w 106"/>
                  <a:gd name="T41" fmla="*/ 130 h 235"/>
                  <a:gd name="T42" fmla="*/ 49 w 106"/>
                  <a:gd name="T43" fmla="*/ 87 h 235"/>
                  <a:gd name="T44" fmla="*/ 58 w 106"/>
                  <a:gd name="T45" fmla="*/ 99 h 235"/>
                  <a:gd name="T46" fmla="*/ 47 w 106"/>
                  <a:gd name="T47" fmla="*/ 134 h 235"/>
                  <a:gd name="T48" fmla="*/ 25 w 106"/>
                  <a:gd name="T49" fmla="*/ 19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6" h="235">
                    <a:moveTo>
                      <a:pt x="97" y="13"/>
                    </a:moveTo>
                    <a:cubicBezTo>
                      <a:pt x="97" y="8"/>
                      <a:pt x="92" y="0"/>
                      <a:pt x="83" y="0"/>
                    </a:cubicBezTo>
                    <a:cubicBezTo>
                      <a:pt x="73" y="0"/>
                      <a:pt x="63" y="9"/>
                      <a:pt x="63" y="19"/>
                    </a:cubicBezTo>
                    <a:cubicBezTo>
                      <a:pt x="63" y="25"/>
                      <a:pt x="68" y="32"/>
                      <a:pt x="77" y="32"/>
                    </a:cubicBezTo>
                    <a:cubicBezTo>
                      <a:pt x="87" y="32"/>
                      <a:pt x="97" y="23"/>
                      <a:pt x="97" y="13"/>
                    </a:cubicBezTo>
                    <a:close/>
                    <a:moveTo>
                      <a:pt x="25" y="190"/>
                    </a:moveTo>
                    <a:cubicBezTo>
                      <a:pt x="24" y="195"/>
                      <a:pt x="22" y="199"/>
                      <a:pt x="22" y="205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6" y="187"/>
                      <a:pt x="106" y="181"/>
                    </a:cubicBezTo>
                    <a:cubicBezTo>
                      <a:pt x="106" y="177"/>
                      <a:pt x="101" y="177"/>
                      <a:pt x="100" y="177"/>
                    </a:cubicBezTo>
                    <a:cubicBezTo>
                      <a:pt x="95" y="177"/>
                      <a:pt x="95" y="179"/>
                      <a:pt x="93" y="183"/>
                    </a:cubicBezTo>
                    <a:cubicBezTo>
                      <a:pt x="85" y="211"/>
                      <a:pt x="70" y="225"/>
                      <a:pt x="56" y="225"/>
                    </a:cubicBezTo>
                    <a:cubicBezTo>
                      <a:pt x="49" y="225"/>
                      <a:pt x="48" y="220"/>
                      <a:pt x="48" y="213"/>
                    </a:cubicBezTo>
                    <a:cubicBezTo>
                      <a:pt x="48" y="205"/>
                      <a:pt x="50" y="198"/>
                      <a:pt x="53" y="190"/>
                    </a:cubicBezTo>
                    <a:cubicBezTo>
                      <a:pt x="57" y="181"/>
                      <a:pt x="61" y="172"/>
                      <a:pt x="64" y="163"/>
                    </a:cubicBezTo>
                    <a:cubicBezTo>
                      <a:pt x="68" y="154"/>
                      <a:pt x="80" y="122"/>
                      <a:pt x="82" y="118"/>
                    </a:cubicBezTo>
                    <a:cubicBezTo>
                      <a:pt x="83" y="115"/>
                      <a:pt x="84" y="111"/>
                      <a:pt x="84" y="107"/>
                    </a:cubicBezTo>
                    <a:cubicBezTo>
                      <a:pt x="84" y="91"/>
                      <a:pt x="70" y="77"/>
                      <a:pt x="51" y="77"/>
                    </a:cubicBezTo>
                    <a:cubicBezTo>
                      <a:pt x="16" y="77"/>
                      <a:pt x="0" y="125"/>
                      <a:pt x="0" y="131"/>
                    </a:cubicBezTo>
                    <a:cubicBezTo>
                      <a:pt x="0" y="135"/>
                      <a:pt x="5" y="135"/>
                      <a:pt x="6" y="135"/>
                    </a:cubicBezTo>
                    <a:cubicBezTo>
                      <a:pt x="11" y="135"/>
                      <a:pt x="11" y="134"/>
                      <a:pt x="12" y="130"/>
                    </a:cubicBezTo>
                    <a:cubicBezTo>
                      <a:pt x="21" y="100"/>
                      <a:pt x="37" y="87"/>
                      <a:pt x="49" y="87"/>
                    </a:cubicBezTo>
                    <a:cubicBezTo>
                      <a:pt x="55" y="87"/>
                      <a:pt x="58" y="90"/>
                      <a:pt x="58" y="99"/>
                    </a:cubicBezTo>
                    <a:cubicBezTo>
                      <a:pt x="58" y="107"/>
                      <a:pt x="56" y="113"/>
                      <a:pt x="47" y="134"/>
                    </a:cubicBezTo>
                    <a:lnTo>
                      <a:pt x="25" y="19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FE106E1-F747-4471-BB97-61CA80780A2F}"/>
                </a:ext>
              </a:extLst>
            </p:cNvPr>
            <p:cNvGrpSpPr/>
            <p:nvPr/>
          </p:nvGrpSpPr>
          <p:grpSpPr>
            <a:xfrm>
              <a:off x="9490116" y="9769478"/>
              <a:ext cx="379413" cy="376237"/>
              <a:chOff x="6555201" y="9209088"/>
              <a:chExt cx="379413" cy="376237"/>
            </a:xfrm>
          </p:grpSpPr>
          <p:sp>
            <p:nvSpPr>
              <p:cNvPr id="520" name="Freeform 190 2">
                <a:extLst>
                  <a:ext uri="{FF2B5EF4-FFF2-40B4-BE49-F238E27FC236}">
                    <a16:creationId xmlns:a16="http://schemas.microsoft.com/office/drawing/2014/main" id="{A77B7A67-45BB-49EF-9919-0C059294FB41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55201" y="9293225"/>
                <a:ext cx="273050" cy="292100"/>
              </a:xfrm>
              <a:custGeom>
                <a:avLst/>
                <a:gdLst>
                  <a:gd name="T0" fmla="*/ 132 w 355"/>
                  <a:gd name="T1" fmla="*/ 177 h 339"/>
                  <a:gd name="T2" fmla="*/ 180 w 355"/>
                  <a:gd name="T3" fmla="*/ 177 h 339"/>
                  <a:gd name="T4" fmla="*/ 222 w 355"/>
                  <a:gd name="T5" fmla="*/ 199 h 339"/>
                  <a:gd name="T6" fmla="*/ 218 w 355"/>
                  <a:gd name="T7" fmla="*/ 224 h 339"/>
                  <a:gd name="T8" fmla="*/ 217 w 355"/>
                  <a:gd name="T9" fmla="*/ 229 h 339"/>
                  <a:gd name="T10" fmla="*/ 223 w 355"/>
                  <a:gd name="T11" fmla="*/ 235 h 339"/>
                  <a:gd name="T12" fmla="*/ 230 w 355"/>
                  <a:gd name="T13" fmla="*/ 225 h 339"/>
                  <a:gd name="T14" fmla="*/ 258 w 355"/>
                  <a:gd name="T15" fmla="*/ 116 h 339"/>
                  <a:gd name="T16" fmla="*/ 259 w 355"/>
                  <a:gd name="T17" fmla="*/ 108 h 339"/>
                  <a:gd name="T18" fmla="*/ 253 w 355"/>
                  <a:gd name="T19" fmla="*/ 103 h 339"/>
                  <a:gd name="T20" fmla="*/ 246 w 355"/>
                  <a:gd name="T21" fmla="*/ 113 h 339"/>
                  <a:gd name="T22" fmla="*/ 181 w 355"/>
                  <a:gd name="T23" fmla="*/ 161 h 339"/>
                  <a:gd name="T24" fmla="*/ 136 w 355"/>
                  <a:gd name="T25" fmla="*/ 161 h 339"/>
                  <a:gd name="T26" fmla="*/ 168 w 355"/>
                  <a:gd name="T27" fmla="*/ 35 h 339"/>
                  <a:gd name="T28" fmla="*/ 195 w 355"/>
                  <a:gd name="T29" fmla="*/ 15 h 339"/>
                  <a:gd name="T30" fmla="*/ 261 w 355"/>
                  <a:gd name="T31" fmla="*/ 15 h 339"/>
                  <a:gd name="T32" fmla="*/ 333 w 355"/>
                  <a:gd name="T33" fmla="*/ 70 h 339"/>
                  <a:gd name="T34" fmla="*/ 332 w 355"/>
                  <a:gd name="T35" fmla="*/ 97 h 339"/>
                  <a:gd name="T36" fmla="*/ 331 w 355"/>
                  <a:gd name="T37" fmla="*/ 106 h 339"/>
                  <a:gd name="T38" fmla="*/ 337 w 355"/>
                  <a:gd name="T39" fmla="*/ 112 h 339"/>
                  <a:gd name="T40" fmla="*/ 344 w 355"/>
                  <a:gd name="T41" fmla="*/ 99 h 339"/>
                  <a:gd name="T42" fmla="*/ 354 w 355"/>
                  <a:gd name="T43" fmla="*/ 13 h 339"/>
                  <a:gd name="T44" fmla="*/ 340 w 355"/>
                  <a:gd name="T45" fmla="*/ 0 h 339"/>
                  <a:gd name="T46" fmla="*/ 96 w 355"/>
                  <a:gd name="T47" fmla="*/ 0 h 339"/>
                  <a:gd name="T48" fmla="*/ 81 w 355"/>
                  <a:gd name="T49" fmla="*/ 10 h 339"/>
                  <a:gd name="T50" fmla="*/ 95 w 355"/>
                  <a:gd name="T51" fmla="*/ 15 h 339"/>
                  <a:gd name="T52" fmla="*/ 127 w 355"/>
                  <a:gd name="T53" fmla="*/ 24 h 339"/>
                  <a:gd name="T54" fmla="*/ 125 w 355"/>
                  <a:gd name="T55" fmla="*/ 36 h 339"/>
                  <a:gd name="T56" fmla="*/ 59 w 355"/>
                  <a:gd name="T57" fmla="*/ 300 h 339"/>
                  <a:gd name="T58" fmla="*/ 14 w 355"/>
                  <a:gd name="T59" fmla="*/ 324 h 339"/>
                  <a:gd name="T60" fmla="*/ 0 w 355"/>
                  <a:gd name="T61" fmla="*/ 333 h 339"/>
                  <a:gd name="T62" fmla="*/ 7 w 355"/>
                  <a:gd name="T63" fmla="*/ 339 h 339"/>
                  <a:gd name="T64" fmla="*/ 73 w 355"/>
                  <a:gd name="T65" fmla="*/ 338 h 339"/>
                  <a:gd name="T66" fmla="*/ 147 w 355"/>
                  <a:gd name="T67" fmla="*/ 339 h 339"/>
                  <a:gd name="T68" fmla="*/ 158 w 355"/>
                  <a:gd name="T69" fmla="*/ 330 h 339"/>
                  <a:gd name="T70" fmla="*/ 155 w 355"/>
                  <a:gd name="T71" fmla="*/ 324 h 339"/>
                  <a:gd name="T72" fmla="*/ 141 w 355"/>
                  <a:gd name="T73" fmla="*/ 324 h 339"/>
                  <a:gd name="T74" fmla="*/ 115 w 355"/>
                  <a:gd name="T75" fmla="*/ 323 h 339"/>
                  <a:gd name="T76" fmla="*/ 99 w 355"/>
                  <a:gd name="T77" fmla="*/ 313 h 339"/>
                  <a:gd name="T78" fmla="*/ 101 w 355"/>
                  <a:gd name="T79" fmla="*/ 301 h 339"/>
                  <a:gd name="T80" fmla="*/ 132 w 355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" h="339">
                    <a:moveTo>
                      <a:pt x="132" y="177"/>
                    </a:moveTo>
                    <a:lnTo>
                      <a:pt x="180" y="177"/>
                    </a:lnTo>
                    <a:cubicBezTo>
                      <a:pt x="218" y="177"/>
                      <a:pt x="222" y="185"/>
                      <a:pt x="222" y="199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6"/>
                      <a:pt x="217" y="228"/>
                      <a:pt x="217" y="229"/>
                    </a:cubicBezTo>
                    <a:cubicBezTo>
                      <a:pt x="217" y="233"/>
                      <a:pt x="220" y="235"/>
                      <a:pt x="223" y="235"/>
                    </a:cubicBezTo>
                    <a:cubicBezTo>
                      <a:pt x="228" y="235"/>
                      <a:pt x="228" y="234"/>
                      <a:pt x="230" y="225"/>
                    </a:cubicBezTo>
                    <a:lnTo>
                      <a:pt x="258" y="116"/>
                    </a:lnTo>
                    <a:cubicBezTo>
                      <a:pt x="259" y="111"/>
                      <a:pt x="259" y="110"/>
                      <a:pt x="259" y="108"/>
                    </a:cubicBezTo>
                    <a:cubicBezTo>
                      <a:pt x="259" y="107"/>
                      <a:pt x="258" y="103"/>
                      <a:pt x="253" y="103"/>
                    </a:cubicBezTo>
                    <a:cubicBezTo>
                      <a:pt x="248" y="103"/>
                      <a:pt x="248" y="105"/>
                      <a:pt x="246" y="113"/>
                    </a:cubicBezTo>
                    <a:cubicBezTo>
                      <a:pt x="235" y="152"/>
                      <a:pt x="224" y="161"/>
                      <a:pt x="181" y="161"/>
                    </a:cubicBezTo>
                    <a:lnTo>
                      <a:pt x="136" y="161"/>
                    </a:lnTo>
                    <a:lnTo>
                      <a:pt x="168" y="35"/>
                    </a:lnTo>
                    <a:cubicBezTo>
                      <a:pt x="172" y="17"/>
                      <a:pt x="173" y="15"/>
                      <a:pt x="195" y="15"/>
                    </a:cubicBezTo>
                    <a:lnTo>
                      <a:pt x="261" y="15"/>
                    </a:lnTo>
                    <a:cubicBezTo>
                      <a:pt x="322" y="15"/>
                      <a:pt x="333" y="32"/>
                      <a:pt x="333" y="70"/>
                    </a:cubicBezTo>
                    <a:cubicBezTo>
                      <a:pt x="333" y="82"/>
                      <a:pt x="333" y="84"/>
                      <a:pt x="332" y="97"/>
                    </a:cubicBezTo>
                    <a:cubicBezTo>
                      <a:pt x="331" y="103"/>
                      <a:pt x="331" y="104"/>
                      <a:pt x="331" y="106"/>
                    </a:cubicBezTo>
                    <a:cubicBezTo>
                      <a:pt x="331" y="108"/>
                      <a:pt x="332" y="112"/>
                      <a:pt x="337" y="112"/>
                    </a:cubicBezTo>
                    <a:cubicBezTo>
                      <a:pt x="342" y="112"/>
                      <a:pt x="343" y="109"/>
                      <a:pt x="344" y="99"/>
                    </a:cubicBezTo>
                    <a:lnTo>
                      <a:pt x="354" y="13"/>
                    </a:lnTo>
                    <a:cubicBezTo>
                      <a:pt x="355" y="0"/>
                      <a:pt x="353" y="0"/>
                      <a:pt x="340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5"/>
                      <a:pt x="86" y="15"/>
                      <a:pt x="95" y="15"/>
                    </a:cubicBezTo>
                    <a:cubicBezTo>
                      <a:pt x="113" y="15"/>
                      <a:pt x="127" y="15"/>
                      <a:pt x="127" y="24"/>
                    </a:cubicBezTo>
                    <a:cubicBezTo>
                      <a:pt x="127" y="26"/>
                      <a:pt x="127" y="27"/>
                      <a:pt x="125" y="36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5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7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90" y="338"/>
                      <a:pt x="131" y="339"/>
                      <a:pt x="147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3" y="324"/>
                      <a:pt x="152" y="324"/>
                      <a:pt x="141" y="324"/>
                    </a:cubicBezTo>
                    <a:cubicBezTo>
                      <a:pt x="130" y="324"/>
                      <a:pt x="127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191 2">
                <a:extLst>
                  <a:ext uri="{FF2B5EF4-FFF2-40B4-BE49-F238E27FC236}">
                    <a16:creationId xmlns:a16="http://schemas.microsoft.com/office/drawing/2014/main" id="{2ABA9022-7B24-40F9-9FCA-2ED9150FE928}"/>
                  </a:ext>
                </a:extLst>
              </p:cNvPr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853651" y="9209088"/>
                <a:ext cx="80963" cy="201612"/>
              </a:xfrm>
              <a:custGeom>
                <a:avLst/>
                <a:gdLst>
                  <a:gd name="T0" fmla="*/ 96 w 105"/>
                  <a:gd name="T1" fmla="*/ 13 h 235"/>
                  <a:gd name="T2" fmla="*/ 82 w 105"/>
                  <a:gd name="T3" fmla="*/ 0 h 235"/>
                  <a:gd name="T4" fmla="*/ 63 w 105"/>
                  <a:gd name="T5" fmla="*/ 19 h 235"/>
                  <a:gd name="T6" fmla="*/ 77 w 105"/>
                  <a:gd name="T7" fmla="*/ 32 h 235"/>
                  <a:gd name="T8" fmla="*/ 96 w 105"/>
                  <a:gd name="T9" fmla="*/ 13 h 235"/>
                  <a:gd name="T10" fmla="*/ 25 w 105"/>
                  <a:gd name="T11" fmla="*/ 190 h 235"/>
                  <a:gd name="T12" fmla="*/ 22 w 105"/>
                  <a:gd name="T13" fmla="*/ 205 h 235"/>
                  <a:gd name="T14" fmla="*/ 55 w 105"/>
                  <a:gd name="T15" fmla="*/ 235 h 235"/>
                  <a:gd name="T16" fmla="*/ 105 w 105"/>
                  <a:gd name="T17" fmla="*/ 181 h 235"/>
                  <a:gd name="T18" fmla="*/ 100 w 105"/>
                  <a:gd name="T19" fmla="*/ 177 h 235"/>
                  <a:gd name="T20" fmla="*/ 93 w 105"/>
                  <a:gd name="T21" fmla="*/ 183 h 235"/>
                  <a:gd name="T22" fmla="*/ 56 w 105"/>
                  <a:gd name="T23" fmla="*/ 225 h 235"/>
                  <a:gd name="T24" fmla="*/ 48 w 105"/>
                  <a:gd name="T25" fmla="*/ 213 h 235"/>
                  <a:gd name="T26" fmla="*/ 53 w 105"/>
                  <a:gd name="T27" fmla="*/ 190 h 235"/>
                  <a:gd name="T28" fmla="*/ 64 w 105"/>
                  <a:gd name="T29" fmla="*/ 163 h 235"/>
                  <a:gd name="T30" fmla="*/ 81 w 105"/>
                  <a:gd name="T31" fmla="*/ 118 h 235"/>
                  <a:gd name="T32" fmla="*/ 84 w 105"/>
                  <a:gd name="T33" fmla="*/ 107 h 235"/>
                  <a:gd name="T34" fmla="*/ 50 w 105"/>
                  <a:gd name="T35" fmla="*/ 77 h 235"/>
                  <a:gd name="T36" fmla="*/ 0 w 105"/>
                  <a:gd name="T37" fmla="*/ 131 h 235"/>
                  <a:gd name="T38" fmla="*/ 6 w 105"/>
                  <a:gd name="T39" fmla="*/ 135 h 235"/>
                  <a:gd name="T40" fmla="*/ 12 w 105"/>
                  <a:gd name="T41" fmla="*/ 130 h 235"/>
                  <a:gd name="T42" fmla="*/ 49 w 105"/>
                  <a:gd name="T43" fmla="*/ 87 h 235"/>
                  <a:gd name="T44" fmla="*/ 58 w 105"/>
                  <a:gd name="T45" fmla="*/ 99 h 235"/>
                  <a:gd name="T46" fmla="*/ 47 w 105"/>
                  <a:gd name="T47" fmla="*/ 134 h 235"/>
                  <a:gd name="T48" fmla="*/ 25 w 105"/>
                  <a:gd name="T49" fmla="*/ 19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235">
                    <a:moveTo>
                      <a:pt x="96" y="13"/>
                    </a:moveTo>
                    <a:cubicBezTo>
                      <a:pt x="96" y="8"/>
                      <a:pt x="92" y="0"/>
                      <a:pt x="82" y="0"/>
                    </a:cubicBezTo>
                    <a:cubicBezTo>
                      <a:pt x="73" y="0"/>
                      <a:pt x="63" y="9"/>
                      <a:pt x="63" y="19"/>
                    </a:cubicBezTo>
                    <a:cubicBezTo>
                      <a:pt x="63" y="25"/>
                      <a:pt x="67" y="32"/>
                      <a:pt x="77" y="32"/>
                    </a:cubicBezTo>
                    <a:cubicBezTo>
                      <a:pt x="87" y="32"/>
                      <a:pt x="96" y="23"/>
                      <a:pt x="96" y="13"/>
                    </a:cubicBezTo>
                    <a:close/>
                    <a:moveTo>
                      <a:pt x="25" y="190"/>
                    </a:moveTo>
                    <a:cubicBezTo>
                      <a:pt x="24" y="195"/>
                      <a:pt x="22" y="199"/>
                      <a:pt x="22" y="205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5" y="187"/>
                      <a:pt x="105" y="181"/>
                    </a:cubicBezTo>
                    <a:cubicBezTo>
                      <a:pt x="105" y="177"/>
                      <a:pt x="101" y="177"/>
                      <a:pt x="100" y="177"/>
                    </a:cubicBezTo>
                    <a:cubicBezTo>
                      <a:pt x="95" y="177"/>
                      <a:pt x="95" y="179"/>
                      <a:pt x="93" y="183"/>
                    </a:cubicBezTo>
                    <a:cubicBezTo>
                      <a:pt x="85" y="211"/>
                      <a:pt x="70" y="225"/>
                      <a:pt x="56" y="225"/>
                    </a:cubicBezTo>
                    <a:cubicBezTo>
                      <a:pt x="49" y="225"/>
                      <a:pt x="48" y="220"/>
                      <a:pt x="48" y="213"/>
                    </a:cubicBezTo>
                    <a:cubicBezTo>
                      <a:pt x="48" y="205"/>
                      <a:pt x="50" y="198"/>
                      <a:pt x="53" y="190"/>
                    </a:cubicBezTo>
                    <a:cubicBezTo>
                      <a:pt x="57" y="181"/>
                      <a:pt x="61" y="172"/>
                      <a:pt x="64" y="163"/>
                    </a:cubicBezTo>
                    <a:cubicBezTo>
                      <a:pt x="67" y="154"/>
                      <a:pt x="80" y="122"/>
                      <a:pt x="81" y="118"/>
                    </a:cubicBezTo>
                    <a:cubicBezTo>
                      <a:pt x="82" y="115"/>
                      <a:pt x="84" y="111"/>
                      <a:pt x="84" y="107"/>
                    </a:cubicBezTo>
                    <a:cubicBezTo>
                      <a:pt x="84" y="91"/>
                      <a:pt x="70" y="77"/>
                      <a:pt x="50" y="77"/>
                    </a:cubicBezTo>
                    <a:cubicBezTo>
                      <a:pt x="16" y="77"/>
                      <a:pt x="0" y="125"/>
                      <a:pt x="0" y="131"/>
                    </a:cubicBezTo>
                    <a:cubicBezTo>
                      <a:pt x="0" y="135"/>
                      <a:pt x="5" y="135"/>
                      <a:pt x="6" y="135"/>
                    </a:cubicBezTo>
                    <a:cubicBezTo>
                      <a:pt x="11" y="135"/>
                      <a:pt x="11" y="134"/>
                      <a:pt x="12" y="130"/>
                    </a:cubicBezTo>
                    <a:cubicBezTo>
                      <a:pt x="21" y="100"/>
                      <a:pt x="36" y="87"/>
                      <a:pt x="49" y="87"/>
                    </a:cubicBezTo>
                    <a:cubicBezTo>
                      <a:pt x="55" y="87"/>
                      <a:pt x="58" y="90"/>
                      <a:pt x="58" y="99"/>
                    </a:cubicBezTo>
                    <a:cubicBezTo>
                      <a:pt x="58" y="107"/>
                      <a:pt x="56" y="113"/>
                      <a:pt x="47" y="134"/>
                    </a:cubicBezTo>
                    <a:lnTo>
                      <a:pt x="25" y="19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1503" name="Group 1502">
            <a:extLst>
              <a:ext uri="{FF2B5EF4-FFF2-40B4-BE49-F238E27FC236}">
                <a16:creationId xmlns:a16="http://schemas.microsoft.com/office/drawing/2014/main" id="{2BD41C5D-44FB-479D-8204-E8CFBCEB33EB}"/>
              </a:ext>
            </a:extLst>
          </p:cNvPr>
          <p:cNvGrpSpPr/>
          <p:nvPr/>
        </p:nvGrpSpPr>
        <p:grpSpPr>
          <a:xfrm>
            <a:off x="26157651" y="11879969"/>
            <a:ext cx="1098884" cy="1098882"/>
            <a:chOff x="26157651" y="11692328"/>
            <a:chExt cx="1098884" cy="1098882"/>
          </a:xfrm>
        </p:grpSpPr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2F54542D-0A6D-4B22-9265-C840FA145FAE}"/>
                </a:ext>
              </a:extLst>
            </p:cNvPr>
            <p:cNvSpPr/>
            <p:nvPr/>
          </p:nvSpPr>
          <p:spPr>
            <a:xfrm>
              <a:off x="26157651" y="11692328"/>
              <a:ext cx="1098884" cy="10988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99" name="Group 1498">
              <a:extLst>
                <a:ext uri="{FF2B5EF4-FFF2-40B4-BE49-F238E27FC236}">
                  <a16:creationId xmlns:a16="http://schemas.microsoft.com/office/drawing/2014/main" id="{7AE3C348-7BF5-4C1A-A077-F751B9ACAB3A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26370586" y="12011826"/>
              <a:ext cx="625476" cy="401638"/>
              <a:chOff x="26317555" y="12036425"/>
              <a:chExt cx="625476" cy="401638"/>
            </a:xfrm>
          </p:grpSpPr>
          <p:sp>
            <p:nvSpPr>
              <p:cNvPr id="1493" name="Freeform 232">
                <a:extLst>
                  <a:ext uri="{FF2B5EF4-FFF2-40B4-BE49-F238E27FC236}">
                    <a16:creationId xmlns:a16="http://schemas.microsoft.com/office/drawing/2014/main" id="{4C48E0E2-AD86-45DE-A432-815038595765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6317555" y="12080875"/>
                <a:ext cx="112713" cy="355600"/>
              </a:xfrm>
              <a:custGeom>
                <a:avLst/>
                <a:gdLst>
                  <a:gd name="T0" fmla="*/ 105 w 177"/>
                  <a:gd name="T1" fmla="*/ 67 h 499"/>
                  <a:gd name="T2" fmla="*/ 172 w 177"/>
                  <a:gd name="T3" fmla="*/ 11 h 499"/>
                  <a:gd name="T4" fmla="*/ 177 w 177"/>
                  <a:gd name="T5" fmla="*/ 6 h 499"/>
                  <a:gd name="T6" fmla="*/ 167 w 177"/>
                  <a:gd name="T7" fmla="*/ 0 h 499"/>
                  <a:gd name="T8" fmla="*/ 72 w 177"/>
                  <a:gd name="T9" fmla="*/ 63 h 499"/>
                  <a:gd name="T10" fmla="*/ 72 w 177"/>
                  <a:gd name="T11" fmla="*/ 176 h 499"/>
                  <a:gd name="T12" fmla="*/ 52 w 177"/>
                  <a:gd name="T13" fmla="*/ 228 h 499"/>
                  <a:gd name="T14" fmla="*/ 4 w 177"/>
                  <a:gd name="T15" fmla="*/ 244 h 499"/>
                  <a:gd name="T16" fmla="*/ 0 w 177"/>
                  <a:gd name="T17" fmla="*/ 250 h 499"/>
                  <a:gd name="T18" fmla="*/ 8 w 177"/>
                  <a:gd name="T19" fmla="*/ 255 h 499"/>
                  <a:gd name="T20" fmla="*/ 70 w 177"/>
                  <a:gd name="T21" fmla="*/ 300 h 499"/>
                  <a:gd name="T22" fmla="*/ 72 w 177"/>
                  <a:gd name="T23" fmla="*/ 324 h 499"/>
                  <a:gd name="T24" fmla="*/ 72 w 177"/>
                  <a:gd name="T25" fmla="*/ 423 h 499"/>
                  <a:gd name="T26" fmla="*/ 96 w 177"/>
                  <a:gd name="T27" fmla="*/ 479 h 499"/>
                  <a:gd name="T28" fmla="*/ 167 w 177"/>
                  <a:gd name="T29" fmla="*/ 499 h 499"/>
                  <a:gd name="T30" fmla="*/ 177 w 177"/>
                  <a:gd name="T31" fmla="*/ 494 h 499"/>
                  <a:gd name="T32" fmla="*/ 169 w 177"/>
                  <a:gd name="T33" fmla="*/ 488 h 499"/>
                  <a:gd name="T34" fmla="*/ 107 w 177"/>
                  <a:gd name="T35" fmla="*/ 445 h 499"/>
                  <a:gd name="T36" fmla="*/ 105 w 177"/>
                  <a:gd name="T37" fmla="*/ 421 h 499"/>
                  <a:gd name="T38" fmla="*/ 105 w 177"/>
                  <a:gd name="T39" fmla="*/ 317 h 499"/>
                  <a:gd name="T40" fmla="*/ 85 w 177"/>
                  <a:gd name="T41" fmla="*/ 269 h 499"/>
                  <a:gd name="T42" fmla="*/ 46 w 177"/>
                  <a:gd name="T43" fmla="*/ 250 h 499"/>
                  <a:gd name="T44" fmla="*/ 105 w 177"/>
                  <a:gd name="T45" fmla="*/ 186 h 499"/>
                  <a:gd name="T46" fmla="*/ 105 w 177"/>
                  <a:gd name="T47" fmla="*/ 67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499">
                    <a:moveTo>
                      <a:pt x="105" y="67"/>
                    </a:moveTo>
                    <a:cubicBezTo>
                      <a:pt x="105" y="47"/>
                      <a:pt x="118" y="15"/>
                      <a:pt x="172" y="11"/>
                    </a:cubicBezTo>
                    <a:cubicBezTo>
                      <a:pt x="175" y="11"/>
                      <a:pt x="177" y="9"/>
                      <a:pt x="177" y="6"/>
                    </a:cubicBezTo>
                    <a:cubicBezTo>
                      <a:pt x="177" y="0"/>
                      <a:pt x="173" y="0"/>
                      <a:pt x="167" y="0"/>
                    </a:cubicBezTo>
                    <a:cubicBezTo>
                      <a:pt x="118" y="0"/>
                      <a:pt x="72" y="26"/>
                      <a:pt x="72" y="63"/>
                    </a:cubicBezTo>
                    <a:lnTo>
                      <a:pt x="72" y="176"/>
                    </a:lnTo>
                    <a:cubicBezTo>
                      <a:pt x="72" y="196"/>
                      <a:pt x="72" y="212"/>
                      <a:pt x="52" y="228"/>
                    </a:cubicBezTo>
                    <a:cubicBezTo>
                      <a:pt x="34" y="243"/>
                      <a:pt x="15" y="244"/>
                      <a:pt x="4" y="244"/>
                    </a:cubicBezTo>
                    <a:cubicBezTo>
                      <a:pt x="2" y="245"/>
                      <a:pt x="0" y="247"/>
                      <a:pt x="0" y="250"/>
                    </a:cubicBezTo>
                    <a:cubicBezTo>
                      <a:pt x="0" y="255"/>
                      <a:pt x="3" y="255"/>
                      <a:pt x="8" y="255"/>
                    </a:cubicBezTo>
                    <a:cubicBezTo>
                      <a:pt x="41" y="257"/>
                      <a:pt x="65" y="275"/>
                      <a:pt x="70" y="300"/>
                    </a:cubicBezTo>
                    <a:cubicBezTo>
                      <a:pt x="72" y="305"/>
                      <a:pt x="72" y="306"/>
                      <a:pt x="72" y="324"/>
                    </a:cubicBezTo>
                    <a:lnTo>
                      <a:pt x="72" y="423"/>
                    </a:lnTo>
                    <a:cubicBezTo>
                      <a:pt x="72" y="444"/>
                      <a:pt x="72" y="460"/>
                      <a:pt x="96" y="479"/>
                    </a:cubicBezTo>
                    <a:cubicBezTo>
                      <a:pt x="115" y="494"/>
                      <a:pt x="148" y="499"/>
                      <a:pt x="167" y="499"/>
                    </a:cubicBezTo>
                    <a:cubicBezTo>
                      <a:pt x="173" y="499"/>
                      <a:pt x="177" y="499"/>
                      <a:pt x="177" y="494"/>
                    </a:cubicBezTo>
                    <a:cubicBezTo>
                      <a:pt x="177" y="489"/>
                      <a:pt x="174" y="489"/>
                      <a:pt x="169" y="488"/>
                    </a:cubicBezTo>
                    <a:cubicBezTo>
                      <a:pt x="137" y="486"/>
                      <a:pt x="113" y="470"/>
                      <a:pt x="107" y="445"/>
                    </a:cubicBezTo>
                    <a:cubicBezTo>
                      <a:pt x="105" y="440"/>
                      <a:pt x="105" y="439"/>
                      <a:pt x="105" y="421"/>
                    </a:cubicBezTo>
                    <a:lnTo>
                      <a:pt x="105" y="317"/>
                    </a:lnTo>
                    <a:cubicBezTo>
                      <a:pt x="105" y="294"/>
                      <a:pt x="101" y="285"/>
                      <a:pt x="85" y="269"/>
                    </a:cubicBezTo>
                    <a:cubicBezTo>
                      <a:pt x="75" y="259"/>
                      <a:pt x="60" y="254"/>
                      <a:pt x="46" y="250"/>
                    </a:cubicBezTo>
                    <a:cubicBezTo>
                      <a:pt x="87" y="238"/>
                      <a:pt x="105" y="215"/>
                      <a:pt x="105" y="186"/>
                    </a:cubicBezTo>
                    <a:lnTo>
                      <a:pt x="105" y="6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4" name="Freeform 233">
                <a:extLst>
                  <a:ext uri="{FF2B5EF4-FFF2-40B4-BE49-F238E27FC236}">
                    <a16:creationId xmlns:a16="http://schemas.microsoft.com/office/drawing/2014/main" id="{768EEAC5-D351-45CA-BDA7-7B0A10FE7686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6465193" y="12104688"/>
                <a:ext cx="227013" cy="242888"/>
              </a:xfrm>
              <a:custGeom>
                <a:avLst/>
                <a:gdLst>
                  <a:gd name="T0" fmla="*/ 131 w 356"/>
                  <a:gd name="T1" fmla="*/ 183 h 340"/>
                  <a:gd name="T2" fmla="*/ 216 w 356"/>
                  <a:gd name="T3" fmla="*/ 183 h 340"/>
                  <a:gd name="T4" fmla="*/ 356 w 356"/>
                  <a:gd name="T5" fmla="*/ 75 h 340"/>
                  <a:gd name="T6" fmla="*/ 258 w 356"/>
                  <a:gd name="T7" fmla="*/ 0 h 340"/>
                  <a:gd name="T8" fmla="*/ 96 w 356"/>
                  <a:gd name="T9" fmla="*/ 0 h 340"/>
                  <a:gd name="T10" fmla="*/ 81 w 356"/>
                  <a:gd name="T11" fmla="*/ 9 h 340"/>
                  <a:gd name="T12" fmla="*/ 96 w 356"/>
                  <a:gd name="T13" fmla="*/ 15 h 340"/>
                  <a:gd name="T14" fmla="*/ 117 w 356"/>
                  <a:gd name="T15" fmla="*/ 16 h 340"/>
                  <a:gd name="T16" fmla="*/ 128 w 356"/>
                  <a:gd name="T17" fmla="*/ 24 h 340"/>
                  <a:gd name="T18" fmla="*/ 126 w 356"/>
                  <a:gd name="T19" fmla="*/ 34 h 340"/>
                  <a:gd name="T20" fmla="*/ 59 w 356"/>
                  <a:gd name="T21" fmla="*/ 302 h 340"/>
                  <a:gd name="T22" fmla="*/ 14 w 356"/>
                  <a:gd name="T23" fmla="*/ 325 h 340"/>
                  <a:gd name="T24" fmla="*/ 0 w 356"/>
                  <a:gd name="T25" fmla="*/ 334 h 340"/>
                  <a:gd name="T26" fmla="*/ 8 w 356"/>
                  <a:gd name="T27" fmla="*/ 340 h 340"/>
                  <a:gd name="T28" fmla="*/ 71 w 356"/>
                  <a:gd name="T29" fmla="*/ 339 h 340"/>
                  <a:gd name="T30" fmla="*/ 103 w 356"/>
                  <a:gd name="T31" fmla="*/ 339 h 340"/>
                  <a:gd name="T32" fmla="*/ 135 w 356"/>
                  <a:gd name="T33" fmla="*/ 340 h 340"/>
                  <a:gd name="T34" fmla="*/ 145 w 356"/>
                  <a:gd name="T35" fmla="*/ 330 h 340"/>
                  <a:gd name="T36" fmla="*/ 131 w 356"/>
                  <a:gd name="T37" fmla="*/ 325 h 340"/>
                  <a:gd name="T38" fmla="*/ 99 w 356"/>
                  <a:gd name="T39" fmla="*/ 316 h 340"/>
                  <a:gd name="T40" fmla="*/ 100 w 356"/>
                  <a:gd name="T41" fmla="*/ 308 h 340"/>
                  <a:gd name="T42" fmla="*/ 131 w 356"/>
                  <a:gd name="T43" fmla="*/ 183 h 340"/>
                  <a:gd name="T44" fmla="*/ 167 w 356"/>
                  <a:gd name="T45" fmla="*/ 34 h 340"/>
                  <a:gd name="T46" fmla="*/ 194 w 356"/>
                  <a:gd name="T47" fmla="*/ 15 h 340"/>
                  <a:gd name="T48" fmla="*/ 242 w 356"/>
                  <a:gd name="T49" fmla="*/ 15 h 340"/>
                  <a:gd name="T50" fmla="*/ 310 w 356"/>
                  <a:gd name="T51" fmla="*/ 63 h 340"/>
                  <a:gd name="T52" fmla="*/ 281 w 356"/>
                  <a:gd name="T53" fmla="*/ 143 h 340"/>
                  <a:gd name="T54" fmla="*/ 204 w 356"/>
                  <a:gd name="T55" fmla="*/ 170 h 340"/>
                  <a:gd name="T56" fmla="*/ 133 w 356"/>
                  <a:gd name="T57" fmla="*/ 170 h 340"/>
                  <a:gd name="T58" fmla="*/ 167 w 356"/>
                  <a:gd name="T59" fmla="*/ 34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56" h="340">
                    <a:moveTo>
                      <a:pt x="131" y="183"/>
                    </a:moveTo>
                    <a:lnTo>
                      <a:pt x="216" y="183"/>
                    </a:lnTo>
                    <a:cubicBezTo>
                      <a:pt x="287" y="183"/>
                      <a:pt x="356" y="131"/>
                      <a:pt x="356" y="75"/>
                    </a:cubicBezTo>
                    <a:cubicBezTo>
                      <a:pt x="356" y="37"/>
                      <a:pt x="324" y="0"/>
                      <a:pt x="258" y="0"/>
                    </a:cubicBezTo>
                    <a:lnTo>
                      <a:pt x="96" y="0"/>
                    </a:lnTo>
                    <a:cubicBezTo>
                      <a:pt x="87" y="0"/>
                      <a:pt x="81" y="0"/>
                      <a:pt x="81" y="9"/>
                    </a:cubicBezTo>
                    <a:cubicBezTo>
                      <a:pt x="81" y="15"/>
                      <a:pt x="86" y="15"/>
                      <a:pt x="96" y="15"/>
                    </a:cubicBezTo>
                    <a:cubicBezTo>
                      <a:pt x="102" y="15"/>
                      <a:pt x="111" y="16"/>
                      <a:pt x="117" y="16"/>
                    </a:cubicBezTo>
                    <a:cubicBezTo>
                      <a:pt x="125" y="17"/>
                      <a:pt x="128" y="19"/>
                      <a:pt x="128" y="24"/>
                    </a:cubicBezTo>
                    <a:cubicBezTo>
                      <a:pt x="128" y="26"/>
                      <a:pt x="128" y="28"/>
                      <a:pt x="126" y="34"/>
                    </a:cubicBezTo>
                    <a:lnTo>
                      <a:pt x="59" y="302"/>
                    </a:lnTo>
                    <a:cubicBezTo>
                      <a:pt x="55" y="321"/>
                      <a:pt x="54" y="325"/>
                      <a:pt x="14" y="325"/>
                    </a:cubicBezTo>
                    <a:cubicBezTo>
                      <a:pt x="6" y="325"/>
                      <a:pt x="0" y="325"/>
                      <a:pt x="0" y="334"/>
                    </a:cubicBezTo>
                    <a:cubicBezTo>
                      <a:pt x="0" y="340"/>
                      <a:pt x="6" y="340"/>
                      <a:pt x="8" y="340"/>
                    </a:cubicBezTo>
                    <a:cubicBezTo>
                      <a:pt x="22" y="340"/>
                      <a:pt x="57" y="339"/>
                      <a:pt x="71" y="339"/>
                    </a:cubicBezTo>
                    <a:cubicBezTo>
                      <a:pt x="81" y="339"/>
                      <a:pt x="92" y="339"/>
                      <a:pt x="103" y="339"/>
                    </a:cubicBezTo>
                    <a:cubicBezTo>
                      <a:pt x="114" y="339"/>
                      <a:pt x="125" y="340"/>
                      <a:pt x="135" y="340"/>
                    </a:cubicBezTo>
                    <a:cubicBezTo>
                      <a:pt x="139" y="340"/>
                      <a:pt x="145" y="340"/>
                      <a:pt x="145" y="330"/>
                    </a:cubicBezTo>
                    <a:cubicBezTo>
                      <a:pt x="145" y="325"/>
                      <a:pt x="141" y="325"/>
                      <a:pt x="131" y="325"/>
                    </a:cubicBezTo>
                    <a:cubicBezTo>
                      <a:pt x="113" y="325"/>
                      <a:pt x="99" y="325"/>
                      <a:pt x="99" y="316"/>
                    </a:cubicBezTo>
                    <a:cubicBezTo>
                      <a:pt x="99" y="313"/>
                      <a:pt x="100" y="311"/>
                      <a:pt x="100" y="308"/>
                    </a:cubicBezTo>
                    <a:lnTo>
                      <a:pt x="131" y="183"/>
                    </a:lnTo>
                    <a:close/>
                    <a:moveTo>
                      <a:pt x="167" y="34"/>
                    </a:moveTo>
                    <a:cubicBezTo>
                      <a:pt x="172" y="17"/>
                      <a:pt x="173" y="15"/>
                      <a:pt x="194" y="15"/>
                    </a:cubicBezTo>
                    <a:lnTo>
                      <a:pt x="242" y="15"/>
                    </a:lnTo>
                    <a:cubicBezTo>
                      <a:pt x="284" y="15"/>
                      <a:pt x="310" y="29"/>
                      <a:pt x="310" y="63"/>
                    </a:cubicBezTo>
                    <a:cubicBezTo>
                      <a:pt x="310" y="82"/>
                      <a:pt x="300" y="125"/>
                      <a:pt x="281" y="143"/>
                    </a:cubicBezTo>
                    <a:cubicBezTo>
                      <a:pt x="256" y="166"/>
                      <a:pt x="226" y="170"/>
                      <a:pt x="204" y="170"/>
                    </a:cubicBezTo>
                    <a:lnTo>
                      <a:pt x="133" y="170"/>
                    </a:lnTo>
                    <a:lnTo>
                      <a:pt x="167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5" name="Freeform 234">
                <a:extLst>
                  <a:ext uri="{FF2B5EF4-FFF2-40B4-BE49-F238E27FC236}">
                    <a16:creationId xmlns:a16="http://schemas.microsoft.com/office/drawing/2014/main" id="{A4F5CD17-2F03-407C-9336-03CE4FC1F765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6711255" y="12036425"/>
                <a:ext cx="66675" cy="166688"/>
              </a:xfrm>
              <a:custGeom>
                <a:avLst/>
                <a:gdLst>
                  <a:gd name="T0" fmla="*/ 97 w 106"/>
                  <a:gd name="T1" fmla="*/ 13 h 235"/>
                  <a:gd name="T2" fmla="*/ 83 w 106"/>
                  <a:gd name="T3" fmla="*/ 0 h 235"/>
                  <a:gd name="T4" fmla="*/ 63 w 106"/>
                  <a:gd name="T5" fmla="*/ 19 h 235"/>
                  <a:gd name="T6" fmla="*/ 77 w 106"/>
                  <a:gd name="T7" fmla="*/ 33 h 235"/>
                  <a:gd name="T8" fmla="*/ 97 w 106"/>
                  <a:gd name="T9" fmla="*/ 13 h 235"/>
                  <a:gd name="T10" fmla="*/ 25 w 106"/>
                  <a:gd name="T11" fmla="*/ 191 h 235"/>
                  <a:gd name="T12" fmla="*/ 22 w 106"/>
                  <a:gd name="T13" fmla="*/ 205 h 235"/>
                  <a:gd name="T14" fmla="*/ 55 w 106"/>
                  <a:gd name="T15" fmla="*/ 235 h 235"/>
                  <a:gd name="T16" fmla="*/ 106 w 106"/>
                  <a:gd name="T17" fmla="*/ 182 h 235"/>
                  <a:gd name="T18" fmla="*/ 100 w 106"/>
                  <a:gd name="T19" fmla="*/ 177 h 235"/>
                  <a:gd name="T20" fmla="*/ 93 w 106"/>
                  <a:gd name="T21" fmla="*/ 183 h 235"/>
                  <a:gd name="T22" fmla="*/ 57 w 106"/>
                  <a:gd name="T23" fmla="*/ 225 h 235"/>
                  <a:gd name="T24" fmla="*/ 48 w 106"/>
                  <a:gd name="T25" fmla="*/ 213 h 235"/>
                  <a:gd name="T26" fmla="*/ 53 w 106"/>
                  <a:gd name="T27" fmla="*/ 191 h 235"/>
                  <a:gd name="T28" fmla="*/ 65 w 106"/>
                  <a:gd name="T29" fmla="*/ 163 h 235"/>
                  <a:gd name="T30" fmla="*/ 82 w 106"/>
                  <a:gd name="T31" fmla="*/ 118 h 235"/>
                  <a:gd name="T32" fmla="*/ 84 w 106"/>
                  <a:gd name="T33" fmla="*/ 107 h 235"/>
                  <a:gd name="T34" fmla="*/ 51 w 106"/>
                  <a:gd name="T35" fmla="*/ 78 h 235"/>
                  <a:gd name="T36" fmla="*/ 0 w 106"/>
                  <a:gd name="T37" fmla="*/ 131 h 235"/>
                  <a:gd name="T38" fmla="*/ 6 w 106"/>
                  <a:gd name="T39" fmla="*/ 136 h 235"/>
                  <a:gd name="T40" fmla="*/ 12 w 106"/>
                  <a:gd name="T41" fmla="*/ 130 h 235"/>
                  <a:gd name="T42" fmla="*/ 50 w 106"/>
                  <a:gd name="T43" fmla="*/ 87 h 235"/>
                  <a:gd name="T44" fmla="*/ 58 w 106"/>
                  <a:gd name="T45" fmla="*/ 100 h 235"/>
                  <a:gd name="T46" fmla="*/ 47 w 106"/>
                  <a:gd name="T47" fmla="*/ 134 h 235"/>
                  <a:gd name="T48" fmla="*/ 25 w 106"/>
                  <a:gd name="T49" fmla="*/ 19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6" h="235">
                    <a:moveTo>
                      <a:pt x="97" y="13"/>
                    </a:moveTo>
                    <a:cubicBezTo>
                      <a:pt x="97" y="8"/>
                      <a:pt x="92" y="0"/>
                      <a:pt x="83" y="0"/>
                    </a:cubicBezTo>
                    <a:cubicBezTo>
                      <a:pt x="73" y="0"/>
                      <a:pt x="63" y="9"/>
                      <a:pt x="63" y="19"/>
                    </a:cubicBezTo>
                    <a:cubicBezTo>
                      <a:pt x="63" y="25"/>
                      <a:pt x="68" y="33"/>
                      <a:pt x="77" y="33"/>
                    </a:cubicBezTo>
                    <a:cubicBezTo>
                      <a:pt x="87" y="33"/>
                      <a:pt x="97" y="23"/>
                      <a:pt x="97" y="13"/>
                    </a:cubicBezTo>
                    <a:close/>
                    <a:moveTo>
                      <a:pt x="25" y="191"/>
                    </a:moveTo>
                    <a:cubicBezTo>
                      <a:pt x="24" y="195"/>
                      <a:pt x="22" y="199"/>
                      <a:pt x="22" y="205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6" y="187"/>
                      <a:pt x="106" y="182"/>
                    </a:cubicBezTo>
                    <a:cubicBezTo>
                      <a:pt x="106" y="177"/>
                      <a:pt x="101" y="177"/>
                      <a:pt x="100" y="177"/>
                    </a:cubicBezTo>
                    <a:cubicBezTo>
                      <a:pt x="95" y="177"/>
                      <a:pt x="95" y="179"/>
                      <a:pt x="93" y="183"/>
                    </a:cubicBezTo>
                    <a:cubicBezTo>
                      <a:pt x="85" y="211"/>
                      <a:pt x="70" y="225"/>
                      <a:pt x="57" y="225"/>
                    </a:cubicBezTo>
                    <a:cubicBezTo>
                      <a:pt x="50" y="225"/>
                      <a:pt x="48" y="221"/>
                      <a:pt x="48" y="213"/>
                    </a:cubicBezTo>
                    <a:cubicBezTo>
                      <a:pt x="48" y="205"/>
                      <a:pt x="50" y="198"/>
                      <a:pt x="53" y="191"/>
                    </a:cubicBezTo>
                    <a:cubicBezTo>
                      <a:pt x="57" y="181"/>
                      <a:pt x="61" y="172"/>
                      <a:pt x="65" y="163"/>
                    </a:cubicBezTo>
                    <a:cubicBezTo>
                      <a:pt x="68" y="154"/>
                      <a:pt x="80" y="123"/>
                      <a:pt x="82" y="118"/>
                    </a:cubicBezTo>
                    <a:cubicBezTo>
                      <a:pt x="83" y="115"/>
                      <a:pt x="84" y="111"/>
                      <a:pt x="84" y="107"/>
                    </a:cubicBezTo>
                    <a:cubicBezTo>
                      <a:pt x="84" y="91"/>
                      <a:pt x="70" y="78"/>
                      <a:pt x="51" y="78"/>
                    </a:cubicBezTo>
                    <a:cubicBezTo>
                      <a:pt x="16" y="78"/>
                      <a:pt x="0" y="125"/>
                      <a:pt x="0" y="131"/>
                    </a:cubicBezTo>
                    <a:cubicBezTo>
                      <a:pt x="0" y="136"/>
                      <a:pt x="5" y="136"/>
                      <a:pt x="6" y="136"/>
                    </a:cubicBezTo>
                    <a:cubicBezTo>
                      <a:pt x="11" y="136"/>
                      <a:pt x="11" y="134"/>
                      <a:pt x="12" y="130"/>
                    </a:cubicBezTo>
                    <a:cubicBezTo>
                      <a:pt x="21" y="100"/>
                      <a:pt x="37" y="87"/>
                      <a:pt x="50" y="87"/>
                    </a:cubicBezTo>
                    <a:cubicBezTo>
                      <a:pt x="55" y="87"/>
                      <a:pt x="58" y="90"/>
                      <a:pt x="58" y="100"/>
                    </a:cubicBezTo>
                    <a:cubicBezTo>
                      <a:pt x="58" y="108"/>
                      <a:pt x="56" y="113"/>
                      <a:pt x="47" y="134"/>
                    </a:cubicBezTo>
                    <a:lnTo>
                      <a:pt x="25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6" name="Freeform 235">
                <a:extLst>
                  <a:ext uri="{FF2B5EF4-FFF2-40B4-BE49-F238E27FC236}">
                    <a16:creationId xmlns:a16="http://schemas.microsoft.com/office/drawing/2014/main" id="{05356036-5B08-4DC0-B909-E060A9EE18AF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6666805" y="12279313"/>
                <a:ext cx="74613" cy="158750"/>
              </a:xfrm>
              <a:custGeom>
                <a:avLst/>
                <a:gdLst>
                  <a:gd name="T0" fmla="*/ 71 w 118"/>
                  <a:gd name="T1" fmla="*/ 81 h 222"/>
                  <a:gd name="T2" fmla="*/ 107 w 118"/>
                  <a:gd name="T3" fmla="*/ 81 h 222"/>
                  <a:gd name="T4" fmla="*/ 118 w 118"/>
                  <a:gd name="T5" fmla="*/ 73 h 222"/>
                  <a:gd name="T6" fmla="*/ 107 w 118"/>
                  <a:gd name="T7" fmla="*/ 68 h 222"/>
                  <a:gd name="T8" fmla="*/ 74 w 118"/>
                  <a:gd name="T9" fmla="*/ 68 h 222"/>
                  <a:gd name="T10" fmla="*/ 87 w 118"/>
                  <a:gd name="T11" fmla="*/ 17 h 222"/>
                  <a:gd name="T12" fmla="*/ 88 w 118"/>
                  <a:gd name="T13" fmla="*/ 12 h 222"/>
                  <a:gd name="T14" fmla="*/ 76 w 118"/>
                  <a:gd name="T15" fmla="*/ 0 h 222"/>
                  <a:gd name="T16" fmla="*/ 60 w 118"/>
                  <a:gd name="T17" fmla="*/ 15 h 222"/>
                  <a:gd name="T18" fmla="*/ 47 w 118"/>
                  <a:gd name="T19" fmla="*/ 68 h 222"/>
                  <a:gd name="T20" fmla="*/ 11 w 118"/>
                  <a:gd name="T21" fmla="*/ 68 h 222"/>
                  <a:gd name="T22" fmla="*/ 0 w 118"/>
                  <a:gd name="T23" fmla="*/ 76 h 222"/>
                  <a:gd name="T24" fmla="*/ 10 w 118"/>
                  <a:gd name="T25" fmla="*/ 81 h 222"/>
                  <a:gd name="T26" fmla="*/ 44 w 118"/>
                  <a:gd name="T27" fmla="*/ 81 h 222"/>
                  <a:gd name="T28" fmla="*/ 23 w 118"/>
                  <a:gd name="T29" fmla="*/ 163 h 222"/>
                  <a:gd name="T30" fmla="*/ 18 w 118"/>
                  <a:gd name="T31" fmla="*/ 189 h 222"/>
                  <a:gd name="T32" fmla="*/ 55 w 118"/>
                  <a:gd name="T33" fmla="*/ 222 h 222"/>
                  <a:gd name="T34" fmla="*/ 116 w 118"/>
                  <a:gd name="T35" fmla="*/ 169 h 222"/>
                  <a:gd name="T36" fmla="*/ 110 w 118"/>
                  <a:gd name="T37" fmla="*/ 164 h 222"/>
                  <a:gd name="T38" fmla="*/ 103 w 118"/>
                  <a:gd name="T39" fmla="*/ 171 h 222"/>
                  <a:gd name="T40" fmla="*/ 56 w 118"/>
                  <a:gd name="T41" fmla="*/ 212 h 222"/>
                  <a:gd name="T42" fmla="*/ 44 w 118"/>
                  <a:gd name="T43" fmla="*/ 195 h 222"/>
                  <a:gd name="T44" fmla="*/ 46 w 118"/>
                  <a:gd name="T45" fmla="*/ 181 h 222"/>
                  <a:gd name="T46" fmla="*/ 71 w 118"/>
                  <a:gd name="T47" fmla="*/ 8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8" h="222">
                    <a:moveTo>
                      <a:pt x="71" y="81"/>
                    </a:moveTo>
                    <a:lnTo>
                      <a:pt x="107" y="81"/>
                    </a:lnTo>
                    <a:cubicBezTo>
                      <a:pt x="113" y="81"/>
                      <a:pt x="118" y="81"/>
                      <a:pt x="118" y="73"/>
                    </a:cubicBezTo>
                    <a:cubicBezTo>
                      <a:pt x="118" y="68"/>
                      <a:pt x="113" y="68"/>
                      <a:pt x="107" y="68"/>
                    </a:cubicBezTo>
                    <a:lnTo>
                      <a:pt x="74" y="68"/>
                    </a:lnTo>
                    <a:lnTo>
                      <a:pt x="87" y="17"/>
                    </a:lnTo>
                    <a:cubicBezTo>
                      <a:pt x="88" y="15"/>
                      <a:pt x="88" y="13"/>
                      <a:pt x="88" y="12"/>
                    </a:cubicBezTo>
                    <a:cubicBezTo>
                      <a:pt x="88" y="5"/>
                      <a:pt x="83" y="0"/>
                      <a:pt x="76" y="0"/>
                    </a:cubicBezTo>
                    <a:cubicBezTo>
                      <a:pt x="68" y="0"/>
                      <a:pt x="62" y="6"/>
                      <a:pt x="60" y="15"/>
                    </a:cubicBezTo>
                    <a:cubicBezTo>
                      <a:pt x="57" y="24"/>
                      <a:pt x="62" y="7"/>
                      <a:pt x="47" y="68"/>
                    </a:cubicBezTo>
                    <a:lnTo>
                      <a:pt x="11" y="68"/>
                    </a:lnTo>
                    <a:cubicBezTo>
                      <a:pt x="4" y="68"/>
                      <a:pt x="0" y="68"/>
                      <a:pt x="0" y="76"/>
                    </a:cubicBezTo>
                    <a:cubicBezTo>
                      <a:pt x="0" y="81"/>
                      <a:pt x="4" y="81"/>
                      <a:pt x="10" y="81"/>
                    </a:cubicBezTo>
                    <a:lnTo>
                      <a:pt x="44" y="81"/>
                    </a:lnTo>
                    <a:lnTo>
                      <a:pt x="23" y="163"/>
                    </a:lnTo>
                    <a:cubicBezTo>
                      <a:pt x="21" y="172"/>
                      <a:pt x="18" y="184"/>
                      <a:pt x="18" y="189"/>
                    </a:cubicBezTo>
                    <a:cubicBezTo>
                      <a:pt x="18" y="210"/>
                      <a:pt x="35" y="222"/>
                      <a:pt x="55" y="222"/>
                    </a:cubicBezTo>
                    <a:cubicBezTo>
                      <a:pt x="94" y="222"/>
                      <a:pt x="116" y="173"/>
                      <a:pt x="116" y="169"/>
                    </a:cubicBezTo>
                    <a:cubicBezTo>
                      <a:pt x="116" y="164"/>
                      <a:pt x="111" y="164"/>
                      <a:pt x="110" y="164"/>
                    </a:cubicBezTo>
                    <a:cubicBezTo>
                      <a:pt x="106" y="164"/>
                      <a:pt x="106" y="165"/>
                      <a:pt x="103" y="171"/>
                    </a:cubicBezTo>
                    <a:cubicBezTo>
                      <a:pt x="93" y="193"/>
                      <a:pt x="75" y="212"/>
                      <a:pt x="56" y="212"/>
                    </a:cubicBezTo>
                    <a:cubicBezTo>
                      <a:pt x="49" y="212"/>
                      <a:pt x="44" y="208"/>
                      <a:pt x="44" y="195"/>
                    </a:cubicBezTo>
                    <a:cubicBezTo>
                      <a:pt x="44" y="192"/>
                      <a:pt x="45" y="184"/>
                      <a:pt x="46" y="181"/>
                    </a:cubicBezTo>
                    <a:lnTo>
                      <a:pt x="71" y="8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7" name="Freeform 236">
                <a:extLst>
                  <a:ext uri="{FF2B5EF4-FFF2-40B4-BE49-F238E27FC236}">
                    <a16:creationId xmlns:a16="http://schemas.microsoft.com/office/drawing/2014/main" id="{638BB8DA-0F2A-4B64-8525-4F41A81FB3B4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6830318" y="12080875"/>
                <a:ext cx="112713" cy="355600"/>
              </a:xfrm>
              <a:custGeom>
                <a:avLst/>
                <a:gdLst>
                  <a:gd name="T0" fmla="*/ 71 w 177"/>
                  <a:gd name="T1" fmla="*/ 433 h 499"/>
                  <a:gd name="T2" fmla="*/ 4 w 177"/>
                  <a:gd name="T3" fmla="*/ 488 h 499"/>
                  <a:gd name="T4" fmla="*/ 0 w 177"/>
                  <a:gd name="T5" fmla="*/ 494 h 499"/>
                  <a:gd name="T6" fmla="*/ 9 w 177"/>
                  <a:gd name="T7" fmla="*/ 499 h 499"/>
                  <a:gd name="T8" fmla="*/ 105 w 177"/>
                  <a:gd name="T9" fmla="*/ 437 h 499"/>
                  <a:gd name="T10" fmla="*/ 105 w 177"/>
                  <a:gd name="T11" fmla="*/ 323 h 499"/>
                  <a:gd name="T12" fmla="*/ 125 w 177"/>
                  <a:gd name="T13" fmla="*/ 271 h 499"/>
                  <a:gd name="T14" fmla="*/ 172 w 177"/>
                  <a:gd name="T15" fmla="*/ 255 h 499"/>
                  <a:gd name="T16" fmla="*/ 177 w 177"/>
                  <a:gd name="T17" fmla="*/ 250 h 499"/>
                  <a:gd name="T18" fmla="*/ 169 w 177"/>
                  <a:gd name="T19" fmla="*/ 244 h 499"/>
                  <a:gd name="T20" fmla="*/ 106 w 177"/>
                  <a:gd name="T21" fmla="*/ 200 h 499"/>
                  <a:gd name="T22" fmla="*/ 105 w 177"/>
                  <a:gd name="T23" fmla="*/ 175 h 499"/>
                  <a:gd name="T24" fmla="*/ 105 w 177"/>
                  <a:gd name="T25" fmla="*/ 77 h 499"/>
                  <a:gd name="T26" fmla="*/ 81 w 177"/>
                  <a:gd name="T27" fmla="*/ 21 h 499"/>
                  <a:gd name="T28" fmla="*/ 9 w 177"/>
                  <a:gd name="T29" fmla="*/ 0 h 499"/>
                  <a:gd name="T30" fmla="*/ 0 w 177"/>
                  <a:gd name="T31" fmla="*/ 6 h 499"/>
                  <a:gd name="T32" fmla="*/ 7 w 177"/>
                  <a:gd name="T33" fmla="*/ 11 h 499"/>
                  <a:gd name="T34" fmla="*/ 70 w 177"/>
                  <a:gd name="T35" fmla="*/ 55 h 499"/>
                  <a:gd name="T36" fmla="*/ 71 w 177"/>
                  <a:gd name="T37" fmla="*/ 78 h 499"/>
                  <a:gd name="T38" fmla="*/ 71 w 177"/>
                  <a:gd name="T39" fmla="*/ 183 h 499"/>
                  <a:gd name="T40" fmla="*/ 91 w 177"/>
                  <a:gd name="T41" fmla="*/ 230 h 499"/>
                  <a:gd name="T42" fmla="*/ 130 w 177"/>
                  <a:gd name="T43" fmla="*/ 250 h 499"/>
                  <a:gd name="T44" fmla="*/ 71 w 177"/>
                  <a:gd name="T45" fmla="*/ 313 h 499"/>
                  <a:gd name="T46" fmla="*/ 71 w 177"/>
                  <a:gd name="T47" fmla="*/ 433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499">
                    <a:moveTo>
                      <a:pt x="71" y="433"/>
                    </a:moveTo>
                    <a:cubicBezTo>
                      <a:pt x="71" y="453"/>
                      <a:pt x="58" y="485"/>
                      <a:pt x="4" y="488"/>
                    </a:cubicBezTo>
                    <a:cubicBezTo>
                      <a:pt x="1" y="489"/>
                      <a:pt x="0" y="491"/>
                      <a:pt x="0" y="494"/>
                    </a:cubicBezTo>
                    <a:cubicBezTo>
                      <a:pt x="0" y="499"/>
                      <a:pt x="5" y="499"/>
                      <a:pt x="9" y="499"/>
                    </a:cubicBezTo>
                    <a:cubicBezTo>
                      <a:pt x="58" y="499"/>
                      <a:pt x="104" y="475"/>
                      <a:pt x="105" y="437"/>
                    </a:cubicBezTo>
                    <a:lnTo>
                      <a:pt x="105" y="323"/>
                    </a:lnTo>
                    <a:cubicBezTo>
                      <a:pt x="105" y="304"/>
                      <a:pt x="105" y="288"/>
                      <a:pt x="125" y="271"/>
                    </a:cubicBezTo>
                    <a:cubicBezTo>
                      <a:pt x="142" y="257"/>
                      <a:pt x="161" y="256"/>
                      <a:pt x="172" y="255"/>
                    </a:cubicBezTo>
                    <a:cubicBezTo>
                      <a:pt x="175" y="255"/>
                      <a:pt x="177" y="253"/>
                      <a:pt x="177" y="250"/>
                    </a:cubicBezTo>
                    <a:cubicBezTo>
                      <a:pt x="177" y="245"/>
                      <a:pt x="174" y="245"/>
                      <a:pt x="169" y="244"/>
                    </a:cubicBezTo>
                    <a:cubicBezTo>
                      <a:pt x="136" y="242"/>
                      <a:pt x="112" y="224"/>
                      <a:pt x="106" y="200"/>
                    </a:cubicBezTo>
                    <a:cubicBezTo>
                      <a:pt x="105" y="194"/>
                      <a:pt x="105" y="193"/>
                      <a:pt x="105" y="175"/>
                    </a:cubicBezTo>
                    <a:lnTo>
                      <a:pt x="105" y="77"/>
                    </a:lnTo>
                    <a:cubicBezTo>
                      <a:pt x="105" y="56"/>
                      <a:pt x="105" y="40"/>
                      <a:pt x="81" y="21"/>
                    </a:cubicBezTo>
                    <a:cubicBezTo>
                      <a:pt x="61" y="5"/>
                      <a:pt x="26" y="0"/>
                      <a:pt x="9" y="0"/>
                    </a:cubicBezTo>
                    <a:cubicBezTo>
                      <a:pt x="5" y="0"/>
                      <a:pt x="0" y="0"/>
                      <a:pt x="0" y="6"/>
                    </a:cubicBezTo>
                    <a:cubicBezTo>
                      <a:pt x="0" y="11"/>
                      <a:pt x="2" y="11"/>
                      <a:pt x="7" y="11"/>
                    </a:cubicBezTo>
                    <a:cubicBezTo>
                      <a:pt x="39" y="13"/>
                      <a:pt x="63" y="29"/>
                      <a:pt x="70" y="55"/>
                    </a:cubicBezTo>
                    <a:cubicBezTo>
                      <a:pt x="71" y="59"/>
                      <a:pt x="71" y="60"/>
                      <a:pt x="71" y="78"/>
                    </a:cubicBezTo>
                    <a:lnTo>
                      <a:pt x="71" y="183"/>
                    </a:lnTo>
                    <a:cubicBezTo>
                      <a:pt x="71" y="206"/>
                      <a:pt x="75" y="214"/>
                      <a:pt x="91" y="230"/>
                    </a:cubicBezTo>
                    <a:cubicBezTo>
                      <a:pt x="102" y="241"/>
                      <a:pt x="116" y="246"/>
                      <a:pt x="130" y="250"/>
                    </a:cubicBezTo>
                    <a:cubicBezTo>
                      <a:pt x="89" y="261"/>
                      <a:pt x="71" y="284"/>
                      <a:pt x="71" y="313"/>
                    </a:cubicBezTo>
                    <a:lnTo>
                      <a:pt x="71" y="43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736" name="Group 735">
            <a:extLst>
              <a:ext uri="{FF2B5EF4-FFF2-40B4-BE49-F238E27FC236}">
                <a16:creationId xmlns:a16="http://schemas.microsoft.com/office/drawing/2014/main" id="{F233B740-271E-4253-8A9F-CDF17A616E72}"/>
              </a:ext>
            </a:extLst>
          </p:cNvPr>
          <p:cNvGrpSpPr/>
          <p:nvPr/>
        </p:nvGrpSpPr>
        <p:grpSpPr>
          <a:xfrm>
            <a:off x="20412890" y="18843616"/>
            <a:ext cx="472374" cy="328268"/>
            <a:chOff x="18089353" y="19792777"/>
            <a:chExt cx="797055" cy="553900"/>
          </a:xfrm>
        </p:grpSpPr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690421BA-743E-4407-9BE1-BBC397DC4856}"/>
                </a:ext>
              </a:extLst>
            </p:cNvPr>
            <p:cNvSpPr/>
            <p:nvPr/>
          </p:nvSpPr>
          <p:spPr>
            <a:xfrm>
              <a:off x="18167923" y="19792777"/>
              <a:ext cx="553900" cy="5539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38" name="TextBox 737">
              <a:extLst>
                <a:ext uri="{FF2B5EF4-FFF2-40B4-BE49-F238E27FC236}">
                  <a16:creationId xmlns:a16="http://schemas.microsoft.com/office/drawing/2014/main" id="{B0F6C3B8-E5F2-4DAE-A7A2-D5AFDA4372B3}"/>
                </a:ext>
              </a:extLst>
            </p:cNvPr>
            <p:cNvSpPr txBox="1"/>
            <p:nvPr/>
          </p:nvSpPr>
          <p:spPr>
            <a:xfrm>
              <a:off x="18089353" y="19847320"/>
              <a:ext cx="797055" cy="467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OC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155939" y="14798660"/>
            <a:ext cx="5930342" cy="1668909"/>
            <a:chOff x="35219620" y="14798660"/>
            <a:chExt cx="5930342" cy="1668909"/>
          </a:xfrm>
        </p:grpSpPr>
        <p:sp>
          <p:nvSpPr>
            <p:cNvPr id="371" name="Shape 104 2 2">
              <a:extLst>
                <a:ext uri="{FF2B5EF4-FFF2-40B4-BE49-F238E27FC236}">
                  <a16:creationId xmlns:a16="http://schemas.microsoft.com/office/drawing/2014/main" id="{3F9FCD0A-0F93-4C9A-AD37-AD7120789E83}"/>
                </a:ext>
              </a:extLst>
            </p:cNvPr>
            <p:cNvSpPr txBox="1">
              <a:spLocks/>
            </p:cNvSpPr>
            <p:nvPr/>
          </p:nvSpPr>
          <p:spPr>
            <a:xfrm>
              <a:off x="35219620" y="14798660"/>
              <a:ext cx="5930342" cy="1668909"/>
            </a:xfrm>
            <a:prstGeom prst="rect">
              <a:avLst/>
            </a:prstGeom>
            <a:noFill/>
            <a:ln>
              <a:noFill/>
            </a:ln>
          </p:spPr>
          <p:txBody>
            <a:bodyPr lIns="294825" tIns="147400" rIns="294825" bIns="1474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10256" marR="0" lvl="0" indent="-410256" algn="l" rtl="0">
                <a:lnSpc>
                  <a:spcPct val="100000"/>
                </a:lnSpc>
                <a:spcBef>
                  <a:spcPts val="5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  <a:defRPr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793247" marR="0" lvl="1" indent="-520196" algn="l" rtl="0">
                <a:lnSpc>
                  <a:spcPct val="10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Noto Sans Symbols"/>
                <a:buChar char="➢"/>
                <a:defRPr sz="2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929564" marR="0" lvl="2" indent="-427914" algn="l" rtl="0">
                <a:lnSpc>
                  <a:spcPct val="100000"/>
                </a:lnSpc>
                <a:spcBef>
                  <a:spcPts val="38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•"/>
                <a:defRPr sz="1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202201" marR="0" lvl="3" indent="-554501" algn="l" rtl="0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–"/>
                <a:defRPr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1448875" marR="0" lvl="4" indent="-1302825" algn="l" rtl="0">
                <a:lnSpc>
                  <a:spcPct val="10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»"/>
                <a:defRPr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8108236" marR="0" lvl="5" indent="-412036" algn="l" rtl="0">
                <a:lnSpc>
                  <a:spcPct val="100000"/>
                </a:lnSpc>
                <a:spcBef>
                  <a:spcPts val="10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•"/>
                <a:defRPr sz="5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9582462" marR="0" lvl="6" indent="-413062" algn="l" rtl="0">
                <a:lnSpc>
                  <a:spcPct val="100000"/>
                </a:lnSpc>
                <a:spcBef>
                  <a:spcPts val="10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•"/>
                <a:defRPr sz="5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11056684" marR="0" lvl="7" indent="-414084" algn="l" rtl="0">
                <a:lnSpc>
                  <a:spcPct val="100000"/>
                </a:lnSpc>
                <a:spcBef>
                  <a:spcPts val="10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•"/>
                <a:defRPr sz="5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12530909" marR="0" lvl="8" indent="-415108" algn="l" rtl="0">
                <a:lnSpc>
                  <a:spcPct val="100000"/>
                </a:lnSpc>
                <a:spcBef>
                  <a:spcPts val="10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•"/>
                <a:defRPr sz="5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457200" indent="-431800">
                <a:spcBef>
                  <a:spcPts val="0"/>
                </a:spcBef>
                <a:buFont typeface="Arial"/>
                <a:buChar char="●"/>
              </a:pPr>
              <a:r>
                <a:rPr lang="en-US" sz="3200" dirty="0" smtClean="0"/>
                <a:t>Object counting</a:t>
              </a:r>
            </a:p>
            <a:p>
              <a:pPr marL="457200" indent="-431800">
                <a:spcBef>
                  <a:spcPts val="0"/>
                </a:spcBef>
                <a:buFont typeface="Arial"/>
                <a:buChar char="●"/>
              </a:pPr>
              <a:r>
                <a:rPr lang="en-US" sz="3200" dirty="0"/>
                <a:t>P</a:t>
              </a:r>
              <a:r>
                <a:rPr lang="en-US" sz="3200" dirty="0" smtClean="0"/>
                <a:t>rojected </a:t>
              </a:r>
              <a:r>
                <a:rPr lang="en-US" sz="3200" dirty="0"/>
                <a:t>translational velocity vs radar</a:t>
              </a:r>
            </a:p>
          </p:txBody>
        </p:sp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4FAF5BB8-C424-4A6F-91D1-C5557D02FBE6}"/>
                </a:ext>
              </a:extLst>
            </p:cNvPr>
            <p:cNvGrpSpPr/>
            <p:nvPr/>
          </p:nvGrpSpPr>
          <p:grpSpPr>
            <a:xfrm>
              <a:off x="38872203" y="15033314"/>
              <a:ext cx="472374" cy="328268"/>
              <a:chOff x="18089353" y="19792779"/>
              <a:chExt cx="797055" cy="553900"/>
            </a:xfrm>
          </p:grpSpPr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BFCF72F0-AAB0-40C2-BEAF-5BF295BA3E9F}"/>
                  </a:ext>
                </a:extLst>
              </p:cNvPr>
              <p:cNvSpPr/>
              <p:nvPr/>
            </p:nvSpPr>
            <p:spPr>
              <a:xfrm>
                <a:off x="18167922" y="19792779"/>
                <a:ext cx="553899" cy="55390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41" name="TextBox 740">
                <a:extLst>
                  <a:ext uri="{FF2B5EF4-FFF2-40B4-BE49-F238E27FC236}">
                    <a16:creationId xmlns:a16="http://schemas.microsoft.com/office/drawing/2014/main" id="{D39298C3-DA1E-400C-B535-250D1083B988}"/>
                  </a:ext>
                </a:extLst>
              </p:cNvPr>
              <p:cNvSpPr txBox="1"/>
              <p:nvPr/>
            </p:nvSpPr>
            <p:spPr>
              <a:xfrm>
                <a:off x="18089353" y="19847312"/>
                <a:ext cx="797055" cy="467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OC</a:t>
                </a: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F5B5F61-2C15-47D4-9B84-7545437A67FC}"/>
              </a:ext>
            </a:extLst>
          </p:cNvPr>
          <p:cNvGrpSpPr/>
          <p:nvPr/>
        </p:nvGrpSpPr>
        <p:grpSpPr>
          <a:xfrm>
            <a:off x="22466218" y="16740801"/>
            <a:ext cx="5519509" cy="3743938"/>
            <a:chOff x="22466218" y="16701889"/>
            <a:chExt cx="5519509" cy="3743938"/>
          </a:xfrm>
        </p:grpSpPr>
        <p:sp>
          <p:nvSpPr>
            <p:cNvPr id="1143" name="TextBox 1142">
              <a:extLst>
                <a:ext uri="{FF2B5EF4-FFF2-40B4-BE49-F238E27FC236}">
                  <a16:creationId xmlns:a16="http://schemas.microsoft.com/office/drawing/2014/main" id="{76B06C55-D0BB-46A6-A895-6FCB49FA581D}"/>
                </a:ext>
              </a:extLst>
            </p:cNvPr>
            <p:cNvSpPr txBox="1"/>
            <p:nvPr/>
          </p:nvSpPr>
          <p:spPr>
            <a:xfrm>
              <a:off x="22466218" y="16701889"/>
              <a:ext cx="5519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F-score (in %) of the proposed method and SOTA</a:t>
              </a:r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E18527E3-C946-4F1B-8467-A65BE7777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2"/>
            <a:stretch>
              <a:fillRect/>
            </a:stretch>
          </p:blipFill>
          <p:spPr>
            <a:xfrm>
              <a:off x="22716040" y="17038854"/>
              <a:ext cx="4997759" cy="3406973"/>
            </a:xfrm>
            <a:prstGeom prst="rect">
              <a:avLst/>
            </a:prstGeom>
          </p:spPr>
        </p:pic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575AC5C2-4505-46BF-83FB-CF1071DAF2A9}"/>
              </a:ext>
            </a:extLst>
          </p:cNvPr>
          <p:cNvPicPr>
            <a:picLocks noChangeAspect="1"/>
          </p:cNvPicPr>
          <p:nvPr/>
        </p:nvPicPr>
        <p:blipFill rotWithShape="1">
          <a:blip r:embed="rId143"/>
          <a:srcRect l="3153" r="5820" b="5764"/>
          <a:stretch/>
        </p:blipFill>
        <p:spPr>
          <a:xfrm>
            <a:off x="35950517" y="18122067"/>
            <a:ext cx="5767759" cy="238144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56B41514-2B88-4FFC-941E-60E4AA8C5A67}"/>
              </a:ext>
            </a:extLst>
          </p:cNvPr>
          <p:cNvPicPr>
            <a:picLocks noChangeAspect="1"/>
          </p:cNvPicPr>
          <p:nvPr/>
        </p:nvPicPr>
        <p:blipFill rotWithShape="1">
          <a:blip r:embed="rId144"/>
          <a:srcRect l="1318" t="1509" r="2394" b="8211"/>
          <a:stretch/>
        </p:blipFill>
        <p:spPr>
          <a:xfrm>
            <a:off x="35916569" y="16527396"/>
            <a:ext cx="5875893" cy="1624801"/>
          </a:xfrm>
          <a:prstGeom prst="rect">
            <a:avLst/>
          </a:prstGeom>
        </p:spPr>
      </p:pic>
      <p:sp>
        <p:nvSpPr>
          <p:cNvPr id="757" name="Shape 110 2">
            <a:extLst>
              <a:ext uri="{FF2B5EF4-FFF2-40B4-BE49-F238E27FC236}">
                <a16:creationId xmlns:a16="http://schemas.microsoft.com/office/drawing/2014/main" id="{90F50680-6AC3-48C9-B8DB-E2AF0A0068C3}"/>
              </a:ext>
            </a:extLst>
          </p:cNvPr>
          <p:cNvSpPr/>
          <p:nvPr/>
        </p:nvSpPr>
        <p:spPr>
          <a:xfrm>
            <a:off x="28539225" y="14017360"/>
            <a:ext cx="13416000" cy="751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25400" cap="rnd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/>
              <a:t>Applications</a:t>
            </a:r>
          </a:p>
        </p:txBody>
      </p:sp>
      <p:grpSp>
        <p:nvGrpSpPr>
          <p:cNvPr id="759" name="Group 758">
            <a:extLst>
              <a:ext uri="{FF2B5EF4-FFF2-40B4-BE49-F238E27FC236}">
                <a16:creationId xmlns:a16="http://schemas.microsoft.com/office/drawing/2014/main" id="{6936952B-3C37-4C2C-B68A-52EA81861BA5}"/>
              </a:ext>
            </a:extLst>
          </p:cNvPr>
          <p:cNvGrpSpPr/>
          <p:nvPr/>
        </p:nvGrpSpPr>
        <p:grpSpPr>
          <a:xfrm>
            <a:off x="29013750" y="16568347"/>
            <a:ext cx="2590893" cy="1746689"/>
            <a:chOff x="28462933" y="14461616"/>
            <a:chExt cx="3773912" cy="2514369"/>
          </a:xfrm>
        </p:grpSpPr>
        <p:pic>
          <p:nvPicPr>
            <p:cNvPr id="760" name="Picture 759">
              <a:extLst>
                <a:ext uri="{FF2B5EF4-FFF2-40B4-BE49-F238E27FC236}">
                  <a16:creationId xmlns:a16="http://schemas.microsoft.com/office/drawing/2014/main" id="{69A0D362-13E9-4B2E-B387-85D5BE71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5">
              <a:extLst>
                <a:ext uri="{BEBA8EAE-BF5A-486C-A8C5-ECC9F3942E4B}">
                  <a14:imgProps xmlns:a14="http://schemas.microsoft.com/office/drawing/2010/main">
                    <a14:imgLayer r:embed="rId14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62933" y="14461616"/>
              <a:ext cx="3773912" cy="2514369"/>
            </a:xfrm>
            <a:prstGeom prst="rect">
              <a:avLst/>
            </a:prstGeom>
          </p:spPr>
        </p:pic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64AC1087-AA46-4B79-BD84-C68752DEF279}"/>
                </a:ext>
              </a:extLst>
            </p:cNvPr>
            <p:cNvSpPr/>
            <p:nvPr/>
          </p:nvSpPr>
          <p:spPr>
            <a:xfrm>
              <a:off x="30091547" y="15483672"/>
              <a:ext cx="750403" cy="5659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7" name="TextBox 766">
            <a:extLst>
              <a:ext uri="{FF2B5EF4-FFF2-40B4-BE49-F238E27FC236}">
                <a16:creationId xmlns:a16="http://schemas.microsoft.com/office/drawing/2014/main" id="{D4D382A1-A4BB-4FF3-8919-32976B0284C5}"/>
              </a:ext>
            </a:extLst>
          </p:cNvPr>
          <p:cNvSpPr txBox="1"/>
          <p:nvPr/>
        </p:nvSpPr>
        <p:spPr>
          <a:xfrm>
            <a:off x="31492862" y="19894664"/>
            <a:ext cx="178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Appearance </a:t>
            </a:r>
          </a:p>
          <a:p>
            <a:pPr algn="ctr"/>
            <a:r>
              <a:rPr lang="en-US" sz="1800" dirty="0"/>
              <a:t>reconstruction</a:t>
            </a: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91CB5470-03E8-4F3D-932D-AC6AB3ACED51}"/>
              </a:ext>
            </a:extLst>
          </p:cNvPr>
          <p:cNvSpPr txBox="1"/>
          <p:nvPr/>
        </p:nvSpPr>
        <p:spPr>
          <a:xfrm>
            <a:off x="29013750" y="18340046"/>
            <a:ext cx="258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Example </a:t>
            </a:r>
            <a:r>
              <a:rPr lang="en-US" sz="1800" dirty="0"/>
              <a:t>input frame</a:t>
            </a:r>
          </a:p>
        </p:txBody>
      </p:sp>
      <p:sp>
        <p:nvSpPr>
          <p:cNvPr id="769" name="TextBox 768">
            <a:extLst>
              <a:ext uri="{FF2B5EF4-FFF2-40B4-BE49-F238E27FC236}">
                <a16:creationId xmlns:a16="http://schemas.microsoft.com/office/drawing/2014/main" id="{E3F4357A-2D74-4091-ABAF-6E203D96787C}"/>
              </a:ext>
            </a:extLst>
          </p:cNvPr>
          <p:cNvSpPr txBox="1"/>
          <p:nvPr/>
        </p:nvSpPr>
        <p:spPr>
          <a:xfrm>
            <a:off x="32996815" y="19888175"/>
            <a:ext cx="142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High-speed </a:t>
            </a:r>
          </a:p>
          <a:p>
            <a:pPr algn="ctr"/>
            <a:r>
              <a:rPr lang="en-US" sz="1800" dirty="0"/>
              <a:t>video</a:t>
            </a: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F3327924-EFA0-4433-A4B8-4B8ABBFB90BC}"/>
              </a:ext>
            </a:extLst>
          </p:cNvPr>
          <p:cNvSpPr txBox="1"/>
          <p:nvPr/>
        </p:nvSpPr>
        <p:spPr>
          <a:xfrm>
            <a:off x="29994831" y="19888174"/>
            <a:ext cx="148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Estimated</a:t>
            </a:r>
            <a:r>
              <a:rPr lang="en-US" sz="1800" dirty="0"/>
              <a:t> </a:t>
            </a:r>
            <a:r>
              <a:rPr lang="en-US" sz="1800" dirty="0" smtClean="0"/>
              <a:t>rotation </a:t>
            </a:r>
            <a:r>
              <a:rPr lang="en-US" sz="1800" dirty="0"/>
              <a:t>axis</a:t>
            </a:r>
          </a:p>
        </p:txBody>
      </p:sp>
      <p:sp>
        <p:nvSpPr>
          <p:cNvPr id="772" name="Rectangle: Rounded Corners 771">
            <a:extLst>
              <a:ext uri="{FF2B5EF4-FFF2-40B4-BE49-F238E27FC236}">
                <a16:creationId xmlns:a16="http://schemas.microsoft.com/office/drawing/2014/main" id="{D1680180-1808-48BE-94D7-9CABA6F1C875}"/>
              </a:ext>
            </a:extLst>
          </p:cNvPr>
          <p:cNvSpPr/>
          <p:nvPr/>
        </p:nvSpPr>
        <p:spPr>
          <a:xfrm>
            <a:off x="28539226" y="14024649"/>
            <a:ext cx="13415999" cy="6601224"/>
          </a:xfrm>
          <a:prstGeom prst="roundRect">
            <a:avLst>
              <a:gd name="adj" fmla="val 1749"/>
            </a:avLst>
          </a:prstGeom>
          <a:noFill/>
          <a:ln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73" name="Picture 772">
            <a:extLst>
              <a:ext uri="{FF2B5EF4-FFF2-40B4-BE49-F238E27FC236}">
                <a16:creationId xmlns:a16="http://schemas.microsoft.com/office/drawing/2014/main" id="{2A69C27A-FD15-4C9C-98B0-A1B6573E3154}"/>
              </a:ext>
            </a:extLst>
          </p:cNvPr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946" y="18914618"/>
            <a:ext cx="1143000" cy="7143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774" name="Group 773">
            <a:extLst>
              <a:ext uri="{FF2B5EF4-FFF2-40B4-BE49-F238E27FC236}">
                <a16:creationId xmlns:a16="http://schemas.microsoft.com/office/drawing/2014/main" id="{B06DAAB5-2159-4122-BDEF-FEDFF97A07B5}"/>
              </a:ext>
            </a:extLst>
          </p:cNvPr>
          <p:cNvGrpSpPr/>
          <p:nvPr/>
        </p:nvGrpSpPr>
        <p:grpSpPr>
          <a:xfrm>
            <a:off x="31801309" y="16559355"/>
            <a:ext cx="1151740" cy="3381340"/>
            <a:chOff x="33581133" y="16709860"/>
            <a:chExt cx="1151740" cy="3381340"/>
          </a:xfrm>
        </p:grpSpPr>
        <p:pic>
          <p:nvPicPr>
            <p:cNvPr id="775" name="Picture 774">
              <a:extLst>
                <a:ext uri="{FF2B5EF4-FFF2-40B4-BE49-F238E27FC236}">
                  <a16:creationId xmlns:a16="http://schemas.microsoft.com/office/drawing/2014/main" id="{C6B8E917-1D87-490E-AEE4-18ED13435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133" y="19376825"/>
              <a:ext cx="1143000" cy="714375"/>
            </a:xfrm>
            <a:prstGeom prst="rect">
              <a:avLst/>
            </a:prstGeom>
          </p:spPr>
        </p:pic>
        <p:pic>
          <p:nvPicPr>
            <p:cNvPr id="776" name="Picture 775">
              <a:extLst>
                <a:ext uri="{FF2B5EF4-FFF2-40B4-BE49-F238E27FC236}">
                  <a16:creationId xmlns:a16="http://schemas.microsoft.com/office/drawing/2014/main" id="{78CDD71E-1C6D-4816-84CB-3FF7D866B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133" y="18704786"/>
              <a:ext cx="1143000" cy="714375"/>
            </a:xfrm>
            <a:prstGeom prst="rect">
              <a:avLst/>
            </a:prstGeom>
          </p:spPr>
        </p:pic>
        <p:pic>
          <p:nvPicPr>
            <p:cNvPr id="777" name="Picture 776">
              <a:extLst>
                <a:ext uri="{FF2B5EF4-FFF2-40B4-BE49-F238E27FC236}">
                  <a16:creationId xmlns:a16="http://schemas.microsoft.com/office/drawing/2014/main" id="{665EFBBF-1D78-4454-B21F-AE9D954C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133" y="18072152"/>
              <a:ext cx="1143000" cy="714375"/>
            </a:xfrm>
            <a:prstGeom prst="rect">
              <a:avLst/>
            </a:prstGeom>
          </p:spPr>
        </p:pic>
        <p:pic>
          <p:nvPicPr>
            <p:cNvPr id="778" name="Picture 777">
              <a:extLst>
                <a:ext uri="{FF2B5EF4-FFF2-40B4-BE49-F238E27FC236}">
                  <a16:creationId xmlns:a16="http://schemas.microsoft.com/office/drawing/2014/main" id="{1B69F5D5-8965-4423-BDFD-144FBE77C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9873" y="17414499"/>
              <a:ext cx="1143000" cy="714375"/>
            </a:xfrm>
            <a:prstGeom prst="rect">
              <a:avLst/>
            </a:prstGeom>
          </p:spPr>
        </p:pic>
        <p:pic>
          <p:nvPicPr>
            <p:cNvPr id="779" name="Picture 778">
              <a:extLst>
                <a:ext uri="{FF2B5EF4-FFF2-40B4-BE49-F238E27FC236}">
                  <a16:creationId xmlns:a16="http://schemas.microsoft.com/office/drawing/2014/main" id="{7298CD1A-831B-4893-A2B9-0B5B7B343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177" y="16716119"/>
              <a:ext cx="1143000" cy="714375"/>
            </a:xfrm>
            <a:prstGeom prst="rect">
              <a:avLst/>
            </a:prstGeom>
          </p:spPr>
        </p:pic>
        <p:pic>
          <p:nvPicPr>
            <p:cNvPr id="780" name="Picture 779">
              <a:extLst>
                <a:ext uri="{FF2B5EF4-FFF2-40B4-BE49-F238E27FC236}">
                  <a16:creationId xmlns:a16="http://schemas.microsoft.com/office/drawing/2014/main" id="{DE007550-1FA2-4112-B341-49C030F1A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133" y="17374372"/>
              <a:ext cx="1143000" cy="714375"/>
            </a:xfrm>
            <a:prstGeom prst="rect">
              <a:avLst/>
            </a:prstGeom>
          </p:spPr>
        </p:pic>
        <p:pic>
          <p:nvPicPr>
            <p:cNvPr id="781" name="Picture 780">
              <a:extLst>
                <a:ext uri="{FF2B5EF4-FFF2-40B4-BE49-F238E27FC236}">
                  <a16:creationId xmlns:a16="http://schemas.microsoft.com/office/drawing/2014/main" id="{5D927CF5-7B56-43C3-9CEE-434A6A079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133" y="16709860"/>
              <a:ext cx="1143000" cy="714375"/>
            </a:xfrm>
            <a:prstGeom prst="rect">
              <a:avLst/>
            </a:prstGeom>
          </p:spPr>
        </p:pic>
      </p:grpSp>
      <p:sp>
        <p:nvSpPr>
          <p:cNvPr id="782" name="TextBox 781">
            <a:extLst>
              <a:ext uri="{FF2B5EF4-FFF2-40B4-BE49-F238E27FC236}">
                <a16:creationId xmlns:a16="http://schemas.microsoft.com/office/drawing/2014/main" id="{6B9DF134-AE22-49BD-81B6-A21861C0627A}"/>
              </a:ext>
            </a:extLst>
          </p:cNvPr>
          <p:cNvSpPr txBox="1"/>
          <p:nvPr/>
        </p:nvSpPr>
        <p:spPr>
          <a:xfrm>
            <a:off x="29478725" y="19070551"/>
            <a:ext cx="99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1/25s</a:t>
            </a:r>
          </a:p>
        </p:txBody>
      </p:sp>
      <p:grpSp>
        <p:nvGrpSpPr>
          <p:cNvPr id="783" name="Group 782">
            <a:extLst>
              <a:ext uri="{FF2B5EF4-FFF2-40B4-BE49-F238E27FC236}">
                <a16:creationId xmlns:a16="http://schemas.microsoft.com/office/drawing/2014/main" id="{6E2D24DF-20FF-473B-8F9B-69838C332F53}"/>
              </a:ext>
            </a:extLst>
          </p:cNvPr>
          <p:cNvGrpSpPr/>
          <p:nvPr/>
        </p:nvGrpSpPr>
        <p:grpSpPr>
          <a:xfrm>
            <a:off x="34219760" y="16732088"/>
            <a:ext cx="1146945" cy="3102180"/>
            <a:chOff x="33507013" y="16305720"/>
            <a:chExt cx="1146945" cy="3102180"/>
          </a:xfrm>
        </p:grpSpPr>
        <p:sp>
          <p:nvSpPr>
            <p:cNvPr id="784" name="TextBox 783">
              <a:extLst>
                <a:ext uri="{FF2B5EF4-FFF2-40B4-BE49-F238E27FC236}">
                  <a16:creationId xmlns:a16="http://schemas.microsoft.com/office/drawing/2014/main" id="{D6D29AD5-60A8-4ECB-8D66-2BA15F95B340}"/>
                </a:ext>
              </a:extLst>
            </p:cNvPr>
            <p:cNvSpPr txBox="1"/>
            <p:nvPr/>
          </p:nvSpPr>
          <p:spPr>
            <a:xfrm>
              <a:off x="33507013" y="16305720"/>
              <a:ext cx="1146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1/250s</a:t>
              </a:r>
            </a:p>
          </p:txBody>
        </p:sp>
        <p:sp>
          <p:nvSpPr>
            <p:cNvPr id="785" name="TextBox 784">
              <a:extLst>
                <a:ext uri="{FF2B5EF4-FFF2-40B4-BE49-F238E27FC236}">
                  <a16:creationId xmlns:a16="http://schemas.microsoft.com/office/drawing/2014/main" id="{9620D0D0-8164-435B-A510-D65F96666A38}"/>
                </a:ext>
              </a:extLst>
            </p:cNvPr>
            <p:cNvSpPr txBox="1"/>
            <p:nvPr/>
          </p:nvSpPr>
          <p:spPr>
            <a:xfrm>
              <a:off x="33507013" y="16981237"/>
              <a:ext cx="1146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3/250s</a:t>
              </a:r>
            </a:p>
          </p:txBody>
        </p:sp>
        <p:sp>
          <p:nvSpPr>
            <p:cNvPr id="786" name="TextBox 785">
              <a:extLst>
                <a:ext uri="{FF2B5EF4-FFF2-40B4-BE49-F238E27FC236}">
                  <a16:creationId xmlns:a16="http://schemas.microsoft.com/office/drawing/2014/main" id="{966E0F28-6424-4561-988D-786C8FC68957}"/>
                </a:ext>
              </a:extLst>
            </p:cNvPr>
            <p:cNvSpPr txBox="1"/>
            <p:nvPr/>
          </p:nvSpPr>
          <p:spPr>
            <a:xfrm>
              <a:off x="33507013" y="17656754"/>
              <a:ext cx="1146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5/250s</a:t>
              </a:r>
            </a:p>
          </p:txBody>
        </p:sp>
        <p:sp>
          <p:nvSpPr>
            <p:cNvPr id="787" name="TextBox 786">
              <a:extLst>
                <a:ext uri="{FF2B5EF4-FFF2-40B4-BE49-F238E27FC236}">
                  <a16:creationId xmlns:a16="http://schemas.microsoft.com/office/drawing/2014/main" id="{61F3ACF2-A2F3-4E3E-816A-8D8918DEE6AB}"/>
                </a:ext>
              </a:extLst>
            </p:cNvPr>
            <p:cNvSpPr txBox="1"/>
            <p:nvPr/>
          </p:nvSpPr>
          <p:spPr>
            <a:xfrm>
              <a:off x="33507013" y="18332272"/>
              <a:ext cx="1146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7/250s</a:t>
              </a:r>
            </a:p>
          </p:txBody>
        </p:sp>
        <p:sp>
          <p:nvSpPr>
            <p:cNvPr id="788" name="TextBox 787">
              <a:extLst>
                <a:ext uri="{FF2B5EF4-FFF2-40B4-BE49-F238E27FC236}">
                  <a16:creationId xmlns:a16="http://schemas.microsoft.com/office/drawing/2014/main" id="{75FD264A-B802-48B3-A548-D8DE929753C0}"/>
                </a:ext>
              </a:extLst>
            </p:cNvPr>
            <p:cNvSpPr txBox="1"/>
            <p:nvPr/>
          </p:nvSpPr>
          <p:spPr>
            <a:xfrm>
              <a:off x="33507013" y="19007790"/>
              <a:ext cx="1146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9/250s</a:t>
              </a:r>
            </a:p>
          </p:txBody>
        </p:sp>
      </p:grpSp>
      <p:sp>
        <p:nvSpPr>
          <p:cNvPr id="789" name="Oval 788">
            <a:extLst>
              <a:ext uri="{FF2B5EF4-FFF2-40B4-BE49-F238E27FC236}">
                <a16:creationId xmlns:a16="http://schemas.microsoft.com/office/drawing/2014/main" id="{85617CF2-14CC-45DE-9884-1E36311C4E83}"/>
              </a:ext>
            </a:extLst>
          </p:cNvPr>
          <p:cNvSpPr/>
          <p:nvPr/>
        </p:nvSpPr>
        <p:spPr>
          <a:xfrm>
            <a:off x="32531762" y="19667975"/>
            <a:ext cx="114300" cy="117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0" name="Straight Arrow Connector 789">
            <a:extLst>
              <a:ext uri="{FF2B5EF4-FFF2-40B4-BE49-F238E27FC236}">
                <a16:creationId xmlns:a16="http://schemas.microsoft.com/office/drawing/2014/main" id="{3F43C959-EDCF-4AA8-85E3-BE9B4C152E73}"/>
              </a:ext>
            </a:extLst>
          </p:cNvPr>
          <p:cNvCxnSpPr>
            <a:cxnSpLocks/>
            <a:endCxn id="789" idx="3"/>
          </p:cNvCxnSpPr>
          <p:nvPr/>
        </p:nvCxnSpPr>
        <p:spPr>
          <a:xfrm flipV="1">
            <a:off x="31329808" y="19768398"/>
            <a:ext cx="1218693" cy="24566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3141687" y="16560316"/>
            <a:ext cx="1143000" cy="3377262"/>
            <a:chOff x="33339328" y="16648206"/>
            <a:chExt cx="1143000" cy="33772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9328" y="19313691"/>
              <a:ext cx="1143000" cy="7117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9328" y="18646620"/>
              <a:ext cx="1143000" cy="71177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9328" y="18007900"/>
              <a:ext cx="1143000" cy="71177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9328" y="17356821"/>
              <a:ext cx="1143000" cy="7117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9328" y="16648206"/>
              <a:ext cx="1143000" cy="71177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1379379" y="10699963"/>
            <a:ext cx="508001" cy="393700"/>
            <a:chOff x="15448609" y="10746546"/>
            <a:chExt cx="508001" cy="393700"/>
          </a:xfrm>
        </p:grpSpPr>
        <p:sp>
          <p:nvSpPr>
            <p:cNvPr id="332" name="Freeform 660 1">
              <a:extLst>
                <a:ext uri="{FF2B5EF4-FFF2-40B4-BE49-F238E27FC236}">
                  <a16:creationId xmlns:a16="http://schemas.microsoft.com/office/drawing/2014/main" id="{FCF57321-1CAF-4E00-9721-036FF40EDFC5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15448609" y="10746546"/>
              <a:ext cx="336550" cy="322263"/>
            </a:xfrm>
            <a:custGeom>
              <a:avLst/>
              <a:gdLst>
                <a:gd name="T0" fmla="*/ 198 w 369"/>
                <a:gd name="T1" fmla="*/ 9 h 358"/>
                <a:gd name="T2" fmla="*/ 185 w 369"/>
                <a:gd name="T3" fmla="*/ 0 h 358"/>
                <a:gd name="T4" fmla="*/ 172 w 369"/>
                <a:gd name="T5" fmla="*/ 9 h 358"/>
                <a:gd name="T6" fmla="*/ 3 w 369"/>
                <a:gd name="T7" fmla="*/ 348 h 358"/>
                <a:gd name="T8" fmla="*/ 0 w 369"/>
                <a:gd name="T9" fmla="*/ 354 h 358"/>
                <a:gd name="T10" fmla="*/ 11 w 369"/>
                <a:gd name="T11" fmla="*/ 358 h 358"/>
                <a:gd name="T12" fmla="*/ 358 w 369"/>
                <a:gd name="T13" fmla="*/ 358 h 358"/>
                <a:gd name="T14" fmla="*/ 369 w 369"/>
                <a:gd name="T15" fmla="*/ 354 h 358"/>
                <a:gd name="T16" fmla="*/ 366 w 369"/>
                <a:gd name="T17" fmla="*/ 348 h 358"/>
                <a:gd name="T18" fmla="*/ 198 w 369"/>
                <a:gd name="T19" fmla="*/ 9 h 358"/>
                <a:gd name="T20" fmla="*/ 169 w 369"/>
                <a:gd name="T21" fmla="*/ 50 h 358"/>
                <a:gd name="T22" fmla="*/ 303 w 369"/>
                <a:gd name="T23" fmla="*/ 320 h 358"/>
                <a:gd name="T24" fmla="*/ 34 w 369"/>
                <a:gd name="T25" fmla="*/ 320 h 358"/>
                <a:gd name="T26" fmla="*/ 169 w 369"/>
                <a:gd name="T27" fmla="*/ 5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9" h="358">
                  <a:moveTo>
                    <a:pt x="198" y="9"/>
                  </a:moveTo>
                  <a:cubicBezTo>
                    <a:pt x="194" y="3"/>
                    <a:pt x="193" y="0"/>
                    <a:pt x="185" y="0"/>
                  </a:cubicBezTo>
                  <a:cubicBezTo>
                    <a:pt x="176" y="0"/>
                    <a:pt x="175" y="3"/>
                    <a:pt x="172" y="9"/>
                  </a:cubicBezTo>
                  <a:lnTo>
                    <a:pt x="3" y="348"/>
                  </a:lnTo>
                  <a:cubicBezTo>
                    <a:pt x="0" y="352"/>
                    <a:pt x="0" y="353"/>
                    <a:pt x="0" y="354"/>
                  </a:cubicBezTo>
                  <a:cubicBezTo>
                    <a:pt x="0" y="358"/>
                    <a:pt x="3" y="358"/>
                    <a:pt x="11" y="358"/>
                  </a:cubicBezTo>
                  <a:lnTo>
                    <a:pt x="358" y="358"/>
                  </a:lnTo>
                  <a:cubicBezTo>
                    <a:pt x="366" y="358"/>
                    <a:pt x="369" y="358"/>
                    <a:pt x="369" y="354"/>
                  </a:cubicBezTo>
                  <a:cubicBezTo>
                    <a:pt x="369" y="353"/>
                    <a:pt x="369" y="352"/>
                    <a:pt x="366" y="348"/>
                  </a:cubicBezTo>
                  <a:lnTo>
                    <a:pt x="198" y="9"/>
                  </a:lnTo>
                  <a:close/>
                  <a:moveTo>
                    <a:pt x="169" y="50"/>
                  </a:moveTo>
                  <a:lnTo>
                    <a:pt x="303" y="320"/>
                  </a:lnTo>
                  <a:lnTo>
                    <a:pt x="34" y="320"/>
                  </a:lnTo>
                  <a:lnTo>
                    <a:pt x="169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3" name="Freeform 661 1">
              <a:extLst>
                <a:ext uri="{FF2B5EF4-FFF2-40B4-BE49-F238E27FC236}">
                  <a16:creationId xmlns:a16="http://schemas.microsoft.com/office/drawing/2014/main" id="{1F12BCAE-DB43-4396-8BB2-E463C8253AD6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15828022" y="10917996"/>
              <a:ext cx="128588" cy="222250"/>
            </a:xfrm>
            <a:custGeom>
              <a:avLst/>
              <a:gdLst>
                <a:gd name="T0" fmla="*/ 69 w 141"/>
                <a:gd name="T1" fmla="*/ 11 h 246"/>
                <a:gd name="T2" fmla="*/ 70 w 141"/>
                <a:gd name="T3" fmla="*/ 5 h 246"/>
                <a:gd name="T4" fmla="*/ 65 w 141"/>
                <a:gd name="T5" fmla="*/ 0 h 246"/>
                <a:gd name="T6" fmla="*/ 20 w 141"/>
                <a:gd name="T7" fmla="*/ 4 h 246"/>
                <a:gd name="T8" fmla="*/ 12 w 141"/>
                <a:gd name="T9" fmla="*/ 12 h 246"/>
                <a:gd name="T10" fmla="*/ 21 w 141"/>
                <a:gd name="T11" fmla="*/ 17 h 246"/>
                <a:gd name="T12" fmla="*/ 38 w 141"/>
                <a:gd name="T13" fmla="*/ 22 h 246"/>
                <a:gd name="T14" fmla="*/ 32 w 141"/>
                <a:gd name="T15" fmla="*/ 46 h 246"/>
                <a:gd name="T16" fmla="*/ 24 w 141"/>
                <a:gd name="T17" fmla="*/ 79 h 246"/>
                <a:gd name="T18" fmla="*/ 1 w 141"/>
                <a:gd name="T19" fmla="*/ 171 h 246"/>
                <a:gd name="T20" fmla="*/ 0 w 141"/>
                <a:gd name="T21" fmla="*/ 189 h 246"/>
                <a:gd name="T22" fmla="*/ 51 w 141"/>
                <a:gd name="T23" fmla="*/ 246 h 246"/>
                <a:gd name="T24" fmla="*/ 141 w 141"/>
                <a:gd name="T25" fmla="*/ 147 h 246"/>
                <a:gd name="T26" fmla="*/ 89 w 141"/>
                <a:gd name="T27" fmla="*/ 89 h 246"/>
                <a:gd name="T28" fmla="*/ 45 w 141"/>
                <a:gd name="T29" fmla="*/ 108 h 246"/>
                <a:gd name="T30" fmla="*/ 69 w 141"/>
                <a:gd name="T31" fmla="*/ 11 h 246"/>
                <a:gd name="T32" fmla="*/ 51 w 141"/>
                <a:gd name="T33" fmla="*/ 236 h 246"/>
                <a:gd name="T34" fmla="*/ 24 w 141"/>
                <a:gd name="T35" fmla="*/ 201 h 246"/>
                <a:gd name="T36" fmla="*/ 37 w 141"/>
                <a:gd name="T37" fmla="*/ 137 h 246"/>
                <a:gd name="T38" fmla="*/ 46 w 141"/>
                <a:gd name="T39" fmla="*/ 121 h 246"/>
                <a:gd name="T40" fmla="*/ 88 w 141"/>
                <a:gd name="T41" fmla="*/ 98 h 246"/>
                <a:gd name="T42" fmla="*/ 113 w 141"/>
                <a:gd name="T43" fmla="*/ 132 h 246"/>
                <a:gd name="T44" fmla="*/ 95 w 141"/>
                <a:gd name="T45" fmla="*/ 203 h 246"/>
                <a:gd name="T46" fmla="*/ 51 w 141"/>
                <a:gd name="T47" fmla="*/ 23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" h="246">
                  <a:moveTo>
                    <a:pt x="69" y="11"/>
                  </a:moveTo>
                  <a:cubicBezTo>
                    <a:pt x="69" y="10"/>
                    <a:pt x="70" y="5"/>
                    <a:pt x="70" y="5"/>
                  </a:cubicBezTo>
                  <a:cubicBezTo>
                    <a:pt x="70" y="3"/>
                    <a:pt x="69" y="0"/>
                    <a:pt x="65" y="0"/>
                  </a:cubicBezTo>
                  <a:cubicBezTo>
                    <a:pt x="58" y="0"/>
                    <a:pt x="29" y="3"/>
                    <a:pt x="20" y="4"/>
                  </a:cubicBezTo>
                  <a:cubicBezTo>
                    <a:pt x="17" y="4"/>
                    <a:pt x="12" y="4"/>
                    <a:pt x="12" y="12"/>
                  </a:cubicBezTo>
                  <a:cubicBezTo>
                    <a:pt x="12" y="17"/>
                    <a:pt x="17" y="17"/>
                    <a:pt x="21" y="17"/>
                  </a:cubicBezTo>
                  <a:cubicBezTo>
                    <a:pt x="38" y="17"/>
                    <a:pt x="38" y="19"/>
                    <a:pt x="38" y="22"/>
                  </a:cubicBezTo>
                  <a:cubicBezTo>
                    <a:pt x="38" y="24"/>
                    <a:pt x="35" y="38"/>
                    <a:pt x="32" y="46"/>
                  </a:cubicBezTo>
                  <a:lnTo>
                    <a:pt x="24" y="79"/>
                  </a:lnTo>
                  <a:cubicBezTo>
                    <a:pt x="21" y="90"/>
                    <a:pt x="2" y="167"/>
                    <a:pt x="1" y="171"/>
                  </a:cubicBezTo>
                  <a:cubicBezTo>
                    <a:pt x="0" y="180"/>
                    <a:pt x="0" y="184"/>
                    <a:pt x="0" y="189"/>
                  </a:cubicBezTo>
                  <a:cubicBezTo>
                    <a:pt x="0" y="224"/>
                    <a:pt x="22" y="246"/>
                    <a:pt x="51" y="246"/>
                  </a:cubicBezTo>
                  <a:cubicBezTo>
                    <a:pt x="95" y="246"/>
                    <a:pt x="141" y="199"/>
                    <a:pt x="141" y="147"/>
                  </a:cubicBezTo>
                  <a:cubicBezTo>
                    <a:pt x="141" y="106"/>
                    <a:pt x="113" y="89"/>
                    <a:pt x="89" y="89"/>
                  </a:cubicBezTo>
                  <a:cubicBezTo>
                    <a:pt x="71" y="89"/>
                    <a:pt x="55" y="99"/>
                    <a:pt x="45" y="108"/>
                  </a:cubicBezTo>
                  <a:lnTo>
                    <a:pt x="69" y="11"/>
                  </a:lnTo>
                  <a:close/>
                  <a:moveTo>
                    <a:pt x="51" y="236"/>
                  </a:moveTo>
                  <a:cubicBezTo>
                    <a:pt x="34" y="236"/>
                    <a:pt x="24" y="221"/>
                    <a:pt x="24" y="201"/>
                  </a:cubicBezTo>
                  <a:cubicBezTo>
                    <a:pt x="24" y="188"/>
                    <a:pt x="28" y="176"/>
                    <a:pt x="37" y="137"/>
                  </a:cubicBezTo>
                  <a:cubicBezTo>
                    <a:pt x="39" y="130"/>
                    <a:pt x="39" y="129"/>
                    <a:pt x="46" y="121"/>
                  </a:cubicBezTo>
                  <a:cubicBezTo>
                    <a:pt x="59" y="106"/>
                    <a:pt x="75" y="98"/>
                    <a:pt x="88" y="98"/>
                  </a:cubicBezTo>
                  <a:cubicBezTo>
                    <a:pt x="101" y="98"/>
                    <a:pt x="113" y="109"/>
                    <a:pt x="113" y="132"/>
                  </a:cubicBezTo>
                  <a:cubicBezTo>
                    <a:pt x="113" y="147"/>
                    <a:pt x="105" y="182"/>
                    <a:pt x="95" y="203"/>
                  </a:cubicBezTo>
                  <a:cubicBezTo>
                    <a:pt x="87" y="220"/>
                    <a:pt x="69" y="236"/>
                    <a:pt x="51" y="23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24047212" y="14371261"/>
            <a:ext cx="2219322" cy="78980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26266103" y="14371261"/>
            <a:ext cx="1538035" cy="78980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4" name="Rounded Rectangle 1403"/>
          <p:cNvSpPr/>
          <p:nvPr/>
        </p:nvSpPr>
        <p:spPr>
          <a:xfrm>
            <a:off x="15234756" y="9877239"/>
            <a:ext cx="2846988" cy="9537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Elbow Connector 35"/>
          <p:cNvCxnSpPr>
            <a:stCxn id="1341" idx="6"/>
            <a:endCxn id="1388" idx="1"/>
          </p:cNvCxnSpPr>
          <p:nvPr/>
        </p:nvCxnSpPr>
        <p:spPr>
          <a:xfrm flipV="1">
            <a:off x="17252064" y="11428131"/>
            <a:ext cx="2754361" cy="1001279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17" idx="5"/>
            <a:endCxn id="1389" idx="1"/>
          </p:cNvCxnSpPr>
          <p:nvPr/>
        </p:nvCxnSpPr>
        <p:spPr>
          <a:xfrm>
            <a:off x="16954230" y="10646258"/>
            <a:ext cx="3052195" cy="1783153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1335" idx="3"/>
            <a:endCxn id="576" idx="2"/>
          </p:cNvCxnSpPr>
          <p:nvPr/>
        </p:nvCxnSpPr>
        <p:spPr>
          <a:xfrm>
            <a:off x="22456378" y="10358686"/>
            <a:ext cx="3701273" cy="2070724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733" y="9887729"/>
            <a:ext cx="919467" cy="411733"/>
          </a:xfrm>
          <a:prstGeom prst="rect">
            <a:avLst/>
          </a:prstGeom>
        </p:spPr>
      </p:pic>
      <p:pic>
        <p:nvPicPr>
          <p:cNvPr id="1378" name="Picture 137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937" y="10955308"/>
            <a:ext cx="900267" cy="411733"/>
          </a:xfrm>
          <a:prstGeom prst="rect">
            <a:avLst/>
          </a:prstGeom>
        </p:spPr>
      </p:pic>
      <p:pic>
        <p:nvPicPr>
          <p:cNvPr id="1379" name="Picture 137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657" y="11958313"/>
            <a:ext cx="896000" cy="411733"/>
          </a:xfrm>
          <a:prstGeom prst="rect">
            <a:avLst/>
          </a:prstGeom>
        </p:spPr>
      </p:pic>
      <p:cxnSp>
        <p:nvCxnSpPr>
          <p:cNvPr id="1387" name="Straight Arrow Connector 1386"/>
          <p:cNvCxnSpPr>
            <a:stCxn id="1335" idx="3"/>
          </p:cNvCxnSpPr>
          <p:nvPr/>
        </p:nvCxnSpPr>
        <p:spPr>
          <a:xfrm flipV="1">
            <a:off x="22456378" y="10358685"/>
            <a:ext cx="1850636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Arrow Connector 350"/>
          <p:cNvCxnSpPr>
            <a:stCxn id="1388" idx="3"/>
          </p:cNvCxnSpPr>
          <p:nvPr/>
        </p:nvCxnSpPr>
        <p:spPr>
          <a:xfrm flipV="1">
            <a:off x="22456377" y="11425023"/>
            <a:ext cx="1850637" cy="310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Arrow Connector 354"/>
          <p:cNvCxnSpPr>
            <a:stCxn id="1389" idx="3"/>
          </p:cNvCxnSpPr>
          <p:nvPr/>
        </p:nvCxnSpPr>
        <p:spPr>
          <a:xfrm flipV="1">
            <a:off x="22456377" y="12426893"/>
            <a:ext cx="1850637" cy="25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10755984" y="14729961"/>
            <a:ext cx="2528573" cy="11342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0779079" y="14661842"/>
            <a:ext cx="2420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Examples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flipH="1">
            <a:off x="11717981" y="15467057"/>
            <a:ext cx="2319521" cy="3704827"/>
          </a:xfrm>
          <a:prstGeom prst="roundRect">
            <a:avLst>
              <a:gd name="adj" fmla="val 6339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 flipH="1">
            <a:off x="9542713" y="15467057"/>
            <a:ext cx="2390852" cy="3704827"/>
          </a:xfrm>
          <a:prstGeom prst="roundRect">
            <a:avLst>
              <a:gd name="adj" fmla="val 2387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B84066B9-2F77-421A-BB62-ACDCA009C9B1}"/>
              </a:ext>
            </a:extLst>
          </p:cNvPr>
          <p:cNvGrpSpPr/>
          <p:nvPr/>
        </p:nvGrpSpPr>
        <p:grpSpPr>
          <a:xfrm>
            <a:off x="772652" y="15347441"/>
            <a:ext cx="13105216" cy="5027438"/>
            <a:chOff x="711230" y="15534175"/>
            <a:chExt cx="13105216" cy="5027438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DFB76B9D-FD3B-472E-A3D3-B959A4264C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1230" y="15534175"/>
              <a:ext cx="13105216" cy="5027438"/>
              <a:chOff x="664866" y="14474086"/>
              <a:chExt cx="15782747" cy="6054595"/>
            </a:xfrm>
          </p:grpSpPr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423024EF-255E-468D-9A67-C81DFD40D0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1"/>
              <a:srcRect l="16458" t="44256" r="10749" b="26955"/>
              <a:stretch/>
            </p:blipFill>
            <p:spPr>
              <a:xfrm>
                <a:off x="664866" y="14474086"/>
                <a:ext cx="10825824" cy="6054595"/>
              </a:xfrm>
              <a:prstGeom prst="rect">
                <a:avLst/>
              </a:prstGeom>
            </p:spPr>
          </p:pic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14E901DD-AE01-4EA4-A82C-5A5C7917ACB9}"/>
                  </a:ext>
                </a:extLst>
              </p:cNvPr>
              <p:cNvGrpSpPr/>
              <p:nvPr/>
            </p:nvGrpSpPr>
            <p:grpSpPr>
              <a:xfrm>
                <a:off x="11260917" y="14678433"/>
                <a:ext cx="5186696" cy="5850248"/>
                <a:chOff x="11260917" y="14678433"/>
                <a:chExt cx="5186696" cy="5850248"/>
              </a:xfrm>
            </p:grpSpPr>
            <p:pic>
              <p:nvPicPr>
                <p:cNvPr id="228" name="Picture 227">
                  <a:extLst>
                    <a:ext uri="{FF2B5EF4-FFF2-40B4-BE49-F238E27FC236}">
                      <a16:creationId xmlns:a16="http://schemas.microsoft.com/office/drawing/2014/main" id="{DA6304C0-EF51-4641-82CF-C22B0F529B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260918" y="16145554"/>
                  <a:ext cx="2539129" cy="1443449"/>
                </a:xfrm>
                <a:prstGeom prst="rect">
                  <a:avLst/>
                </a:prstGeom>
                <a:ln w="38100">
                  <a:solidFill>
                    <a:schemeClr val="bg2">
                      <a:lumMod val="75000"/>
                    </a:schemeClr>
                  </a:solidFill>
                </a:ln>
              </p:spPr>
            </p:pic>
            <p:pic>
              <p:nvPicPr>
                <p:cNvPr id="256" name="Picture 255">
                  <a:extLst>
                    <a:ext uri="{FF2B5EF4-FFF2-40B4-BE49-F238E27FC236}">
                      <a16:creationId xmlns:a16="http://schemas.microsoft.com/office/drawing/2014/main" id="{83BD6250-EFF9-4BC6-A01D-A52B791AB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260917" y="17645197"/>
                  <a:ext cx="2566131" cy="1406130"/>
                </a:xfrm>
                <a:prstGeom prst="rect">
                  <a:avLst/>
                </a:prstGeom>
                <a:ln w="38100">
                  <a:solidFill>
                    <a:schemeClr val="bg2">
                      <a:lumMod val="75000"/>
                    </a:schemeClr>
                  </a:solidFill>
                </a:ln>
              </p:spPr>
            </p:pic>
            <p:pic>
              <p:nvPicPr>
                <p:cNvPr id="258" name="Picture 257">
                  <a:extLst>
                    <a:ext uri="{FF2B5EF4-FFF2-40B4-BE49-F238E27FC236}">
                      <a16:creationId xmlns:a16="http://schemas.microsoft.com/office/drawing/2014/main" id="{C4FA7B3A-23AF-40ED-BD8B-9C07979FF8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3880857" y="19042094"/>
                  <a:ext cx="2566756" cy="1486587"/>
                </a:xfrm>
                <a:prstGeom prst="rect">
                  <a:avLst/>
                </a:prstGeom>
              </p:spPr>
            </p:pic>
            <p:pic>
              <p:nvPicPr>
                <p:cNvPr id="226" name="Picture 225">
                  <a:extLst>
                    <a:ext uri="{FF2B5EF4-FFF2-40B4-BE49-F238E27FC236}">
                      <a16:creationId xmlns:a16="http://schemas.microsoft.com/office/drawing/2014/main" id="{5DF36246-FC09-4650-9146-E31F5E881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260917" y="14678433"/>
                  <a:ext cx="2539129" cy="1428261"/>
                </a:xfrm>
                <a:prstGeom prst="rect">
                  <a:avLst/>
                </a:prstGeom>
                <a:ln w="38100">
                  <a:solidFill>
                    <a:schemeClr val="bg2">
                      <a:lumMod val="75000"/>
                    </a:schemeClr>
                  </a:solidFill>
                </a:ln>
              </p:spPr>
            </p:pic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CF1EE2-009E-4579-AB73-7207FE0F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6"/>
            <a:stretch>
              <a:fillRect/>
            </a:stretch>
          </p:blipFill>
          <p:spPr>
            <a:xfrm>
              <a:off x="11687456" y="18167309"/>
              <a:ext cx="2128990" cy="1162083"/>
            </a:xfrm>
            <a:prstGeom prst="rec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2245A6-339B-4BB6-9A23-F74D47072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7"/>
            <a:stretch>
              <a:fillRect/>
            </a:stretch>
          </p:blipFill>
          <p:spPr>
            <a:xfrm>
              <a:off x="11685138" y="16922074"/>
              <a:ext cx="2127532" cy="1191488"/>
            </a:xfrm>
            <a:prstGeom prst="rec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1D7D3957-AD6B-4B2B-AA48-E4B70CB70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8"/>
            <a:srcRect r="4838" b="6542"/>
            <a:stretch/>
          </p:blipFill>
          <p:spPr>
            <a:xfrm>
              <a:off x="9465993" y="19340149"/>
              <a:ext cx="2181827" cy="12214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A2CF19-1212-4077-B8F2-55862F584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9"/>
            <a:stretch>
              <a:fillRect/>
            </a:stretch>
          </p:blipFill>
          <p:spPr>
            <a:xfrm>
              <a:off x="11663524" y="15703855"/>
              <a:ext cx="2149145" cy="1185958"/>
            </a:xfrm>
            <a:prstGeom prst="rec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</p:pic>
      </p:grp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8F7A5AA4-1434-4AAC-B627-D1F11E68AA51}"/>
              </a:ext>
            </a:extLst>
          </p:cNvPr>
          <p:cNvGrpSpPr/>
          <p:nvPr/>
        </p:nvGrpSpPr>
        <p:grpSpPr>
          <a:xfrm>
            <a:off x="13497025" y="16747223"/>
            <a:ext cx="472374" cy="328268"/>
            <a:chOff x="18089353" y="19792777"/>
            <a:chExt cx="797055" cy="553900"/>
          </a:xfrm>
        </p:grpSpPr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2482B256-1166-4C0F-9FB4-C582382E5354}"/>
                </a:ext>
              </a:extLst>
            </p:cNvPr>
            <p:cNvSpPr/>
            <p:nvPr/>
          </p:nvSpPr>
          <p:spPr>
            <a:xfrm>
              <a:off x="18167923" y="19792777"/>
              <a:ext cx="553900" cy="5539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8D8B5215-D26B-4CFD-9F17-ADC465310933}"/>
                </a:ext>
              </a:extLst>
            </p:cNvPr>
            <p:cNvSpPr txBox="1"/>
            <p:nvPr/>
          </p:nvSpPr>
          <p:spPr>
            <a:xfrm>
              <a:off x="18089353" y="19847320"/>
              <a:ext cx="797055" cy="467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OC</a:t>
              </a:r>
            </a:p>
          </p:txBody>
        </p:sp>
      </p:grp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B6E13390-D6C8-4629-A823-2B3F6C754713}"/>
              </a:ext>
            </a:extLst>
          </p:cNvPr>
          <p:cNvGrpSpPr/>
          <p:nvPr/>
        </p:nvGrpSpPr>
        <p:grpSpPr>
          <a:xfrm>
            <a:off x="13485482" y="17998331"/>
            <a:ext cx="472374" cy="328268"/>
            <a:chOff x="18089353" y="19792777"/>
            <a:chExt cx="797055" cy="553900"/>
          </a:xfrm>
        </p:grpSpPr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6A109E44-0BBA-43A8-9EA7-BC7F00CA7E10}"/>
                </a:ext>
              </a:extLst>
            </p:cNvPr>
            <p:cNvSpPr/>
            <p:nvPr/>
          </p:nvSpPr>
          <p:spPr>
            <a:xfrm>
              <a:off x="18167923" y="19792777"/>
              <a:ext cx="553900" cy="5539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94EAE65A-4C5F-4A31-B416-F308AFBCF630}"/>
                </a:ext>
              </a:extLst>
            </p:cNvPr>
            <p:cNvSpPr txBox="1"/>
            <p:nvPr/>
          </p:nvSpPr>
          <p:spPr>
            <a:xfrm>
              <a:off x="18089353" y="19847320"/>
              <a:ext cx="797055" cy="467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5687" y="353780"/>
            <a:ext cx="8350243" cy="2074875"/>
            <a:chOff x="755687" y="353780"/>
            <a:chExt cx="8350243" cy="2074875"/>
          </a:xfrm>
        </p:grpSpPr>
        <p:grpSp>
          <p:nvGrpSpPr>
            <p:cNvPr id="1137" name="Group 1136">
              <a:extLst>
                <a:ext uri="{FF2B5EF4-FFF2-40B4-BE49-F238E27FC236}">
                  <a16:creationId xmlns:a16="http://schemas.microsoft.com/office/drawing/2014/main" id="{BBDB94C1-6623-49A0-83D9-0998DA1974C8}"/>
                </a:ext>
              </a:extLst>
            </p:cNvPr>
            <p:cNvGrpSpPr/>
            <p:nvPr/>
          </p:nvGrpSpPr>
          <p:grpSpPr>
            <a:xfrm>
              <a:off x="755687" y="353780"/>
              <a:ext cx="8350243" cy="2074875"/>
              <a:chOff x="373075" y="-144643"/>
              <a:chExt cx="8350243" cy="2074875"/>
            </a:xfrm>
          </p:grpSpPr>
          <p:pic>
            <p:nvPicPr>
              <p:cNvPr id="107" name="Shape 107"/>
              <p:cNvPicPr preferRelativeResize="0"/>
              <p:nvPr/>
            </p:nvPicPr>
            <p:blipFill rotWithShape="1">
              <a:blip r:embed="rId170">
                <a:alphaModFix/>
              </a:blip>
              <a:srcRect r="82811"/>
              <a:stretch/>
            </p:blipFill>
            <p:spPr>
              <a:xfrm>
                <a:off x="6661242" y="-144643"/>
                <a:ext cx="2062076" cy="2074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Shape 105"/>
              <p:cNvPicPr preferRelativeResize="0"/>
              <p:nvPr/>
            </p:nvPicPr>
            <p:blipFill>
              <a:blip r:embed="rId171">
                <a:alphaModFix/>
              </a:blip>
              <a:stretch>
                <a:fillRect/>
              </a:stretch>
            </p:blipFill>
            <p:spPr>
              <a:xfrm>
                <a:off x="373075" y="199287"/>
                <a:ext cx="2774150" cy="138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553" y="691428"/>
              <a:ext cx="3075136" cy="139333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7618"/>
  <p:tag name="ORIGINALWIDTH" val="22.65404"/>
  <p:tag name="LATEXADDIN" val="\documentclass{article}&#10;\usepackage{amsmath}&#10;\pagestyle{empty}&#10;\begin{document}&#10;&#10;&#10;$$\{P_{t-1}^i\}$$&#10;&#10;\end{document}"/>
  <p:tag name="IGUANATEXSIZE" val="32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21655"/>
  <p:tag name="ORIGINALWIDTH" val="15.91034"/>
  <p:tag name="LATEXADDIN" val="\documentclass{article}&#10;\usepackage{amsmath}&#10;\pagestyle{empty}&#10;\begin{document}&#10;&#10;&#10;$$\{P_{t}^i\}$$&#10;&#10;\end{document}"/>
  <p:tag name="IGUANATEXSIZE" val="32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5.4375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376"/>
  <p:tag name="ORIGINALWIDTH" val="2.8125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5.4375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5"/>
  <p:tag name="ORIGINALWIDTH" val="10.00002"/>
  <p:tag name="LATEXADDIN" val="\documentclass{article}&#10;\usepackage{amsmath}&#10;\pagestyle{empty}&#10;\begin{document}&#10;&#10;$$\Delta_b$$&#10;&#10;\end{document}"/>
  <p:tag name="IGUANATEXSIZE" val="4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376"/>
  <p:tag name="ORIGINALWIDTH" val="6.625"/>
  <p:tag name="LATEXADDIN" val="\documentclass{article}&#10;\usepackage{amsmath}&#10;\pagestyle{empty}&#10;\begin{document}&#10;&#10;$$\Delta_b$$&#10;&#10;\end{document}"/>
  <p:tag name="IGUANATEXSIZE" val="4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2.53126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4547"/>
  <p:tag name="ORIGINALWIDTH" val="2.8671"/>
  <p:tag name="LATEXADDIN" val="\documentclass{article}&#10;\usepackage{amsmath}&#10;\pagestyle{empty}&#10;\begin{document}&#10;&#10;&#10;$$\{P_{t}^i\}$$&#10;&#10;\end{document}"/>
  <p:tag name="IGUANATEXSIZE" val="32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78392"/>
  <p:tag name="ORIGINALWIDTH" val="5.774569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0077"/>
  <p:tag name="ORIGINALWIDTH" val="1.696023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38157"/>
  <p:tag name="ORIGINALWIDTH" val="1.897944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4547"/>
  <p:tag name="ORIGINALWIDTH" val="2.8671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5.374994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6874"/>
  <p:tag name="ORIGINALWIDTH" val="1.593758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4"/>
  <p:tag name="ORIGINALWIDTH" val="5.437493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6874"/>
  <p:tag name="ORIGINALWIDTH" val="1.593758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74875"/>
  <p:tag name="ORIGINALWIDTH" val="106.8437"/>
  <p:tag name="LATEXADDIN" val="\documentclass{article}&#10;\usepackage{amsmath}&#10;\pagestyle{empty}&#10;\begin{document}&#10;&#10;$$\Delta = I - B = P \ast F - (P \ast M) B$$&#10;&#10;&#10;\end{document}"/>
  <p:tag name="IGUANATEXSIZE" val="4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376"/>
  <p:tag name="ORIGINALWIDTH" val="2.8125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5.593753"/>
  <p:tag name="LATEXADDIN" val="\documentclass{article}&#10;\usepackage{amsmath}&#10;\pagestyle{empty}&#10;\begin{document}&#10;&#10;$$\Delta = \sum P^i \ast F^i - (\sum P^i \ast M^i) B$$&#10;&#10;&#10;\end{document}"/>
  <p:tag name="IGUANATEXSIZE" val="4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"/>
  <p:tag name="ORIGINALWIDTH" val="5.062494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4374"/>
  <p:tag name="ORIGINALWIDTH" val="10.09375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4"/>
  <p:tag name="ORIGINALWIDTH" val="5.437493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6874"/>
  <p:tag name="ORIGINALWIDTH" val="1.593758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624"/>
  <p:tag name="ORIGINALWIDTH" val="2.781256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5.374994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6874"/>
  <p:tag name="ORIGINALWIDTH" val="1.593758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37402"/>
  <p:tag name="ORIGINALWIDTH" val="4.624994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4374"/>
  <p:tag name="ORIGINALWIDTH" val="111.5936"/>
  <p:tag name="LATEXADDIN" val="\documentclass{article}&#10;\usepackage{amsmath}&#10;\pagestyle{empty}&#10;\begin{document}&#10;&#10;$$\Delta = \sum P^i \ast F^i - (\sum P^i \ast M^i) B$$&#10;&#10;&#10;\end{document}"/>
  <p:tag name="IGUANATEXSIZE" val="4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6874"/>
  <p:tag name="ORIGINALWIDTH" val="1.749998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4374"/>
  <p:tag name="ORIGINALWIDTH" val="10.09375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4"/>
  <p:tag name="ORIGINALWIDTH" val="5.437493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6874"/>
  <p:tag name="ORIGINALWIDTH" val="1.624998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624"/>
  <p:tag name="ORIGINALWIDTH" val="2.781256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4"/>
  <p:tag name="ORIGINALWIDTH" val="7.593751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6874"/>
  <p:tag name="ORIGINALWIDTH" val="1.624998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6874"/>
  <p:tag name="ORIGINALWIDTH" val="1.749998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4"/>
  <p:tag name="ORIGINALWIDTH" val="5.406253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62513"/>
  <p:tag name="ORIGINALWIDTH" val="5.593757"/>
  <p:tag name="LATEXADDIN" val="\documentclass{article}&#10;\usepackage{amsmath}&#10;\pagestyle{empty}&#10;\begin{document}&#10;&#10;$$\Delta = I - B = P \ast F - (P \ast M) B$$&#10;&#10;&#10;\end{document}"/>
  <p:tag name="IGUANATEXSIZE" val="4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.2261"/>
  <p:tag name="ORIGINALWIDTH" val="3053.618"/>
  <p:tag name="OUTPUTDPI" val="1200"/>
  <p:tag name="LATEXADDIN" val="\documentclass{article}&#10;\usepackage{amsmath,amssymb,color}&#10;\pagestyle{empty}&#10;\renewcommand{\vec}[1]{{\textbf{#1}}}&#10;\begin{document}&#10;&#10;\[&#10;\min_{P, F} \| I - (1 - P \ast M)B - P\ast F \|_1&#10;+ \text{prior}(F) + \text{prior}(P)&#10;\] &#10;&#10;\end{document}"/>
  <p:tag name="IGUANATEXSIZE" val="32"/>
  <p:tag name="IGUANATEXCURSOR" val="159"/>
  <p:tag name="TRANSPARENCY" val="True"/>
  <p:tag name="FILENAME" val=""/>
  <p:tag name="INPUTTYPE" val="0"/>
  <p:tag name="LATEXENGINEID" val="0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8206"/>
  <p:tag name="ORIGINALWIDTH" val="5.062498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8849"/>
  <p:tag name="ORIGINALWIDTH" val="3.531258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262822"/>
  <p:tag name="ORIGINALWIDTH" val="4.656258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8849"/>
  <p:tag name="ORIGINALWIDTH" val="5.437498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8206"/>
  <p:tag name="ORIGINALWIDTH" val="5.062498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8849"/>
  <p:tag name="ORIGINALWIDTH" val="5.437498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7512"/>
  <p:tag name="ORIGINALWIDTH" val="2.781258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36231"/>
  <p:tag name="ORIGINALWIDTH" val="5.437498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262822"/>
  <p:tag name="ORIGINALWIDTH" val="4.656258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74875"/>
  <p:tag name="ORIGINALWIDTH" val="1.781259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.7319"/>
  <p:tag name="ORIGINALWIDTH" val="323.2096"/>
  <p:tag name="OUTPUTDPI" val="1200"/>
  <p:tag name="LATEXADDIN" val="\documentclass{article}&#10;\usepackage{amsmath,amssymb,color}&#10;\pagestyle{empty}&#10;\renewcommand{\vec}[1]{{\textbf{#1}}}&#10;\begin{document}&#10;&#10;\[&#10;\{P_t^{i_D} \}&#10;\]&#10;&#10;\end{document}"/>
  <p:tag name="IGUANATEXSIZE" val="28"/>
  <p:tag name="IGUANATEXCURSOR" val="147"/>
  <p:tag name="TRANSPARENCY" val="True"/>
  <p:tag name="FILENAME" val=""/>
  <p:tag name="INPUTTYPE" val="0"/>
  <p:tag name="LATEXENGINEID" val="0"/>
  <p:tag name="TEMPFOLDER" val="C:\Temp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8849"/>
  <p:tag name="ORIGINALWIDTH" val="5.406258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7512"/>
  <p:tag name="ORIGINALWIDTH" val="2.812499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8849"/>
  <p:tag name="ORIGINALWIDTH" val="7.624996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74875"/>
  <p:tag name="ORIGINALWIDTH" val="1.749999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8849"/>
  <p:tag name="ORIGINALWIDTH" val="5.437498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15626"/>
  <p:tag name="ORIGINALWIDTH" val="57.78126"/>
  <p:tag name="LATEXADDIN" val="\documentclass{article}&#10;\usepackage{amsmath}&#10;\pagestyle{empty}&#10;\begin{document}&#10;&#10;$$\Delta_b = \big| I - B \big| &gt; \theta$$&#10;&#10;\end{document}"/>
  <p:tag name="IGUANATEXSIZE" val="4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876"/>
  <p:tag name="ORIGINALWIDTH" val="5.65626"/>
  <p:tag name="LATEXADDIN" val="\documentclass{article}&#10;\usepackage{amsmath}&#10;\pagestyle{empty}&#10;\begin{document}&#10;&#10;$$\Delta_b = \big| I - B \big| &gt; \theta$$&#10;&#10;\end{document}"/>
  <p:tag name="IGUANATEXSIZE" val="4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75"/>
  <p:tag name="ORIGINALWIDTH" val="2.1875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376"/>
  <p:tag name="ORIGINALWIDTH" val="5.09376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6"/>
  <p:tag name="ORIGINALWIDTH" val="0.3437598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.7319"/>
  <p:tag name="ORIGINALWIDTH" val="316.4605"/>
  <p:tag name="OUTPUTDPI" val="1200"/>
  <p:tag name="LATEXADDIN" val="\documentclass{article}&#10;\usepackage{amsmath,amssymb,color}&#10;\pagestyle{empty}&#10;\renewcommand{\vec}[1]{{\textbf{#1}}}&#10;\begin{document}&#10;&#10;\[&#10;\{P_t^{i_R} \}&#10;\]&#10;&#10;\end{document}"/>
  <p:tag name="IGUANATEXSIZE" val="28"/>
  <p:tag name="IGUANATEXCURSOR" val="146"/>
  <p:tag name="TRANSPARENCY" val="True"/>
  <p:tag name="FILENAME" val=""/>
  <p:tag name="INPUTTYPE" val="0"/>
  <p:tag name="LATEXENGINEID" val="0"/>
  <p:tag name="TEMPFOLDER" val="C:\Temp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0.3437598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5626"/>
  <p:tag name="ORIGINALWIDTH" val="3.5625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37598"/>
  <p:tag name="ORIGINALWIDTH" val="4.71876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5626"/>
  <p:tag name="ORIGINALWIDTH" val="5.5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8126"/>
  <p:tag name="ORIGINALWIDTH" val="0.3125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0.3125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1876"/>
  <p:tag name="ORIGINALWIDTH" val="4.6875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375"/>
  <p:tag name="ORIGINALWIDTH" val="3.1875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05103"/>
  <p:tag name="ORIGINALWIDTH" val="2.786337"/>
  <p:tag name="LATEXADDIN" val="\documentclass{article}&#10;\usepackage{amsmath}&#10;\pagestyle{empty}&#10;\begin{document}&#10;&#10;&#10;$$\{P_{t-1}^i\}$$&#10;&#10;\end{document}"/>
  <p:tag name="IGUANATEXSIZE" val="32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37999"/>
  <p:tag name="ORIGINALWIDTH" val="5.653412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.7319"/>
  <p:tag name="ORIGINALWIDTH" val="314.9606"/>
  <p:tag name="OUTPUTDPI" val="1200"/>
  <p:tag name="LATEXADDIN" val="\documentclass{article}&#10;\usepackage{amsmath,amssymb,color}&#10;\pagestyle{empty}&#10;\renewcommand{\vec}[1]{{\textbf{#1}}}&#10;\begin{document}&#10;&#10;\[&#10;\{P_t^{i_T} \}&#10;\]&#10;&#10;\end{document}"/>
  <p:tag name="IGUANATEXSIZE" val="28"/>
  <p:tag name="IGUANATEXCURSOR" val="146"/>
  <p:tag name="TRANSPARENCY" val="True"/>
  <p:tag name="FILENAME" val=""/>
  <p:tag name="INPUTTYPE" val="0"/>
  <p:tag name="LATEXENGINEID" val="0"/>
  <p:tag name="TEMPFOLDER" val="C:\Temp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40077"/>
  <p:tag name="ORIGINALWIDTH" val="1.696024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97788"/>
  <p:tag name="ORIGINALWIDTH" val="1.897944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826837"/>
  <p:tag name="ORIGINALWIDTH" val="3.755494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99683"/>
  <p:tag name="ORIGINALWIDTH" val="2.019076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05103"/>
  <p:tag name="ORIGINALWIDTH" val="2.826706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375"/>
  <p:tag name="ORIGINALWIDTH" val="13.43752"/>
  <p:tag name="LATEXADDIN" val="\documentclass{article}&#10;\usepackage{amsmath}&#10;\pagestyle{empty}&#10;\begin{document}&#10;&#10;&#10;$$I_{t+1}$$&#10;&#10;\end{document}"/>
  <p:tag name="IGUANATEXSIZE" val="32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9075"/>
  <p:tag name="ORIGINALWIDTH" val="3.789075"/>
  <p:tag name="LATEXADDIN" val="\documentclass{article}&#10;\usepackage{amsmath}&#10;\pagestyle{empty}&#10;\begin{document}&#10;&#10;&#10;$$I_{t+1}$$&#10;&#10;\end{document}"/>
  <p:tag name="IGUANATEXSIZE" val="32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01574"/>
  <p:tag name="ORIGINALWIDTH" val="1.914075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5625"/>
  <p:tag name="ORIGINALWIDTH" val="4.179699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6875"/>
  <p:tag name="ORIGINALWIDTH" val="2.070325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376"/>
  <p:tag name="ORIGINALWIDTH" val="6.625"/>
  <p:tag name="LATEXADDIN" val="\documentclass{article}&#10;\usepackage{amsmath}&#10;\pagestyle{empty}&#10;\begin{document}&#10;&#10;$$\Delta_b$$&#10;&#10;\end{document}"/>
  <p:tag name="IGUANATEXSIZE" val="4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64075"/>
  <p:tag name="ORIGINALWIDTH" val="6.25"/>
  <p:tag name="LATEXADDIN" val="\documentclass{article}&#10;\usepackage{amsmath}&#10;\pagestyle{empty}&#10;\begin{document}&#10;&#10;&#10;$$I_t$$&#10;&#10;\end{document}"/>
  <p:tag name="IGUANATEXSIZE" val="32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40625"/>
  <p:tag name="ORIGINALWIDTH" val="4.335949"/>
  <p:tag name="LATEXADDIN" val="\documentclass{article}&#10;\usepackage{amsmath}&#10;\pagestyle{empty}&#10;\begin{document}&#10;&#10;&#10;$$I_t$$&#10;&#10;\end{document}"/>
  <p:tag name="IGUANATEXSIZE" val="32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35949"/>
  <p:tag name="ORIGINALWIDTH" val="2.1875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64075"/>
  <p:tag name="ORIGINALWIDTH" val="13.63282"/>
  <p:tag name="LATEXADDIN" val="\documentclass{article}&#10;\usepackage{amsmath}&#10;\pagestyle{empty}&#10;\begin{document}&#10;&#10;&#10;$$I_{t-1}$$&#10;&#10;\end{document}"/>
  <p:tag name="IGUANATEXSIZE" val="32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40625"/>
  <p:tag name="ORIGINALWIDTH" val="3.789075"/>
  <p:tag name="LATEXADDIN" val="\documentclass{article}&#10;\usepackage{amsmath}&#10;\pagestyle{empty}&#10;\begin{document}&#10;&#10;&#10;$$I_{t-1}$$&#10;&#10;\end{document}"/>
  <p:tag name="IGUANATEXSIZE" val="32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35949"/>
  <p:tag name="ORIGINALWIDTH" val="1.953125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15748"/>
  <p:tag name="ORIGINALWIDTH" val="3.90625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3125"/>
  <p:tag name="ORIGINALWIDTH" val="2.070325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0626"/>
  <p:tag name="ORIGINALWIDTH" val="88.40626"/>
  <p:tag name="LATEXADDIN" val="\documentclass{article}&#10;\usepackage{amsmath}&#10;\pagestyle{empty}&#10;\begin{document}&#10;&#10;$$I = (1 - P \ast M) B + P \ast F$$&#10;&#10;\end{document}"/>
  <p:tag name="IGUANATEXSIZE" val="40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3.53126"/>
  <p:tag name="LATEXADDIN" val="\documentclass{article}&#10;\usepackage{amsmath}&#10;\pagestyle{empty}&#10;\begin{document}&#10;&#10;$$I = (1 - P \ast M) B + P \ast F$$&#10;&#10;\end{document}"/>
  <p:tag name="IGUANATEXSIZE" val="40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2.53126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376"/>
  <p:tag name="ORIGINALWIDTH" val="5.03126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0626"/>
  <p:tag name="ORIGINALWIDTH" val="1.75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75"/>
  <p:tag name="ORIGINALWIDTH" val="2.5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75"/>
  <p:tag name="ORIGINALWIDTH" val="4.65626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5.40626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376"/>
  <p:tag name="ORIGINALWIDTH" val="2.78126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7.625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0626"/>
  <p:tag name="ORIGINALWIDTH" val="1.75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"/>
  <p:tag name="ORIGINALWIDTH" val="5.4375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75"/>
  <p:tag name="ORIGINALWIDTH" val="5.0625"/>
  <p:tag name="EMFCHILD" val="Tru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474</Words>
  <Application>Microsoft Office PowerPoint</Application>
  <PresentationFormat>Custom</PresentationFormat>
  <Paragraphs>126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Black</vt:lpstr>
      <vt:lpstr>Calibri</vt:lpstr>
      <vt:lpstr>Noto Sans Symbols</vt:lpstr>
      <vt:lpstr>Times New Roman</vt:lpstr>
      <vt:lpstr>Wingdings</vt:lpstr>
      <vt:lpstr>Office Theme</vt:lpstr>
      <vt:lpstr>The World of Fast Moving Objects  Denys Rozumnyi1,3    Jan Kotera2    Filip Šroubek2    Lukáš Novotný1    Jiří Matas1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 authors and affiliation (First names of authors increase interaction potential)</dc:title>
  <dc:creator>Filip</dc:creator>
  <cp:lastModifiedBy>Filip Sroubek</cp:lastModifiedBy>
  <cp:revision>180</cp:revision>
  <dcterms:modified xsi:type="dcterms:W3CDTF">2017-07-19T07:45:39Z</dcterms:modified>
</cp:coreProperties>
</file>